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EE08-BDD9-439D-9FBA-2D582CF5182C}" type="datetimeFigureOut">
              <a:rPr lang="zh-CN" altLang="en-US" smtClean="0"/>
              <a:t>2016/1/12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A36A-B0AB-430B-AB26-37FB9A295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58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EE08-BDD9-439D-9FBA-2D582CF5182C}" type="datetimeFigureOut">
              <a:rPr lang="zh-CN" altLang="en-US" smtClean="0"/>
              <a:t>2016/1/12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A36A-B0AB-430B-AB26-37FB9A295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77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EE08-BDD9-439D-9FBA-2D582CF5182C}" type="datetimeFigureOut">
              <a:rPr lang="zh-CN" altLang="en-US" smtClean="0"/>
              <a:t>2016/1/12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A36A-B0AB-430B-AB26-37FB9A295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78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EE08-BDD9-439D-9FBA-2D582CF5182C}" type="datetimeFigureOut">
              <a:rPr lang="zh-CN" altLang="en-US" smtClean="0"/>
              <a:t>2016/1/12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A36A-B0AB-430B-AB26-37FB9A295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26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EE08-BDD9-439D-9FBA-2D582CF5182C}" type="datetimeFigureOut">
              <a:rPr lang="zh-CN" altLang="en-US" smtClean="0"/>
              <a:t>2016/1/12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A36A-B0AB-430B-AB26-37FB9A295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93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EE08-BDD9-439D-9FBA-2D582CF5182C}" type="datetimeFigureOut">
              <a:rPr lang="zh-CN" altLang="en-US" smtClean="0"/>
              <a:t>2016/1/12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A36A-B0AB-430B-AB26-37FB9A295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24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EE08-BDD9-439D-9FBA-2D582CF5182C}" type="datetimeFigureOut">
              <a:rPr lang="zh-CN" altLang="en-US" smtClean="0"/>
              <a:t>2016/1/12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A36A-B0AB-430B-AB26-37FB9A295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39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EE08-BDD9-439D-9FBA-2D582CF5182C}" type="datetimeFigureOut">
              <a:rPr lang="zh-CN" altLang="en-US" smtClean="0"/>
              <a:t>2016/1/12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A36A-B0AB-430B-AB26-37FB9A295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86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EE08-BDD9-439D-9FBA-2D582CF5182C}" type="datetimeFigureOut">
              <a:rPr lang="zh-CN" altLang="en-US" smtClean="0"/>
              <a:t>2016/1/12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A36A-B0AB-430B-AB26-37FB9A295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9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EE08-BDD9-439D-9FBA-2D582CF5182C}" type="datetimeFigureOut">
              <a:rPr lang="zh-CN" altLang="en-US" smtClean="0"/>
              <a:t>2016/1/12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A36A-B0AB-430B-AB26-37FB9A295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20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EE08-BDD9-439D-9FBA-2D582CF5182C}" type="datetimeFigureOut">
              <a:rPr lang="zh-CN" altLang="en-US" smtClean="0"/>
              <a:t>2016/1/12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A36A-B0AB-430B-AB26-37FB9A295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73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3EE08-BDD9-439D-9FBA-2D582CF5182C}" type="datetimeFigureOut">
              <a:rPr lang="zh-CN" altLang="en-US" smtClean="0"/>
              <a:t>2016/1/12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A36A-B0AB-430B-AB26-37FB9A295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66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a.paas.primeton.com/" TargetMode="External"/><Relationship Id="rId2" Type="http://schemas.openxmlformats.org/officeDocument/2006/relationships/hyperlink" Target="http://erp.paas.primeton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50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/>
          <p:cNvSpPr/>
          <p:nvPr/>
        </p:nvSpPr>
        <p:spPr>
          <a:xfrm>
            <a:off x="944215" y="586410"/>
            <a:ext cx="10157793" cy="355820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6" name="矩形 65"/>
          <p:cNvSpPr/>
          <p:nvPr/>
        </p:nvSpPr>
        <p:spPr>
          <a:xfrm>
            <a:off x="1712843" y="1166183"/>
            <a:ext cx="1689653" cy="7305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8" name="矩形 57"/>
          <p:cNvSpPr/>
          <p:nvPr/>
        </p:nvSpPr>
        <p:spPr>
          <a:xfrm>
            <a:off x="944216" y="4605967"/>
            <a:ext cx="10157793" cy="2038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3" name="矩形 12"/>
          <p:cNvSpPr/>
          <p:nvPr/>
        </p:nvSpPr>
        <p:spPr>
          <a:xfrm>
            <a:off x="4008782" y="1167016"/>
            <a:ext cx="4583597" cy="6545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3995530" y="2336520"/>
            <a:ext cx="1689653" cy="1714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" name="矩形 3"/>
          <p:cNvSpPr/>
          <p:nvPr/>
        </p:nvSpPr>
        <p:spPr>
          <a:xfrm>
            <a:off x="4239039" y="2510455"/>
            <a:ext cx="1192696" cy="3578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zookeeper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4239039" y="3010724"/>
            <a:ext cx="1192696" cy="3578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zookeeper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4239039" y="3510993"/>
            <a:ext cx="1192696" cy="3578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…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257261" y="1311130"/>
            <a:ext cx="1192696" cy="357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console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5703405" y="1311130"/>
            <a:ext cx="1192696" cy="357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console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149549" y="1311130"/>
            <a:ext cx="1192696" cy="357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…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2009792" y="1348814"/>
            <a:ext cx="1192696" cy="3578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mysql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6314660" y="2336520"/>
            <a:ext cx="1689653" cy="1714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8" name="矩形 17"/>
          <p:cNvSpPr/>
          <p:nvPr/>
        </p:nvSpPr>
        <p:spPr>
          <a:xfrm>
            <a:off x="6558169" y="2510455"/>
            <a:ext cx="1192696" cy="3578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rabbitmq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6558169" y="3010724"/>
            <a:ext cx="1192696" cy="3578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rabbitmq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6558169" y="3510993"/>
            <a:ext cx="1192696" cy="3578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…</a:t>
            </a:r>
            <a:endParaRPr lang="zh-CN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4002156" y="667711"/>
            <a:ext cx="4583597" cy="3898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HaProxy</a:t>
            </a:r>
            <a:r>
              <a:rPr lang="en-US" altLang="zh-CN" sz="1600" dirty="0" smtClean="0"/>
              <a:t>(or Nginx) + </a:t>
            </a:r>
            <a:r>
              <a:rPr lang="en-US" altLang="zh-CN" sz="1600" dirty="0" err="1" smtClean="0"/>
              <a:t>Keepalived</a:t>
            </a:r>
            <a:endParaRPr lang="zh-CN" altLang="en-US" sz="1600" dirty="0"/>
          </a:p>
        </p:txBody>
      </p:sp>
      <p:sp>
        <p:nvSpPr>
          <p:cNvPr id="23" name="下箭头 22"/>
          <p:cNvSpPr/>
          <p:nvPr/>
        </p:nvSpPr>
        <p:spPr>
          <a:xfrm>
            <a:off x="5459895" y="171105"/>
            <a:ext cx="1681370" cy="329647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HTTP</a:t>
            </a:r>
            <a:endParaRPr lang="zh-CN" altLang="en-US" sz="1600" dirty="0"/>
          </a:p>
        </p:txBody>
      </p:sp>
      <p:sp>
        <p:nvSpPr>
          <p:cNvPr id="24" name="下箭头 23"/>
          <p:cNvSpPr/>
          <p:nvPr/>
        </p:nvSpPr>
        <p:spPr>
          <a:xfrm rot="5400000">
            <a:off x="3345354" y="1353375"/>
            <a:ext cx="730526" cy="27331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下箭头 27"/>
          <p:cNvSpPr/>
          <p:nvPr/>
        </p:nvSpPr>
        <p:spPr>
          <a:xfrm>
            <a:off x="4470124" y="1960491"/>
            <a:ext cx="730526" cy="27331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9" name="下箭头 28"/>
          <p:cNvSpPr/>
          <p:nvPr/>
        </p:nvSpPr>
        <p:spPr>
          <a:xfrm>
            <a:off x="6789254" y="1960490"/>
            <a:ext cx="730526" cy="27331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矩形 29"/>
          <p:cNvSpPr/>
          <p:nvPr/>
        </p:nvSpPr>
        <p:spPr>
          <a:xfrm>
            <a:off x="1200967" y="4779884"/>
            <a:ext cx="1192696" cy="357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NodeAgent</a:t>
            </a:r>
            <a:endParaRPr lang="zh-CN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2860803" y="4779884"/>
            <a:ext cx="1192696" cy="357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NodeAgent</a:t>
            </a:r>
            <a:endParaRPr lang="zh-CN" altLang="en-US" sz="1600" dirty="0"/>
          </a:p>
        </p:txBody>
      </p:sp>
      <p:sp>
        <p:nvSpPr>
          <p:cNvPr id="32" name="矩形 31"/>
          <p:cNvSpPr/>
          <p:nvPr/>
        </p:nvSpPr>
        <p:spPr>
          <a:xfrm>
            <a:off x="4556253" y="4779884"/>
            <a:ext cx="1192696" cy="357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NodeAgent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6251704" y="4779884"/>
            <a:ext cx="1192696" cy="357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NodeAgent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947155" y="4779884"/>
            <a:ext cx="1192696" cy="357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NodeAgent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1200967" y="5141964"/>
            <a:ext cx="1192696" cy="3578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Tomcat</a:t>
            </a:r>
            <a:endParaRPr lang="zh-CN" altLang="en-US" sz="1600" dirty="0"/>
          </a:p>
        </p:txBody>
      </p:sp>
      <p:sp>
        <p:nvSpPr>
          <p:cNvPr id="37" name="矩形 36"/>
          <p:cNvSpPr/>
          <p:nvPr/>
        </p:nvSpPr>
        <p:spPr>
          <a:xfrm>
            <a:off x="2860803" y="5141964"/>
            <a:ext cx="1192696" cy="3578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Jetty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4559567" y="5141964"/>
            <a:ext cx="1192696" cy="3578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Redis</a:t>
            </a:r>
            <a:endParaRPr lang="zh-CN" altLang="en-US" sz="1600" dirty="0"/>
          </a:p>
        </p:txBody>
      </p:sp>
      <p:sp>
        <p:nvSpPr>
          <p:cNvPr id="39" name="矩形 38"/>
          <p:cNvSpPr/>
          <p:nvPr/>
        </p:nvSpPr>
        <p:spPr>
          <a:xfrm>
            <a:off x="6253361" y="5141964"/>
            <a:ext cx="1192696" cy="3578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MySQL</a:t>
            </a:r>
            <a:endParaRPr lang="zh-CN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7947155" y="5141964"/>
            <a:ext cx="1192696" cy="3578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m</a:t>
            </a:r>
            <a:r>
              <a:rPr lang="en-US" altLang="zh-CN" sz="1600" dirty="0" err="1" smtClean="0"/>
              <a:t>emcached</a:t>
            </a:r>
            <a:endParaRPr lang="zh-CN" altLang="en-US" sz="1600" dirty="0"/>
          </a:p>
        </p:txBody>
      </p:sp>
      <p:sp>
        <p:nvSpPr>
          <p:cNvPr id="41" name="矩形 40"/>
          <p:cNvSpPr/>
          <p:nvPr/>
        </p:nvSpPr>
        <p:spPr>
          <a:xfrm>
            <a:off x="9642606" y="4779884"/>
            <a:ext cx="1192696" cy="357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NodeAgent</a:t>
            </a:r>
            <a:endParaRPr lang="zh-CN" altLang="en-US" sz="1600" dirty="0"/>
          </a:p>
        </p:txBody>
      </p:sp>
      <p:sp>
        <p:nvSpPr>
          <p:cNvPr id="42" name="矩形 41"/>
          <p:cNvSpPr/>
          <p:nvPr/>
        </p:nvSpPr>
        <p:spPr>
          <a:xfrm>
            <a:off x="9642606" y="5141964"/>
            <a:ext cx="1192696" cy="3578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SVN</a:t>
            </a:r>
            <a:endParaRPr lang="zh-CN" altLang="en-US" sz="1600" dirty="0"/>
          </a:p>
        </p:txBody>
      </p:sp>
      <p:sp>
        <p:nvSpPr>
          <p:cNvPr id="46" name="矩形 45"/>
          <p:cNvSpPr/>
          <p:nvPr/>
        </p:nvSpPr>
        <p:spPr>
          <a:xfrm>
            <a:off x="1200967" y="5730976"/>
            <a:ext cx="1192696" cy="357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NodeAgent</a:t>
            </a:r>
            <a:endParaRPr lang="zh-CN" altLang="en-US" sz="1600" dirty="0"/>
          </a:p>
        </p:txBody>
      </p:sp>
      <p:sp>
        <p:nvSpPr>
          <p:cNvPr id="47" name="矩形 46"/>
          <p:cNvSpPr/>
          <p:nvPr/>
        </p:nvSpPr>
        <p:spPr>
          <a:xfrm>
            <a:off x="2860803" y="5730976"/>
            <a:ext cx="1192696" cy="357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NodeAgent</a:t>
            </a:r>
            <a:endParaRPr lang="zh-CN" altLang="en-US" sz="1600" dirty="0"/>
          </a:p>
        </p:txBody>
      </p:sp>
      <p:sp>
        <p:nvSpPr>
          <p:cNvPr id="48" name="矩形 47"/>
          <p:cNvSpPr/>
          <p:nvPr/>
        </p:nvSpPr>
        <p:spPr>
          <a:xfrm>
            <a:off x="4556253" y="5730976"/>
            <a:ext cx="1192696" cy="357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NodeAgent</a:t>
            </a:r>
            <a:endParaRPr lang="zh-CN" altLang="en-US" sz="1600" dirty="0"/>
          </a:p>
        </p:txBody>
      </p:sp>
      <p:sp>
        <p:nvSpPr>
          <p:cNvPr id="49" name="矩形 48"/>
          <p:cNvSpPr/>
          <p:nvPr/>
        </p:nvSpPr>
        <p:spPr>
          <a:xfrm>
            <a:off x="6251704" y="5730976"/>
            <a:ext cx="1192696" cy="357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NodeAgent</a:t>
            </a:r>
            <a:endParaRPr lang="zh-CN" altLang="en-US" sz="1600" dirty="0"/>
          </a:p>
        </p:txBody>
      </p:sp>
      <p:sp>
        <p:nvSpPr>
          <p:cNvPr id="50" name="矩形 49"/>
          <p:cNvSpPr/>
          <p:nvPr/>
        </p:nvSpPr>
        <p:spPr>
          <a:xfrm>
            <a:off x="7947155" y="5730976"/>
            <a:ext cx="1192696" cy="357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NodeAgent</a:t>
            </a:r>
            <a:endParaRPr lang="zh-CN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1200967" y="6097058"/>
            <a:ext cx="1192696" cy="3578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Nginx</a:t>
            </a:r>
            <a:endParaRPr lang="zh-CN" altLang="en-US" sz="1600" dirty="0"/>
          </a:p>
        </p:txBody>
      </p:sp>
      <p:sp>
        <p:nvSpPr>
          <p:cNvPr id="52" name="矩形 51"/>
          <p:cNvSpPr/>
          <p:nvPr/>
        </p:nvSpPr>
        <p:spPr>
          <a:xfrm>
            <a:off x="2860803" y="6097058"/>
            <a:ext cx="1192696" cy="3578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HaProxy</a:t>
            </a:r>
            <a:endParaRPr lang="zh-CN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4559567" y="6097058"/>
            <a:ext cx="1192696" cy="3578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JobCtrl</a:t>
            </a:r>
            <a:endParaRPr lang="zh-CN" altLang="en-US" sz="1600" dirty="0"/>
          </a:p>
        </p:txBody>
      </p:sp>
      <p:sp>
        <p:nvSpPr>
          <p:cNvPr id="54" name="矩形 53"/>
          <p:cNvSpPr/>
          <p:nvPr/>
        </p:nvSpPr>
        <p:spPr>
          <a:xfrm>
            <a:off x="6253361" y="6097058"/>
            <a:ext cx="1192696" cy="3578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ESB</a:t>
            </a:r>
            <a:endParaRPr lang="zh-CN" altLang="en-US" sz="1600" dirty="0"/>
          </a:p>
        </p:txBody>
      </p:sp>
      <p:sp>
        <p:nvSpPr>
          <p:cNvPr id="55" name="矩形 54"/>
          <p:cNvSpPr/>
          <p:nvPr/>
        </p:nvSpPr>
        <p:spPr>
          <a:xfrm>
            <a:off x="7947155" y="6097058"/>
            <a:ext cx="1192696" cy="3578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CEP</a:t>
            </a:r>
            <a:endParaRPr lang="zh-CN" altLang="en-US" sz="1600" dirty="0"/>
          </a:p>
        </p:txBody>
      </p:sp>
      <p:sp>
        <p:nvSpPr>
          <p:cNvPr id="56" name="矩形 55"/>
          <p:cNvSpPr/>
          <p:nvPr/>
        </p:nvSpPr>
        <p:spPr>
          <a:xfrm>
            <a:off x="9642606" y="5730976"/>
            <a:ext cx="1192696" cy="357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NodeAgent</a:t>
            </a:r>
            <a:endParaRPr lang="zh-CN" altLang="en-US" sz="1600" dirty="0"/>
          </a:p>
        </p:txBody>
      </p:sp>
      <p:sp>
        <p:nvSpPr>
          <p:cNvPr id="57" name="矩形 56"/>
          <p:cNvSpPr/>
          <p:nvPr/>
        </p:nvSpPr>
        <p:spPr>
          <a:xfrm>
            <a:off x="9642606" y="6097058"/>
            <a:ext cx="1192696" cy="3578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…</a:t>
            </a:r>
            <a:endParaRPr lang="zh-CN" altLang="en-US" sz="1600" dirty="0"/>
          </a:p>
        </p:txBody>
      </p:sp>
      <p:sp>
        <p:nvSpPr>
          <p:cNvPr id="59" name="上箭头 58"/>
          <p:cNvSpPr/>
          <p:nvPr/>
        </p:nvSpPr>
        <p:spPr>
          <a:xfrm>
            <a:off x="4463911" y="4213370"/>
            <a:ext cx="742951" cy="267525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上箭头 59"/>
          <p:cNvSpPr/>
          <p:nvPr/>
        </p:nvSpPr>
        <p:spPr>
          <a:xfrm>
            <a:off x="6776829" y="4213370"/>
            <a:ext cx="742951" cy="267525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712843" y="2336520"/>
            <a:ext cx="1689653" cy="17145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2" name="矩形 61"/>
          <p:cNvSpPr/>
          <p:nvPr/>
        </p:nvSpPr>
        <p:spPr>
          <a:xfrm>
            <a:off x="1956352" y="2510455"/>
            <a:ext cx="1192696" cy="3578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Repository</a:t>
            </a:r>
            <a:endParaRPr lang="zh-CN" altLang="en-US" sz="1600" dirty="0"/>
          </a:p>
        </p:txBody>
      </p:sp>
      <p:sp>
        <p:nvSpPr>
          <p:cNvPr id="63" name="矩形 62"/>
          <p:cNvSpPr/>
          <p:nvPr/>
        </p:nvSpPr>
        <p:spPr>
          <a:xfrm>
            <a:off x="1956352" y="3010724"/>
            <a:ext cx="1192696" cy="3578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Repository</a:t>
            </a:r>
            <a:endParaRPr lang="zh-CN" altLang="en-US" sz="1600" dirty="0"/>
          </a:p>
        </p:txBody>
      </p:sp>
      <p:sp>
        <p:nvSpPr>
          <p:cNvPr id="64" name="矩形 63"/>
          <p:cNvSpPr/>
          <p:nvPr/>
        </p:nvSpPr>
        <p:spPr>
          <a:xfrm>
            <a:off x="1956352" y="3510993"/>
            <a:ext cx="1192696" cy="3578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…</a:t>
            </a:r>
            <a:endParaRPr lang="zh-CN" altLang="en-US" sz="1600" dirty="0"/>
          </a:p>
        </p:txBody>
      </p:sp>
      <p:sp>
        <p:nvSpPr>
          <p:cNvPr id="65" name="上箭头 64"/>
          <p:cNvSpPr/>
          <p:nvPr/>
        </p:nvSpPr>
        <p:spPr>
          <a:xfrm>
            <a:off x="2181224" y="4213370"/>
            <a:ext cx="742951" cy="267525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47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626163" y="4969562"/>
            <a:ext cx="4999382" cy="1262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82855" y="3590511"/>
            <a:ext cx="3652630" cy="675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80520" y="1731879"/>
            <a:ext cx="5377070" cy="12250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25904" y="2390346"/>
            <a:ext cx="1848678" cy="452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Keepalived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39506" y="2390346"/>
            <a:ext cx="1848678" cy="452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Keepalived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4855265" y="919379"/>
            <a:ext cx="1943100" cy="4075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07094" y="3737114"/>
            <a:ext cx="1590261" cy="3826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HaProxy</a:t>
            </a:r>
            <a:r>
              <a:rPr lang="en-US" altLang="zh-CN" dirty="0" smtClean="0"/>
              <a:t>(M)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14359" y="3737114"/>
            <a:ext cx="1590261" cy="3826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HaProxy</a:t>
            </a:r>
            <a:r>
              <a:rPr lang="en-US" altLang="zh-CN" dirty="0" smtClean="0"/>
              <a:t>(S)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016485" y="3590511"/>
            <a:ext cx="3652630" cy="675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40724" y="3737114"/>
            <a:ext cx="1590261" cy="3826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HaProxy</a:t>
            </a:r>
            <a:r>
              <a:rPr lang="en-US" altLang="zh-CN" dirty="0" smtClean="0"/>
              <a:t>(M)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947989" y="3737114"/>
            <a:ext cx="1590261" cy="3826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HaProxy</a:t>
            </a:r>
            <a:r>
              <a:rPr lang="en-US" altLang="zh-CN" dirty="0" smtClean="0"/>
              <a:t>(S)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5" idx="2"/>
            <a:endCxn id="11" idx="0"/>
          </p:cNvCxnSpPr>
          <p:nvPr/>
        </p:nvCxnSpPr>
        <p:spPr>
          <a:xfrm flipH="1">
            <a:off x="2902225" y="2842576"/>
            <a:ext cx="1548018" cy="8945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2"/>
          </p:cNvCxnSpPr>
          <p:nvPr/>
        </p:nvCxnSpPr>
        <p:spPr>
          <a:xfrm flipH="1">
            <a:off x="2931212" y="2842576"/>
            <a:ext cx="4332633" cy="89743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5" idx="2"/>
            <a:endCxn id="12" idx="0"/>
          </p:cNvCxnSpPr>
          <p:nvPr/>
        </p:nvCxnSpPr>
        <p:spPr>
          <a:xfrm>
            <a:off x="4450243" y="2842576"/>
            <a:ext cx="259247" cy="8945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5" idx="2"/>
            <a:endCxn id="15" idx="0"/>
          </p:cNvCxnSpPr>
          <p:nvPr/>
        </p:nvCxnSpPr>
        <p:spPr>
          <a:xfrm>
            <a:off x="4450243" y="2842576"/>
            <a:ext cx="2485612" cy="8945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5" idx="2"/>
            <a:endCxn id="16" idx="0"/>
          </p:cNvCxnSpPr>
          <p:nvPr/>
        </p:nvCxnSpPr>
        <p:spPr>
          <a:xfrm>
            <a:off x="4450243" y="2842576"/>
            <a:ext cx="4292877" cy="8945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12" idx="0"/>
          </p:cNvCxnSpPr>
          <p:nvPr/>
        </p:nvCxnSpPr>
        <p:spPr>
          <a:xfrm flipH="1">
            <a:off x="4709490" y="2842576"/>
            <a:ext cx="2554355" cy="89453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15" idx="0"/>
          </p:cNvCxnSpPr>
          <p:nvPr/>
        </p:nvCxnSpPr>
        <p:spPr>
          <a:xfrm flipH="1">
            <a:off x="6935855" y="2842576"/>
            <a:ext cx="327990" cy="89453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6" idx="2"/>
            <a:endCxn id="16" idx="0"/>
          </p:cNvCxnSpPr>
          <p:nvPr/>
        </p:nvCxnSpPr>
        <p:spPr>
          <a:xfrm>
            <a:off x="7263845" y="2842576"/>
            <a:ext cx="1479275" cy="89453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775249" y="5123618"/>
            <a:ext cx="1381539" cy="467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erp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75248" y="5590757"/>
            <a:ext cx="1381539" cy="4671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2420173" y="5123618"/>
            <a:ext cx="1381539" cy="467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erp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2420172" y="5590757"/>
            <a:ext cx="1381539" cy="4671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065095" y="5121135"/>
            <a:ext cx="1381539" cy="467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065094" y="5588274"/>
            <a:ext cx="1381539" cy="4671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041332" y="4969562"/>
            <a:ext cx="4999382" cy="1262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190418" y="5123618"/>
            <a:ext cx="1381539" cy="4671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oa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190417" y="5590757"/>
            <a:ext cx="1381539" cy="4671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Jetty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7835342" y="5123618"/>
            <a:ext cx="1381539" cy="4671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oa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7835341" y="5590757"/>
            <a:ext cx="1381539" cy="4671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Jetty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9480264" y="5121135"/>
            <a:ext cx="1381539" cy="4671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9480263" y="5588274"/>
            <a:ext cx="1381539" cy="4671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11" idx="2"/>
            <a:endCxn id="51" idx="0"/>
          </p:cNvCxnSpPr>
          <p:nvPr/>
        </p:nvCxnSpPr>
        <p:spPr>
          <a:xfrm flipH="1">
            <a:off x="1466019" y="4119770"/>
            <a:ext cx="1436206" cy="1003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1" idx="2"/>
            <a:endCxn id="53" idx="0"/>
          </p:cNvCxnSpPr>
          <p:nvPr/>
        </p:nvCxnSpPr>
        <p:spPr>
          <a:xfrm>
            <a:off x="2902225" y="4119770"/>
            <a:ext cx="208718" cy="1003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1" idx="2"/>
            <a:endCxn id="55" idx="0"/>
          </p:cNvCxnSpPr>
          <p:nvPr/>
        </p:nvCxnSpPr>
        <p:spPr>
          <a:xfrm>
            <a:off x="2902225" y="4119770"/>
            <a:ext cx="1853640" cy="1001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2" idx="2"/>
            <a:endCxn id="51" idx="0"/>
          </p:cNvCxnSpPr>
          <p:nvPr/>
        </p:nvCxnSpPr>
        <p:spPr>
          <a:xfrm flipH="1">
            <a:off x="1466019" y="4119770"/>
            <a:ext cx="3243471" cy="100384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2" idx="2"/>
            <a:endCxn id="53" idx="0"/>
          </p:cNvCxnSpPr>
          <p:nvPr/>
        </p:nvCxnSpPr>
        <p:spPr>
          <a:xfrm flipH="1">
            <a:off x="3110943" y="4119770"/>
            <a:ext cx="1598547" cy="100384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55" idx="0"/>
          </p:cNvCxnSpPr>
          <p:nvPr/>
        </p:nvCxnSpPr>
        <p:spPr>
          <a:xfrm>
            <a:off x="4671392" y="4122669"/>
            <a:ext cx="84473" cy="99846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16" idx="2"/>
            <a:endCxn id="59" idx="0"/>
          </p:cNvCxnSpPr>
          <p:nvPr/>
        </p:nvCxnSpPr>
        <p:spPr>
          <a:xfrm flipH="1">
            <a:off x="6881188" y="4119770"/>
            <a:ext cx="1861932" cy="100384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6" idx="2"/>
            <a:endCxn id="61" idx="0"/>
          </p:cNvCxnSpPr>
          <p:nvPr/>
        </p:nvCxnSpPr>
        <p:spPr>
          <a:xfrm flipH="1">
            <a:off x="8526112" y="4119770"/>
            <a:ext cx="217008" cy="100384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16" idx="2"/>
            <a:endCxn id="63" idx="0"/>
          </p:cNvCxnSpPr>
          <p:nvPr/>
        </p:nvCxnSpPr>
        <p:spPr>
          <a:xfrm>
            <a:off x="8743120" y="4119770"/>
            <a:ext cx="1427914" cy="100136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5" idx="2"/>
            <a:endCxn id="59" idx="0"/>
          </p:cNvCxnSpPr>
          <p:nvPr/>
        </p:nvCxnSpPr>
        <p:spPr>
          <a:xfrm flipH="1">
            <a:off x="6881188" y="4119770"/>
            <a:ext cx="54667" cy="1003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5" idx="2"/>
            <a:endCxn id="61" idx="0"/>
          </p:cNvCxnSpPr>
          <p:nvPr/>
        </p:nvCxnSpPr>
        <p:spPr>
          <a:xfrm>
            <a:off x="6935855" y="4119770"/>
            <a:ext cx="1590257" cy="1003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15" idx="2"/>
            <a:endCxn id="63" idx="0"/>
          </p:cNvCxnSpPr>
          <p:nvPr/>
        </p:nvCxnSpPr>
        <p:spPr>
          <a:xfrm>
            <a:off x="6935855" y="4119770"/>
            <a:ext cx="3235179" cy="1001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7047665" y="264433"/>
            <a:ext cx="2787105" cy="580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>
                <a:hlinkClick r:id="rId2"/>
              </a:rPr>
              <a:t>http://erp.paas.primeton.com</a:t>
            </a:r>
            <a:endParaRPr lang="en-US" altLang="zh-CN" sz="1600" dirty="0" smtClean="0"/>
          </a:p>
          <a:p>
            <a:r>
              <a:rPr lang="en-US" altLang="zh-CN" sz="1600" dirty="0" smtClean="0">
                <a:hlinkClick r:id="rId3"/>
              </a:rPr>
              <a:t>http://oa.paas.primeton.com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sp>
        <p:nvSpPr>
          <p:cNvPr id="110" name="矩形 109"/>
          <p:cNvSpPr/>
          <p:nvPr/>
        </p:nvSpPr>
        <p:spPr>
          <a:xfrm>
            <a:off x="3525904" y="1861088"/>
            <a:ext cx="1848678" cy="4522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Nginx(M)</a:t>
            </a:r>
            <a:endParaRPr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6339506" y="1863531"/>
            <a:ext cx="1848678" cy="4522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Nginx(S)</a:t>
            </a:r>
            <a:endParaRPr lang="zh-CN" altLang="en-US" dirty="0"/>
          </a:p>
        </p:txBody>
      </p:sp>
      <p:cxnSp>
        <p:nvCxnSpPr>
          <p:cNvPr id="113" name="直接箭头连接符 112"/>
          <p:cNvCxnSpPr>
            <a:endCxn id="110" idx="0"/>
          </p:cNvCxnSpPr>
          <p:nvPr/>
        </p:nvCxnSpPr>
        <p:spPr>
          <a:xfrm flipH="1">
            <a:off x="4450243" y="1388972"/>
            <a:ext cx="1420460" cy="4721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endCxn id="111" idx="0"/>
          </p:cNvCxnSpPr>
          <p:nvPr/>
        </p:nvCxnSpPr>
        <p:spPr>
          <a:xfrm>
            <a:off x="5870703" y="1388972"/>
            <a:ext cx="1393142" cy="47455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81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主要功能（自动化）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服务自动化安装（</a:t>
            </a:r>
            <a:r>
              <a:rPr lang="en-US" altLang="zh-CN" b="1" dirty="0" smtClean="0"/>
              <a:t>BASH</a:t>
            </a:r>
            <a:r>
              <a:rPr lang="zh-CN" altLang="en-US" b="1" dirty="0" smtClean="0"/>
              <a:t>脚本）</a:t>
            </a:r>
            <a:endParaRPr lang="en-US" altLang="zh-CN" b="1" dirty="0" smtClean="0"/>
          </a:p>
          <a:p>
            <a:r>
              <a:rPr lang="zh-CN" altLang="en-US" b="1" dirty="0" smtClean="0"/>
              <a:t>服务启动停止控制（</a:t>
            </a:r>
            <a:r>
              <a:rPr lang="en-US" altLang="zh-CN" b="1" dirty="0" smtClean="0"/>
              <a:t>BASH</a:t>
            </a:r>
            <a:r>
              <a:rPr lang="zh-CN" altLang="en-US" b="1" dirty="0" smtClean="0"/>
              <a:t>脚本）</a:t>
            </a:r>
            <a:endParaRPr lang="en-US" altLang="zh-CN" b="1" dirty="0" smtClean="0"/>
          </a:p>
          <a:p>
            <a:r>
              <a:rPr lang="zh-CN" altLang="en-US" b="1" dirty="0" smtClean="0"/>
              <a:t>服务运行状态监控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基于</a:t>
            </a:r>
            <a:r>
              <a:rPr lang="en-US" altLang="zh-CN" b="1" dirty="0" smtClean="0"/>
              <a:t>PID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BASH</a:t>
            </a:r>
            <a:r>
              <a:rPr lang="zh-CN" altLang="en-US" b="1" dirty="0" smtClean="0"/>
              <a:t>脚本）</a:t>
            </a:r>
            <a:endParaRPr lang="en-US" altLang="zh-CN" b="1" dirty="0" smtClean="0"/>
          </a:p>
          <a:p>
            <a:r>
              <a:rPr lang="en-US" altLang="zh-CN" b="1" dirty="0" smtClean="0"/>
              <a:t>WAR</a:t>
            </a:r>
            <a:r>
              <a:rPr lang="zh-CN" altLang="en-US" b="1" dirty="0" smtClean="0"/>
              <a:t>一键部署（</a:t>
            </a:r>
            <a:r>
              <a:rPr lang="en-US" altLang="zh-CN" b="1" dirty="0" smtClean="0"/>
              <a:t>SVN+BASH</a:t>
            </a:r>
            <a:r>
              <a:rPr lang="zh-CN" altLang="en-US" b="1" dirty="0" smtClean="0"/>
              <a:t>脚本）</a:t>
            </a:r>
            <a:endParaRPr lang="en-US" altLang="zh-CN" b="1" dirty="0" smtClean="0"/>
          </a:p>
          <a:p>
            <a:r>
              <a:rPr lang="zh-CN" altLang="en-US" b="1" dirty="0" smtClean="0"/>
              <a:t>应用负载均衡（</a:t>
            </a:r>
            <a:r>
              <a:rPr lang="en-US" altLang="zh-CN" b="1" dirty="0" err="1" smtClean="0"/>
              <a:t>Nginx+HaProxy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b="1" dirty="0" smtClean="0"/>
              <a:t>应用配置（数据源、日志级别、变量，</a:t>
            </a:r>
            <a:r>
              <a:rPr lang="en-US" altLang="zh-CN" b="1" dirty="0" smtClean="0"/>
              <a:t>Zookeeper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b="1" dirty="0" smtClean="0"/>
              <a:t>主机服务端口规划（</a:t>
            </a:r>
            <a:r>
              <a:rPr lang="en-US" altLang="zh-CN" b="1" dirty="0" smtClean="0"/>
              <a:t>Tomcat/Jetty/</a:t>
            </a:r>
            <a:r>
              <a:rPr lang="en-US" altLang="zh-CN" b="1" dirty="0" err="1" smtClean="0"/>
              <a:t>HaProxy</a:t>
            </a:r>
            <a:r>
              <a:rPr lang="en-US" altLang="zh-CN" b="1" dirty="0" smtClean="0"/>
              <a:t>/…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b="1" dirty="0" smtClean="0"/>
              <a:t>服务调用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直连（</a:t>
            </a:r>
            <a:r>
              <a:rPr lang="en-US" altLang="zh-CN" b="1" dirty="0" smtClean="0"/>
              <a:t>IP:PORT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053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服务管理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dirty="0" smtClean="0"/>
              <a:t>服务创建：主机、端口、安装、初始化配置、启动</a:t>
            </a:r>
            <a:endParaRPr lang="en-US" altLang="zh-CN" b="1" dirty="0" smtClean="0"/>
          </a:p>
          <a:p>
            <a:r>
              <a:rPr lang="zh-CN" altLang="en-US" b="1" dirty="0" smtClean="0"/>
              <a:t>服务变更：</a:t>
            </a:r>
            <a:r>
              <a:rPr lang="zh-CN" altLang="en-US" b="1" dirty="0" smtClean="0">
                <a:solidFill>
                  <a:srgbClr val="FF0000"/>
                </a:solidFill>
              </a:rPr>
              <a:t>配置管理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服务版本：</a:t>
            </a:r>
            <a:r>
              <a:rPr lang="zh-CN" altLang="en-US" b="1" dirty="0" smtClean="0">
                <a:solidFill>
                  <a:srgbClr val="FF0000"/>
                </a:solidFill>
              </a:rPr>
              <a:t>版本管理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服务调用：</a:t>
            </a:r>
            <a:r>
              <a:rPr lang="zh-CN" altLang="en-US" b="1" dirty="0" smtClean="0">
                <a:solidFill>
                  <a:srgbClr val="FF0000"/>
                </a:solidFill>
              </a:rPr>
              <a:t>？（与安全相关）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服务安全：</a:t>
            </a:r>
            <a:r>
              <a:rPr lang="zh-CN" altLang="en-US" b="1" dirty="0" smtClean="0">
                <a:solidFill>
                  <a:srgbClr val="FF0000"/>
                </a:solidFill>
              </a:rPr>
              <a:t>权限校验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服务监控：</a:t>
            </a:r>
            <a:r>
              <a:rPr lang="zh-CN" altLang="en-US" b="1" dirty="0" smtClean="0">
                <a:solidFill>
                  <a:srgbClr val="FF0000"/>
                </a:solidFill>
              </a:rPr>
              <a:t>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服务伸缩：</a:t>
            </a:r>
            <a:r>
              <a:rPr lang="zh-CN" altLang="en-US" b="1" dirty="0" smtClean="0">
                <a:solidFill>
                  <a:srgbClr val="FF0000"/>
                </a:solidFill>
              </a:rPr>
              <a:t>依赖于监控，伸缩策略？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事件通知：</a:t>
            </a:r>
            <a:r>
              <a:rPr lang="zh-CN" altLang="en-US" b="1" dirty="0" smtClean="0">
                <a:solidFill>
                  <a:srgbClr val="FF0000"/>
                </a:solidFill>
              </a:rPr>
              <a:t>依赖于监控，短信、邮件、</a:t>
            </a:r>
            <a:r>
              <a:rPr lang="en-US" altLang="zh-CN" b="1" dirty="0" err="1" smtClean="0">
                <a:solidFill>
                  <a:srgbClr val="FF0000"/>
                </a:solidFill>
              </a:rPr>
              <a:t>etc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计量计费：</a:t>
            </a:r>
            <a:r>
              <a:rPr lang="zh-CN" altLang="en-US" b="1" dirty="0" smtClean="0">
                <a:solidFill>
                  <a:srgbClr val="FF0000"/>
                </a:solidFill>
              </a:rPr>
              <a:t>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服务销毁：资源释放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销毁（</a:t>
            </a:r>
            <a:r>
              <a:rPr lang="en-US" altLang="zh-CN" b="1" dirty="0" smtClean="0"/>
              <a:t>VM/Storage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3782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应用管理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应用部署（</a:t>
            </a:r>
            <a:r>
              <a:rPr lang="en-US" altLang="zh-CN" b="1" dirty="0" smtClean="0"/>
              <a:t>WAR</a:t>
            </a:r>
            <a:r>
              <a:rPr lang="zh-CN" altLang="en-US" b="1" dirty="0" smtClean="0"/>
              <a:t>无状态）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应用配置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应用日志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应用监控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应用伸缩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WAR</a:t>
            </a:r>
            <a:r>
              <a:rPr lang="zh-CN" altLang="en-US" b="1" dirty="0" smtClean="0"/>
              <a:t>版本</a:t>
            </a:r>
            <a:endParaRPr lang="en-US" altLang="zh-CN" b="1" dirty="0" smtClean="0"/>
          </a:p>
          <a:p>
            <a:r>
              <a:rPr lang="zh-CN" altLang="en-US" b="1" dirty="0" smtClean="0"/>
              <a:t>存储使用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1060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248</Words>
  <Application>Microsoft Office PowerPoint</Application>
  <PresentationFormat>宽屏</PresentationFormat>
  <Paragraphs>90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主要功能（自动化）</vt:lpstr>
      <vt:lpstr>服务管理</vt:lpstr>
      <vt:lpstr>应用管理</vt:lpstr>
    </vt:vector>
  </TitlesOfParts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ZhongWen Li</dc:creator>
  <cp:lastModifiedBy>ZhongWen Li</cp:lastModifiedBy>
  <cp:revision>89</cp:revision>
  <dcterms:created xsi:type="dcterms:W3CDTF">2015-09-10T05:50:39Z</dcterms:created>
  <dcterms:modified xsi:type="dcterms:W3CDTF">2016-01-12T11:39:49Z</dcterms:modified>
</cp:coreProperties>
</file>