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7142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F2937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F2937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F2937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1F2937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5990" y="421280"/>
            <a:ext cx="5310319" cy="4505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1F2937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4575" y="1416050"/>
            <a:ext cx="9416415" cy="158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677028" y="6417158"/>
            <a:ext cx="1223009" cy="344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099" y="6558526"/>
            <a:ext cx="149098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Segoe UI"/>
                <a:cs typeface="Segoe UI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9809" y="1968500"/>
            <a:ext cx="72929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SSIS</a:t>
            </a:r>
            <a:r>
              <a:rPr dirty="0" sz="3600" spc="-70"/>
              <a:t> </a:t>
            </a:r>
            <a:r>
              <a:rPr dirty="0" sz="3600"/>
              <a:t>BH</a:t>
            </a:r>
            <a:r>
              <a:rPr dirty="0" sz="3600" spc="-70"/>
              <a:t> </a:t>
            </a:r>
            <a:r>
              <a:rPr dirty="0" sz="3600"/>
              <a:t>Claims</a:t>
            </a:r>
            <a:r>
              <a:rPr dirty="0" sz="3600" spc="-70"/>
              <a:t> </a:t>
            </a:r>
            <a:r>
              <a:rPr dirty="0" sz="3600"/>
              <a:t>Package</a:t>
            </a:r>
            <a:r>
              <a:rPr dirty="0" sz="3600" spc="-65"/>
              <a:t> </a:t>
            </a:r>
            <a:r>
              <a:rPr dirty="0" sz="3600" spc="-10"/>
              <a:t>Overview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5638799" y="27050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31603" y="3023870"/>
            <a:ext cx="812927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94965" marR="5080" indent="-2882900">
              <a:lnSpc>
                <a:spcPct val="111100"/>
              </a:lnSpc>
              <a:spcBef>
                <a:spcPts val="100"/>
              </a:spcBef>
            </a:pP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Documentation</a:t>
            </a:r>
            <a:r>
              <a:rPr dirty="0" sz="1800" spc="-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of</a:t>
            </a:r>
            <a:r>
              <a:rPr dirty="0" sz="1800" spc="-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SQL</a:t>
            </a:r>
            <a:r>
              <a:rPr dirty="0" sz="1800" spc="-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Server</a:t>
            </a:r>
            <a:r>
              <a:rPr dirty="0" sz="1800" spc="-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Integration</a:t>
            </a:r>
            <a:r>
              <a:rPr dirty="0" sz="1800" spc="-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Services</a:t>
            </a:r>
            <a:r>
              <a:rPr dirty="0" sz="1800" spc="-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4A5462"/>
                </a:solidFill>
                <a:latin typeface="Segoe UI"/>
                <a:cs typeface="Segoe UI"/>
              </a:rPr>
              <a:t>Package</a:t>
            </a:r>
            <a:r>
              <a:rPr dirty="0" sz="1800" spc="-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for</a:t>
            </a:r>
            <a:r>
              <a:rPr dirty="0" sz="1800" spc="-15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Behavioral</a:t>
            </a:r>
            <a:r>
              <a:rPr dirty="0" sz="1800" spc="-20">
                <a:solidFill>
                  <a:srgbClr val="4A5462"/>
                </a:solidFill>
                <a:latin typeface="Segoe UI"/>
                <a:cs typeface="Segoe UI"/>
              </a:rPr>
              <a:t> </a:t>
            </a:r>
            <a:r>
              <a:rPr dirty="0" sz="1800" spc="-10">
                <a:solidFill>
                  <a:srgbClr val="4A5462"/>
                </a:solidFill>
                <a:latin typeface="Segoe UI"/>
                <a:cs typeface="Segoe UI"/>
              </a:rPr>
              <a:t>Health </a:t>
            </a:r>
            <a:r>
              <a:rPr dirty="0" sz="1800">
                <a:solidFill>
                  <a:srgbClr val="4A5462"/>
                </a:solidFill>
                <a:latin typeface="Segoe UI"/>
                <a:cs typeface="Segoe UI"/>
              </a:rPr>
              <a:t>Claims Data </a:t>
            </a:r>
            <a:r>
              <a:rPr dirty="0" sz="1800" spc="-10">
                <a:solidFill>
                  <a:srgbClr val="4A5462"/>
                </a:solidFill>
                <a:latin typeface="Segoe UI"/>
                <a:cs typeface="Segoe UI"/>
              </a:rPr>
              <a:t>Processing</a:t>
            </a:r>
            <a:endParaRPr sz="18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404345" y="4654550"/>
            <a:ext cx="138366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6A7280"/>
                </a:solidFill>
                <a:latin typeface="Segoe UI"/>
                <a:cs typeface="Segoe UI"/>
              </a:rPr>
              <a:t>August</a:t>
            </a:r>
            <a:r>
              <a:rPr dirty="0" sz="1500" spc="-35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500">
                <a:solidFill>
                  <a:srgbClr val="6A7280"/>
                </a:solidFill>
                <a:latin typeface="Segoe UI"/>
                <a:cs typeface="Segoe UI"/>
              </a:rPr>
              <a:t>26,</a:t>
            </a:r>
            <a:r>
              <a:rPr dirty="0" sz="1500" spc="-35">
                <a:solidFill>
                  <a:srgbClr val="6A7280"/>
                </a:solidFill>
                <a:latin typeface="Segoe UI"/>
                <a:cs typeface="Segoe UI"/>
              </a:rPr>
              <a:t> </a:t>
            </a:r>
            <a:r>
              <a:rPr dirty="0" sz="1500" spc="-20">
                <a:solidFill>
                  <a:srgbClr val="6A7280"/>
                </a:solidFill>
                <a:latin typeface="Segoe UI"/>
                <a:cs typeface="Segoe UI"/>
              </a:rPr>
              <a:t>2025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382249" y="4381500"/>
            <a:ext cx="1333500" cy="1524000"/>
          </a:xfrm>
          <a:custGeom>
            <a:avLst/>
            <a:gdLst/>
            <a:ahLst/>
            <a:cxnLst/>
            <a:rect l="l" t="t" r="r" b="b"/>
            <a:pathLst>
              <a:path w="1333500" h="1524000">
                <a:moveTo>
                  <a:pt x="666749" y="619124"/>
                </a:moveTo>
                <a:lnTo>
                  <a:pt x="598584" y="617896"/>
                </a:lnTo>
                <a:lnTo>
                  <a:pt x="532386" y="614289"/>
                </a:lnTo>
                <a:lnTo>
                  <a:pt x="468491" y="608423"/>
                </a:lnTo>
                <a:lnTo>
                  <a:pt x="407235" y="600419"/>
                </a:lnTo>
                <a:lnTo>
                  <a:pt x="348952" y="590394"/>
                </a:lnTo>
                <a:lnTo>
                  <a:pt x="293979" y="578470"/>
                </a:lnTo>
                <a:lnTo>
                  <a:pt x="242649" y="564765"/>
                </a:lnTo>
                <a:lnTo>
                  <a:pt x="195299" y="549398"/>
                </a:lnTo>
                <a:lnTo>
                  <a:pt x="152264" y="532490"/>
                </a:lnTo>
                <a:lnTo>
                  <a:pt x="113879" y="514160"/>
                </a:lnTo>
                <a:lnTo>
                  <a:pt x="80480" y="494527"/>
                </a:lnTo>
                <a:lnTo>
                  <a:pt x="29978" y="451830"/>
                </a:lnTo>
                <a:lnTo>
                  <a:pt x="3442" y="405355"/>
                </a:lnTo>
                <a:lnTo>
                  <a:pt x="0" y="380999"/>
                </a:lnTo>
                <a:lnTo>
                  <a:pt x="0" y="238124"/>
                </a:lnTo>
                <a:lnTo>
                  <a:pt x="13547" y="190119"/>
                </a:lnTo>
                <a:lnTo>
                  <a:pt x="52401" y="145414"/>
                </a:lnTo>
                <a:lnTo>
                  <a:pt x="113879" y="104964"/>
                </a:lnTo>
                <a:lnTo>
                  <a:pt x="152264" y="86634"/>
                </a:lnTo>
                <a:lnTo>
                  <a:pt x="195299" y="69725"/>
                </a:lnTo>
                <a:lnTo>
                  <a:pt x="242649" y="54359"/>
                </a:lnTo>
                <a:lnTo>
                  <a:pt x="293979" y="40654"/>
                </a:lnTo>
                <a:lnTo>
                  <a:pt x="348952" y="28730"/>
                </a:lnTo>
                <a:lnTo>
                  <a:pt x="407235" y="18705"/>
                </a:lnTo>
                <a:lnTo>
                  <a:pt x="468491" y="10701"/>
                </a:lnTo>
                <a:lnTo>
                  <a:pt x="532386" y="4835"/>
                </a:lnTo>
                <a:lnTo>
                  <a:pt x="598584" y="1228"/>
                </a:lnTo>
                <a:lnTo>
                  <a:pt x="666749" y="0"/>
                </a:lnTo>
                <a:lnTo>
                  <a:pt x="734915" y="1228"/>
                </a:lnTo>
                <a:lnTo>
                  <a:pt x="801113" y="4835"/>
                </a:lnTo>
                <a:lnTo>
                  <a:pt x="865007" y="10701"/>
                </a:lnTo>
                <a:lnTo>
                  <a:pt x="926264" y="18705"/>
                </a:lnTo>
                <a:lnTo>
                  <a:pt x="984547" y="28730"/>
                </a:lnTo>
                <a:lnTo>
                  <a:pt x="1039520" y="40654"/>
                </a:lnTo>
                <a:lnTo>
                  <a:pt x="1090850" y="54359"/>
                </a:lnTo>
                <a:lnTo>
                  <a:pt x="1138200" y="69725"/>
                </a:lnTo>
                <a:lnTo>
                  <a:pt x="1181235" y="86634"/>
                </a:lnTo>
                <a:lnTo>
                  <a:pt x="1219620" y="104964"/>
                </a:lnTo>
                <a:lnTo>
                  <a:pt x="1253019" y="124597"/>
                </a:lnTo>
                <a:lnTo>
                  <a:pt x="1303521" y="167294"/>
                </a:lnTo>
                <a:lnTo>
                  <a:pt x="1330057" y="213769"/>
                </a:lnTo>
                <a:lnTo>
                  <a:pt x="1333499" y="238124"/>
                </a:lnTo>
                <a:lnTo>
                  <a:pt x="1333499" y="380999"/>
                </a:lnTo>
                <a:lnTo>
                  <a:pt x="1319952" y="429005"/>
                </a:lnTo>
                <a:lnTo>
                  <a:pt x="1281098" y="473710"/>
                </a:lnTo>
                <a:lnTo>
                  <a:pt x="1219620" y="514160"/>
                </a:lnTo>
                <a:lnTo>
                  <a:pt x="1181235" y="532490"/>
                </a:lnTo>
                <a:lnTo>
                  <a:pt x="1138200" y="549398"/>
                </a:lnTo>
                <a:lnTo>
                  <a:pt x="1090850" y="564765"/>
                </a:lnTo>
                <a:lnTo>
                  <a:pt x="1039520" y="578470"/>
                </a:lnTo>
                <a:lnTo>
                  <a:pt x="984547" y="590394"/>
                </a:lnTo>
                <a:lnTo>
                  <a:pt x="926264" y="600419"/>
                </a:lnTo>
                <a:lnTo>
                  <a:pt x="865007" y="608423"/>
                </a:lnTo>
                <a:lnTo>
                  <a:pt x="801113" y="614289"/>
                </a:lnTo>
                <a:lnTo>
                  <a:pt x="734915" y="617896"/>
                </a:lnTo>
                <a:lnTo>
                  <a:pt x="666749" y="619124"/>
                </a:lnTo>
                <a:close/>
              </a:path>
              <a:path w="1333500" h="1524000">
                <a:moveTo>
                  <a:pt x="666749" y="1095374"/>
                </a:moveTo>
                <a:lnTo>
                  <a:pt x="598584" y="1094146"/>
                </a:lnTo>
                <a:lnTo>
                  <a:pt x="532386" y="1090539"/>
                </a:lnTo>
                <a:lnTo>
                  <a:pt x="468491" y="1084673"/>
                </a:lnTo>
                <a:lnTo>
                  <a:pt x="407235" y="1076669"/>
                </a:lnTo>
                <a:lnTo>
                  <a:pt x="348952" y="1066644"/>
                </a:lnTo>
                <a:lnTo>
                  <a:pt x="293979" y="1054720"/>
                </a:lnTo>
                <a:lnTo>
                  <a:pt x="242649" y="1041015"/>
                </a:lnTo>
                <a:lnTo>
                  <a:pt x="195299" y="1025648"/>
                </a:lnTo>
                <a:lnTo>
                  <a:pt x="152264" y="1008740"/>
                </a:lnTo>
                <a:lnTo>
                  <a:pt x="113879" y="990410"/>
                </a:lnTo>
                <a:lnTo>
                  <a:pt x="80480" y="970777"/>
                </a:lnTo>
                <a:lnTo>
                  <a:pt x="29978" y="928080"/>
                </a:lnTo>
                <a:lnTo>
                  <a:pt x="3442" y="881605"/>
                </a:lnTo>
                <a:lnTo>
                  <a:pt x="0" y="857249"/>
                </a:lnTo>
                <a:lnTo>
                  <a:pt x="0" y="553938"/>
                </a:lnTo>
                <a:lnTo>
                  <a:pt x="35312" y="578834"/>
                </a:lnTo>
                <a:lnTo>
                  <a:pt x="74775" y="601302"/>
                </a:lnTo>
                <a:lnTo>
                  <a:pt x="117656" y="621371"/>
                </a:lnTo>
                <a:lnTo>
                  <a:pt x="163115" y="639067"/>
                </a:lnTo>
                <a:lnTo>
                  <a:pt x="204509" y="652749"/>
                </a:lnTo>
                <a:lnTo>
                  <a:pt x="248383" y="665187"/>
                </a:lnTo>
                <a:lnTo>
                  <a:pt x="294553" y="676336"/>
                </a:lnTo>
                <a:lnTo>
                  <a:pt x="342838" y="686149"/>
                </a:lnTo>
                <a:lnTo>
                  <a:pt x="393055" y="694580"/>
                </a:lnTo>
                <a:lnTo>
                  <a:pt x="445022" y="701582"/>
                </a:lnTo>
                <a:lnTo>
                  <a:pt x="498557" y="707109"/>
                </a:lnTo>
                <a:lnTo>
                  <a:pt x="553478" y="711115"/>
                </a:lnTo>
                <a:lnTo>
                  <a:pt x="609603" y="713552"/>
                </a:lnTo>
                <a:lnTo>
                  <a:pt x="666749" y="714374"/>
                </a:lnTo>
                <a:lnTo>
                  <a:pt x="1333499" y="714374"/>
                </a:lnTo>
                <a:lnTo>
                  <a:pt x="1333499" y="857249"/>
                </a:lnTo>
                <a:lnTo>
                  <a:pt x="1319952" y="905255"/>
                </a:lnTo>
                <a:lnTo>
                  <a:pt x="1281098" y="949960"/>
                </a:lnTo>
                <a:lnTo>
                  <a:pt x="1219620" y="990410"/>
                </a:lnTo>
                <a:lnTo>
                  <a:pt x="1181235" y="1008740"/>
                </a:lnTo>
                <a:lnTo>
                  <a:pt x="1138200" y="1025648"/>
                </a:lnTo>
                <a:lnTo>
                  <a:pt x="1090850" y="1041015"/>
                </a:lnTo>
                <a:lnTo>
                  <a:pt x="1039520" y="1054720"/>
                </a:lnTo>
                <a:lnTo>
                  <a:pt x="984547" y="1066644"/>
                </a:lnTo>
                <a:lnTo>
                  <a:pt x="926264" y="1076669"/>
                </a:lnTo>
                <a:lnTo>
                  <a:pt x="865007" y="1084673"/>
                </a:lnTo>
                <a:lnTo>
                  <a:pt x="801113" y="1090539"/>
                </a:lnTo>
                <a:lnTo>
                  <a:pt x="734915" y="1094146"/>
                </a:lnTo>
                <a:lnTo>
                  <a:pt x="666749" y="1095374"/>
                </a:lnTo>
                <a:close/>
              </a:path>
              <a:path w="1333500" h="1524000">
                <a:moveTo>
                  <a:pt x="1333499" y="714374"/>
                </a:moveTo>
                <a:lnTo>
                  <a:pt x="666749" y="714374"/>
                </a:lnTo>
                <a:lnTo>
                  <a:pt x="723896" y="713552"/>
                </a:lnTo>
                <a:lnTo>
                  <a:pt x="780021" y="711115"/>
                </a:lnTo>
                <a:lnTo>
                  <a:pt x="834942" y="707109"/>
                </a:lnTo>
                <a:lnTo>
                  <a:pt x="888477" y="701582"/>
                </a:lnTo>
                <a:lnTo>
                  <a:pt x="940444" y="694580"/>
                </a:lnTo>
                <a:lnTo>
                  <a:pt x="990661" y="686149"/>
                </a:lnTo>
                <a:lnTo>
                  <a:pt x="1038946" y="676336"/>
                </a:lnTo>
                <a:lnTo>
                  <a:pt x="1085116" y="665187"/>
                </a:lnTo>
                <a:lnTo>
                  <a:pt x="1128989" y="652749"/>
                </a:lnTo>
                <a:lnTo>
                  <a:pt x="1170384" y="639067"/>
                </a:lnTo>
                <a:lnTo>
                  <a:pt x="1215753" y="621371"/>
                </a:lnTo>
                <a:lnTo>
                  <a:pt x="1258527" y="601302"/>
                </a:lnTo>
                <a:lnTo>
                  <a:pt x="1298009" y="578834"/>
                </a:lnTo>
                <a:lnTo>
                  <a:pt x="1333499" y="553938"/>
                </a:lnTo>
                <a:lnTo>
                  <a:pt x="1333499" y="714374"/>
                </a:lnTo>
                <a:close/>
              </a:path>
              <a:path w="1333500" h="1524000">
                <a:moveTo>
                  <a:pt x="666749" y="1523999"/>
                </a:moveTo>
                <a:lnTo>
                  <a:pt x="598584" y="1522771"/>
                </a:lnTo>
                <a:lnTo>
                  <a:pt x="532386" y="1519164"/>
                </a:lnTo>
                <a:lnTo>
                  <a:pt x="468491" y="1513298"/>
                </a:lnTo>
                <a:lnTo>
                  <a:pt x="407235" y="1505294"/>
                </a:lnTo>
                <a:lnTo>
                  <a:pt x="348952" y="1495269"/>
                </a:lnTo>
                <a:lnTo>
                  <a:pt x="293979" y="1483345"/>
                </a:lnTo>
                <a:lnTo>
                  <a:pt x="242649" y="1469640"/>
                </a:lnTo>
                <a:lnTo>
                  <a:pt x="195299" y="1454273"/>
                </a:lnTo>
                <a:lnTo>
                  <a:pt x="152264" y="1437365"/>
                </a:lnTo>
                <a:lnTo>
                  <a:pt x="113879" y="1419035"/>
                </a:lnTo>
                <a:lnTo>
                  <a:pt x="80480" y="1399402"/>
                </a:lnTo>
                <a:lnTo>
                  <a:pt x="29978" y="1356705"/>
                </a:lnTo>
                <a:lnTo>
                  <a:pt x="3442" y="1310230"/>
                </a:lnTo>
                <a:lnTo>
                  <a:pt x="0" y="1285874"/>
                </a:lnTo>
                <a:lnTo>
                  <a:pt x="0" y="1030188"/>
                </a:lnTo>
                <a:lnTo>
                  <a:pt x="35312" y="1055084"/>
                </a:lnTo>
                <a:lnTo>
                  <a:pt x="74775" y="1077552"/>
                </a:lnTo>
                <a:lnTo>
                  <a:pt x="117656" y="1097621"/>
                </a:lnTo>
                <a:lnTo>
                  <a:pt x="163115" y="1115317"/>
                </a:lnTo>
                <a:lnTo>
                  <a:pt x="204510" y="1128999"/>
                </a:lnTo>
                <a:lnTo>
                  <a:pt x="248383" y="1141437"/>
                </a:lnTo>
                <a:lnTo>
                  <a:pt x="294553" y="1152586"/>
                </a:lnTo>
                <a:lnTo>
                  <a:pt x="342838" y="1162399"/>
                </a:lnTo>
                <a:lnTo>
                  <a:pt x="393055" y="1170830"/>
                </a:lnTo>
                <a:lnTo>
                  <a:pt x="445022" y="1177832"/>
                </a:lnTo>
                <a:lnTo>
                  <a:pt x="498557" y="1183359"/>
                </a:lnTo>
                <a:lnTo>
                  <a:pt x="553478" y="1187364"/>
                </a:lnTo>
                <a:lnTo>
                  <a:pt x="609603" y="1189802"/>
                </a:lnTo>
                <a:lnTo>
                  <a:pt x="666749" y="1190624"/>
                </a:lnTo>
                <a:lnTo>
                  <a:pt x="1333499" y="1190624"/>
                </a:lnTo>
                <a:lnTo>
                  <a:pt x="1333499" y="1285874"/>
                </a:lnTo>
                <a:lnTo>
                  <a:pt x="1319952" y="1333880"/>
                </a:lnTo>
                <a:lnTo>
                  <a:pt x="1281098" y="1378585"/>
                </a:lnTo>
                <a:lnTo>
                  <a:pt x="1219620" y="1419035"/>
                </a:lnTo>
                <a:lnTo>
                  <a:pt x="1181235" y="1437365"/>
                </a:lnTo>
                <a:lnTo>
                  <a:pt x="1138200" y="1454273"/>
                </a:lnTo>
                <a:lnTo>
                  <a:pt x="1090850" y="1469640"/>
                </a:lnTo>
                <a:lnTo>
                  <a:pt x="1039520" y="1483345"/>
                </a:lnTo>
                <a:lnTo>
                  <a:pt x="984547" y="1495269"/>
                </a:lnTo>
                <a:lnTo>
                  <a:pt x="926264" y="1505294"/>
                </a:lnTo>
                <a:lnTo>
                  <a:pt x="865007" y="1513298"/>
                </a:lnTo>
                <a:lnTo>
                  <a:pt x="801113" y="1519164"/>
                </a:lnTo>
                <a:lnTo>
                  <a:pt x="734915" y="1522771"/>
                </a:lnTo>
                <a:lnTo>
                  <a:pt x="666749" y="1523999"/>
                </a:lnTo>
                <a:close/>
              </a:path>
              <a:path w="1333500" h="1524000">
                <a:moveTo>
                  <a:pt x="1333499" y="1190624"/>
                </a:moveTo>
                <a:lnTo>
                  <a:pt x="666749" y="1190624"/>
                </a:lnTo>
                <a:lnTo>
                  <a:pt x="723896" y="1189802"/>
                </a:lnTo>
                <a:lnTo>
                  <a:pt x="780021" y="1187364"/>
                </a:lnTo>
                <a:lnTo>
                  <a:pt x="834942" y="1183359"/>
                </a:lnTo>
                <a:lnTo>
                  <a:pt x="888477" y="1177832"/>
                </a:lnTo>
                <a:lnTo>
                  <a:pt x="940444" y="1170830"/>
                </a:lnTo>
                <a:lnTo>
                  <a:pt x="990661" y="1162399"/>
                </a:lnTo>
                <a:lnTo>
                  <a:pt x="1038946" y="1152586"/>
                </a:lnTo>
                <a:lnTo>
                  <a:pt x="1085116" y="1141437"/>
                </a:lnTo>
                <a:lnTo>
                  <a:pt x="1128989" y="1128999"/>
                </a:lnTo>
                <a:lnTo>
                  <a:pt x="1170384" y="1115317"/>
                </a:lnTo>
                <a:lnTo>
                  <a:pt x="1215753" y="1097621"/>
                </a:lnTo>
                <a:lnTo>
                  <a:pt x="1258527" y="1077552"/>
                </a:lnTo>
                <a:lnTo>
                  <a:pt x="1298009" y="1055084"/>
                </a:lnTo>
                <a:lnTo>
                  <a:pt x="1333499" y="1030188"/>
                </a:lnTo>
                <a:lnTo>
                  <a:pt x="1333499" y="1190624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8" name="object 8" descr="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677028" y="6426199"/>
            <a:ext cx="1223010" cy="3282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Made</a:t>
            </a:r>
            <a:r>
              <a:rPr dirty="0" sz="900" spc="-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90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Segoe UI"/>
                <a:cs typeface="Segoe UI"/>
              </a:rPr>
              <a:t> Genspark</a:t>
            </a:r>
            <a:endParaRPr sz="900">
              <a:latin typeface="Segoe UI"/>
              <a:cs typeface="Segoe UI"/>
            </a:endParaRP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>
                <a:solidFill>
                  <a:srgbClr val="FFFFFF"/>
                </a:solidFill>
                <a:latin typeface="Segoe UI"/>
                <a:cs typeface="Segoe UI"/>
              </a:rPr>
              <a:t>SSIS</a:t>
            </a:r>
            <a:r>
              <a:rPr dirty="0" sz="1050" spc="-2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50" spc="-10">
                <a:solidFill>
                  <a:srgbClr val="FFFFFF"/>
                </a:solidFill>
                <a:latin typeface="Segoe UI"/>
                <a:cs typeface="Segoe UI"/>
              </a:rPr>
              <a:t>Documentation</a:t>
            </a:r>
            <a:endParaRPr sz="10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9905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Package</a:t>
            </a:r>
            <a:r>
              <a:rPr dirty="0" sz="2700" spc="-70"/>
              <a:t> </a:t>
            </a:r>
            <a:r>
              <a:rPr dirty="0" sz="2700"/>
              <a:t>Summary</a:t>
            </a:r>
            <a:r>
              <a:rPr dirty="0" sz="2700" spc="-65"/>
              <a:t> </a:t>
            </a:r>
            <a:r>
              <a:rPr dirty="0" sz="2700"/>
              <a:t>&amp;</a:t>
            </a:r>
            <a:r>
              <a:rPr dirty="0" sz="2700" spc="-65"/>
              <a:t> </a:t>
            </a:r>
            <a:r>
              <a:rPr dirty="0" sz="2700" spc="-10"/>
              <a:t>Parameters</a:t>
            </a:r>
            <a:endParaRPr sz="27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585"/>
            <a:ext cx="190499" cy="189979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0325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Segoe UI Semibold"/>
                <a:cs typeface="Segoe UI Semibold"/>
              </a:rPr>
              <a:t>Package</a:t>
            </a:r>
            <a:r>
              <a:rPr dirty="0" spc="-40" b="1">
                <a:latin typeface="Segoe UI Semibold"/>
                <a:cs typeface="Segoe UI Semibold"/>
              </a:rPr>
              <a:t> </a:t>
            </a:r>
            <a:r>
              <a:rPr dirty="0" b="1">
                <a:latin typeface="Segoe UI Semibold"/>
                <a:cs typeface="Segoe UI Semibold"/>
              </a:rPr>
              <a:t>Name:</a:t>
            </a:r>
            <a:r>
              <a:rPr dirty="0" spc="-45" b="1">
                <a:latin typeface="Segoe UI Semibold"/>
                <a:cs typeface="Segoe UI Semibold"/>
              </a:rPr>
              <a:t> </a:t>
            </a:r>
            <a:r>
              <a:rPr dirty="0"/>
              <a:t>BH</a:t>
            </a:r>
            <a:r>
              <a:rPr dirty="0" spc="-40"/>
              <a:t> </a:t>
            </a:r>
            <a:r>
              <a:rPr dirty="0"/>
              <a:t>Claims</a:t>
            </a:r>
            <a:r>
              <a:rPr dirty="0" spc="-40"/>
              <a:t> </a:t>
            </a:r>
            <a:r>
              <a:rPr dirty="0" spc="-20"/>
              <a:t>Load</a:t>
            </a:r>
          </a:p>
          <a:p>
            <a:pPr marL="60325">
              <a:lnSpc>
                <a:spcPct val="100000"/>
              </a:lnSpc>
              <a:spcBef>
                <a:spcPts val="1650"/>
              </a:spcBef>
            </a:pPr>
            <a:r>
              <a:rPr dirty="0" b="1">
                <a:latin typeface="Segoe UI Semibold"/>
                <a:cs typeface="Segoe UI Semibold"/>
              </a:rPr>
              <a:t>Description:</a:t>
            </a:r>
            <a:r>
              <a:rPr dirty="0" spc="-25" b="1">
                <a:latin typeface="Segoe UI Semibold"/>
                <a:cs typeface="Segoe UI Semibold"/>
              </a:rPr>
              <a:t> </a:t>
            </a:r>
            <a:r>
              <a:rPr dirty="0"/>
              <a:t>Automates</a:t>
            </a:r>
            <a:r>
              <a:rPr dirty="0" spc="-20"/>
              <a:t> </a:t>
            </a:r>
            <a:r>
              <a:rPr dirty="0"/>
              <a:t>Behavioral</a:t>
            </a:r>
            <a:r>
              <a:rPr dirty="0" spc="-20"/>
              <a:t> </a:t>
            </a:r>
            <a:r>
              <a:rPr dirty="0"/>
              <a:t>Health</a:t>
            </a:r>
            <a:r>
              <a:rPr dirty="0" spc="-20"/>
              <a:t> </a:t>
            </a:r>
            <a:r>
              <a:rPr dirty="0"/>
              <a:t>Claims</a:t>
            </a:r>
            <a:r>
              <a:rPr dirty="0" spc="-20"/>
              <a:t> </a:t>
            </a:r>
            <a:r>
              <a:rPr dirty="0"/>
              <a:t>intake</a:t>
            </a:r>
            <a:r>
              <a:rPr dirty="0" spc="-20"/>
              <a:t> </a:t>
            </a:r>
            <a:r>
              <a:rPr dirty="0"/>
              <a:t>to</a:t>
            </a:r>
            <a:r>
              <a:rPr dirty="0" spc="-20"/>
              <a:t> </a:t>
            </a:r>
            <a:r>
              <a:rPr dirty="0"/>
              <a:t>SQL</a:t>
            </a:r>
            <a:r>
              <a:rPr dirty="0" spc="-20"/>
              <a:t> </a:t>
            </a:r>
            <a:r>
              <a:rPr dirty="0"/>
              <a:t>server</a:t>
            </a:r>
            <a:r>
              <a:rPr dirty="0" spc="-20"/>
              <a:t> </a:t>
            </a:r>
            <a:r>
              <a:rPr dirty="0"/>
              <a:t>reporting</a:t>
            </a:r>
            <a:r>
              <a:rPr dirty="0" spc="-20"/>
              <a:t> </a:t>
            </a:r>
            <a:r>
              <a:rPr dirty="0" spc="-10"/>
              <a:t>tables</a:t>
            </a:r>
          </a:p>
          <a:p>
            <a:pPr marL="60325">
              <a:lnSpc>
                <a:spcPct val="100000"/>
              </a:lnSpc>
              <a:spcBef>
                <a:spcPts val="1650"/>
              </a:spcBef>
            </a:pPr>
            <a:r>
              <a:rPr dirty="0" b="1">
                <a:latin typeface="Segoe UI Semibold"/>
                <a:cs typeface="Segoe UI Semibold"/>
              </a:rPr>
              <a:t>Parameters:</a:t>
            </a:r>
            <a:r>
              <a:rPr dirty="0" spc="-55" b="1">
                <a:latin typeface="Segoe UI Semibold"/>
                <a:cs typeface="Segoe UI Semibold"/>
              </a:rPr>
              <a:t> </a:t>
            </a:r>
            <a:r>
              <a:rPr dirty="0"/>
              <a:t>None</a:t>
            </a:r>
            <a:r>
              <a:rPr dirty="0" spc="-50"/>
              <a:t> </a:t>
            </a:r>
            <a:r>
              <a:rPr dirty="0" spc="-10"/>
              <a:t>specified</a:t>
            </a:r>
          </a:p>
          <a:p>
            <a:pPr marL="60325">
              <a:lnSpc>
                <a:spcPct val="100000"/>
              </a:lnSpc>
              <a:spcBef>
                <a:spcPts val="1650"/>
              </a:spcBef>
            </a:pPr>
            <a:r>
              <a:rPr dirty="0" b="1">
                <a:latin typeface="Segoe UI Semibold"/>
                <a:cs typeface="Segoe UI Semibold"/>
              </a:rPr>
              <a:t>Purpose:</a:t>
            </a:r>
            <a:r>
              <a:rPr dirty="0" spc="-45" b="1">
                <a:latin typeface="Segoe UI Semibold"/>
                <a:cs typeface="Segoe UI Semibold"/>
              </a:rPr>
              <a:t> </a:t>
            </a:r>
            <a:r>
              <a:rPr dirty="0"/>
              <a:t>Centralized</a:t>
            </a:r>
            <a:r>
              <a:rPr dirty="0" spc="-30"/>
              <a:t> </a:t>
            </a:r>
            <a:r>
              <a:rPr dirty="0"/>
              <a:t>load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current</a:t>
            </a:r>
            <a:r>
              <a:rPr dirty="0" spc="-35"/>
              <a:t> </a:t>
            </a:r>
            <a:r>
              <a:rPr dirty="0"/>
              <a:t>year</a:t>
            </a:r>
            <a:r>
              <a:rPr dirty="0" spc="-30"/>
              <a:t> </a:t>
            </a:r>
            <a:r>
              <a:rPr dirty="0"/>
              <a:t>claims</a:t>
            </a:r>
            <a:r>
              <a:rPr dirty="0" spc="-30"/>
              <a:t> </a:t>
            </a:r>
            <a:r>
              <a:rPr dirty="0"/>
              <a:t>data</a:t>
            </a:r>
            <a:r>
              <a:rPr dirty="0" spc="-30"/>
              <a:t> </a:t>
            </a:r>
            <a:r>
              <a:rPr dirty="0"/>
              <a:t>(2025)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5"/>
              <a:t> </a:t>
            </a:r>
            <a:r>
              <a:rPr dirty="0" spc="-10"/>
              <a:t>QIP_BehavioralHealth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1895475"/>
            <a:ext cx="190499" cy="1904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2339577"/>
            <a:ext cx="190499" cy="17859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106" y="2782639"/>
            <a:ext cx="191392" cy="161776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761999" y="3448049"/>
            <a:ext cx="8534400" cy="838200"/>
            <a:chOff x="761999" y="3448049"/>
            <a:chExt cx="8534400" cy="838200"/>
          </a:xfrm>
        </p:grpSpPr>
        <p:sp>
          <p:nvSpPr>
            <p:cNvPr id="10" name="object 10" descr=""/>
            <p:cNvSpPr/>
            <p:nvPr/>
          </p:nvSpPr>
          <p:spPr>
            <a:xfrm>
              <a:off x="781049" y="3448049"/>
              <a:ext cx="8515350" cy="838200"/>
            </a:xfrm>
            <a:custGeom>
              <a:avLst/>
              <a:gdLst/>
              <a:ahLst/>
              <a:cxnLst/>
              <a:rect l="l" t="t" r="r" b="b"/>
              <a:pathLst>
                <a:path w="8515350" h="838200">
                  <a:moveTo>
                    <a:pt x="8482300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482300" y="0"/>
                  </a:lnTo>
                  <a:lnTo>
                    <a:pt x="8514382" y="28187"/>
                  </a:lnTo>
                  <a:lnTo>
                    <a:pt x="8515348" y="33047"/>
                  </a:lnTo>
                  <a:lnTo>
                    <a:pt x="8515348" y="805151"/>
                  </a:lnTo>
                  <a:lnTo>
                    <a:pt x="8487161" y="837232"/>
                  </a:lnTo>
                  <a:lnTo>
                    <a:pt x="8482300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61999" y="344804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7857" y="3648074"/>
              <a:ext cx="117865" cy="1714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39800" y="3555364"/>
            <a:ext cx="776097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146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This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SSIS</a:t>
            </a:r>
            <a:r>
              <a:rPr dirty="0" sz="1350" spc="-1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package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handles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ETL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process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for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Behavioral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Health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claims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data,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ensuring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accurate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and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timely 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reporting.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0744199" y="4876799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533399" y="495299"/>
                </a:moveTo>
                <a:lnTo>
                  <a:pt x="466496" y="493816"/>
                </a:lnTo>
                <a:lnTo>
                  <a:pt x="402072" y="489484"/>
                </a:lnTo>
                <a:lnTo>
                  <a:pt x="340626" y="482482"/>
                </a:lnTo>
                <a:lnTo>
                  <a:pt x="282658" y="472987"/>
                </a:lnTo>
                <a:lnTo>
                  <a:pt x="228669" y="461179"/>
                </a:lnTo>
                <a:lnTo>
                  <a:pt x="179159" y="447236"/>
                </a:lnTo>
                <a:lnTo>
                  <a:pt x="134627" y="431335"/>
                </a:lnTo>
                <a:lnTo>
                  <a:pt x="95575" y="413654"/>
                </a:lnTo>
                <a:lnTo>
                  <a:pt x="62501" y="394373"/>
                </a:lnTo>
                <a:lnTo>
                  <a:pt x="16292" y="351719"/>
                </a:lnTo>
                <a:lnTo>
                  <a:pt x="0" y="304799"/>
                </a:lnTo>
                <a:lnTo>
                  <a:pt x="0" y="190499"/>
                </a:lnTo>
                <a:lnTo>
                  <a:pt x="16292" y="143580"/>
                </a:lnTo>
                <a:lnTo>
                  <a:pt x="62501" y="100926"/>
                </a:lnTo>
                <a:lnTo>
                  <a:pt x="95575" y="81645"/>
                </a:lnTo>
                <a:lnTo>
                  <a:pt x="134627" y="63964"/>
                </a:lnTo>
                <a:lnTo>
                  <a:pt x="179159" y="48063"/>
                </a:lnTo>
                <a:lnTo>
                  <a:pt x="228669" y="34120"/>
                </a:lnTo>
                <a:lnTo>
                  <a:pt x="282658" y="22311"/>
                </a:lnTo>
                <a:lnTo>
                  <a:pt x="340626" y="12817"/>
                </a:lnTo>
                <a:lnTo>
                  <a:pt x="402072" y="5815"/>
                </a:lnTo>
                <a:lnTo>
                  <a:pt x="466496" y="1483"/>
                </a:lnTo>
                <a:lnTo>
                  <a:pt x="533399" y="0"/>
                </a:lnTo>
                <a:lnTo>
                  <a:pt x="600303" y="1483"/>
                </a:lnTo>
                <a:lnTo>
                  <a:pt x="664727" y="5815"/>
                </a:lnTo>
                <a:lnTo>
                  <a:pt x="726173" y="12817"/>
                </a:lnTo>
                <a:lnTo>
                  <a:pt x="784141" y="22311"/>
                </a:lnTo>
                <a:lnTo>
                  <a:pt x="838130" y="34120"/>
                </a:lnTo>
                <a:lnTo>
                  <a:pt x="887640" y="48063"/>
                </a:lnTo>
                <a:lnTo>
                  <a:pt x="932172" y="63964"/>
                </a:lnTo>
                <a:lnTo>
                  <a:pt x="971224" y="81645"/>
                </a:lnTo>
                <a:lnTo>
                  <a:pt x="1004298" y="100926"/>
                </a:lnTo>
                <a:lnTo>
                  <a:pt x="1050507" y="143580"/>
                </a:lnTo>
                <a:lnTo>
                  <a:pt x="1066799" y="190499"/>
                </a:lnTo>
                <a:lnTo>
                  <a:pt x="1066799" y="304799"/>
                </a:lnTo>
                <a:lnTo>
                  <a:pt x="1050507" y="351719"/>
                </a:lnTo>
                <a:lnTo>
                  <a:pt x="1004298" y="394373"/>
                </a:lnTo>
                <a:lnTo>
                  <a:pt x="971224" y="413654"/>
                </a:lnTo>
                <a:lnTo>
                  <a:pt x="932172" y="431335"/>
                </a:lnTo>
                <a:lnTo>
                  <a:pt x="887640" y="447236"/>
                </a:lnTo>
                <a:lnTo>
                  <a:pt x="838130" y="461179"/>
                </a:lnTo>
                <a:lnTo>
                  <a:pt x="784141" y="472987"/>
                </a:lnTo>
                <a:lnTo>
                  <a:pt x="726173" y="482482"/>
                </a:lnTo>
                <a:lnTo>
                  <a:pt x="664727" y="489484"/>
                </a:lnTo>
                <a:lnTo>
                  <a:pt x="600303" y="493816"/>
                </a:lnTo>
                <a:lnTo>
                  <a:pt x="533399" y="495299"/>
                </a:lnTo>
                <a:close/>
              </a:path>
              <a:path w="1066800" h="1219200">
                <a:moveTo>
                  <a:pt x="533399" y="876299"/>
                </a:moveTo>
                <a:lnTo>
                  <a:pt x="466496" y="874816"/>
                </a:lnTo>
                <a:lnTo>
                  <a:pt x="402072" y="870484"/>
                </a:lnTo>
                <a:lnTo>
                  <a:pt x="340626" y="863482"/>
                </a:lnTo>
                <a:lnTo>
                  <a:pt x="282658" y="853987"/>
                </a:lnTo>
                <a:lnTo>
                  <a:pt x="228669" y="842179"/>
                </a:lnTo>
                <a:lnTo>
                  <a:pt x="179159" y="828236"/>
                </a:lnTo>
                <a:lnTo>
                  <a:pt x="134627" y="812335"/>
                </a:lnTo>
                <a:lnTo>
                  <a:pt x="95575" y="794654"/>
                </a:lnTo>
                <a:lnTo>
                  <a:pt x="62501" y="775373"/>
                </a:lnTo>
                <a:lnTo>
                  <a:pt x="16292" y="732719"/>
                </a:lnTo>
                <a:lnTo>
                  <a:pt x="0" y="685799"/>
                </a:lnTo>
                <a:lnTo>
                  <a:pt x="0" y="443150"/>
                </a:lnTo>
                <a:lnTo>
                  <a:pt x="28250" y="463067"/>
                </a:lnTo>
                <a:lnTo>
                  <a:pt x="59820" y="481042"/>
                </a:lnTo>
                <a:lnTo>
                  <a:pt x="130492" y="511254"/>
                </a:lnTo>
                <a:lnTo>
                  <a:pt x="172202" y="524781"/>
                </a:lnTo>
                <a:lnTo>
                  <a:pt x="216954" y="536741"/>
                </a:lnTo>
                <a:lnTo>
                  <a:pt x="264462" y="547059"/>
                </a:lnTo>
                <a:lnTo>
                  <a:pt x="314444" y="555664"/>
                </a:lnTo>
                <a:lnTo>
                  <a:pt x="366612" y="562483"/>
                </a:lnTo>
                <a:lnTo>
                  <a:pt x="420684" y="567444"/>
                </a:lnTo>
                <a:lnTo>
                  <a:pt x="476375" y="570473"/>
                </a:lnTo>
                <a:lnTo>
                  <a:pt x="533399" y="571499"/>
                </a:lnTo>
                <a:lnTo>
                  <a:pt x="1066799" y="571499"/>
                </a:lnTo>
                <a:lnTo>
                  <a:pt x="1066799" y="685799"/>
                </a:lnTo>
                <a:lnTo>
                  <a:pt x="1050507" y="732719"/>
                </a:lnTo>
                <a:lnTo>
                  <a:pt x="1004298" y="775373"/>
                </a:lnTo>
                <a:lnTo>
                  <a:pt x="971224" y="794654"/>
                </a:lnTo>
                <a:lnTo>
                  <a:pt x="932172" y="812335"/>
                </a:lnTo>
                <a:lnTo>
                  <a:pt x="887640" y="828236"/>
                </a:lnTo>
                <a:lnTo>
                  <a:pt x="838130" y="842179"/>
                </a:lnTo>
                <a:lnTo>
                  <a:pt x="784141" y="853987"/>
                </a:lnTo>
                <a:lnTo>
                  <a:pt x="726173" y="863482"/>
                </a:lnTo>
                <a:lnTo>
                  <a:pt x="664727" y="870484"/>
                </a:lnTo>
                <a:lnTo>
                  <a:pt x="600303" y="874816"/>
                </a:lnTo>
                <a:lnTo>
                  <a:pt x="533399" y="876299"/>
                </a:lnTo>
                <a:close/>
              </a:path>
              <a:path w="1066800" h="1219200">
                <a:moveTo>
                  <a:pt x="1066799" y="571499"/>
                </a:moveTo>
                <a:lnTo>
                  <a:pt x="533399" y="571499"/>
                </a:lnTo>
                <a:lnTo>
                  <a:pt x="590424" y="570473"/>
                </a:lnTo>
                <a:lnTo>
                  <a:pt x="646114" y="567444"/>
                </a:lnTo>
                <a:lnTo>
                  <a:pt x="700186" y="562483"/>
                </a:lnTo>
                <a:lnTo>
                  <a:pt x="752355" y="555664"/>
                </a:lnTo>
                <a:lnTo>
                  <a:pt x="802337" y="547059"/>
                </a:lnTo>
                <a:lnTo>
                  <a:pt x="849845" y="536741"/>
                </a:lnTo>
                <a:lnTo>
                  <a:pt x="894597" y="524781"/>
                </a:lnTo>
                <a:lnTo>
                  <a:pt x="936307" y="511254"/>
                </a:lnTo>
                <a:lnTo>
                  <a:pt x="972602" y="497097"/>
                </a:lnTo>
                <a:lnTo>
                  <a:pt x="1038407" y="463067"/>
                </a:lnTo>
                <a:lnTo>
                  <a:pt x="1066799" y="443150"/>
                </a:lnTo>
                <a:lnTo>
                  <a:pt x="1066799" y="571499"/>
                </a:lnTo>
                <a:close/>
              </a:path>
              <a:path w="1066800" h="1219200">
                <a:moveTo>
                  <a:pt x="533399" y="1219199"/>
                </a:moveTo>
                <a:lnTo>
                  <a:pt x="466496" y="1217716"/>
                </a:lnTo>
                <a:lnTo>
                  <a:pt x="402072" y="1213384"/>
                </a:lnTo>
                <a:lnTo>
                  <a:pt x="340626" y="1206382"/>
                </a:lnTo>
                <a:lnTo>
                  <a:pt x="282658" y="1196887"/>
                </a:lnTo>
                <a:lnTo>
                  <a:pt x="228669" y="1185079"/>
                </a:lnTo>
                <a:lnTo>
                  <a:pt x="179159" y="1171136"/>
                </a:lnTo>
                <a:lnTo>
                  <a:pt x="134627" y="1155235"/>
                </a:lnTo>
                <a:lnTo>
                  <a:pt x="95575" y="1137554"/>
                </a:lnTo>
                <a:lnTo>
                  <a:pt x="62501" y="1118273"/>
                </a:lnTo>
                <a:lnTo>
                  <a:pt x="16292" y="1075619"/>
                </a:lnTo>
                <a:lnTo>
                  <a:pt x="0" y="1028699"/>
                </a:lnTo>
                <a:lnTo>
                  <a:pt x="0" y="824150"/>
                </a:lnTo>
                <a:lnTo>
                  <a:pt x="28250" y="844067"/>
                </a:lnTo>
                <a:lnTo>
                  <a:pt x="59820" y="862042"/>
                </a:lnTo>
                <a:lnTo>
                  <a:pt x="130492" y="892254"/>
                </a:lnTo>
                <a:lnTo>
                  <a:pt x="172202" y="905781"/>
                </a:lnTo>
                <a:lnTo>
                  <a:pt x="216954" y="917741"/>
                </a:lnTo>
                <a:lnTo>
                  <a:pt x="264462" y="928059"/>
                </a:lnTo>
                <a:lnTo>
                  <a:pt x="314444" y="936664"/>
                </a:lnTo>
                <a:lnTo>
                  <a:pt x="366612" y="943483"/>
                </a:lnTo>
                <a:lnTo>
                  <a:pt x="420685" y="948444"/>
                </a:lnTo>
                <a:lnTo>
                  <a:pt x="476375" y="951473"/>
                </a:lnTo>
                <a:lnTo>
                  <a:pt x="533399" y="952499"/>
                </a:lnTo>
                <a:lnTo>
                  <a:pt x="1066799" y="952499"/>
                </a:lnTo>
                <a:lnTo>
                  <a:pt x="1066799" y="1028699"/>
                </a:lnTo>
                <a:lnTo>
                  <a:pt x="1050507" y="1075619"/>
                </a:lnTo>
                <a:lnTo>
                  <a:pt x="1004298" y="1118273"/>
                </a:lnTo>
                <a:lnTo>
                  <a:pt x="971224" y="1137554"/>
                </a:lnTo>
                <a:lnTo>
                  <a:pt x="932172" y="1155235"/>
                </a:lnTo>
                <a:lnTo>
                  <a:pt x="887640" y="1171136"/>
                </a:lnTo>
                <a:lnTo>
                  <a:pt x="838130" y="1185079"/>
                </a:lnTo>
                <a:lnTo>
                  <a:pt x="784141" y="1196887"/>
                </a:lnTo>
                <a:lnTo>
                  <a:pt x="726173" y="1206382"/>
                </a:lnTo>
                <a:lnTo>
                  <a:pt x="664727" y="1213384"/>
                </a:lnTo>
                <a:lnTo>
                  <a:pt x="600303" y="1217716"/>
                </a:lnTo>
                <a:lnTo>
                  <a:pt x="533399" y="1219199"/>
                </a:lnTo>
                <a:close/>
              </a:path>
              <a:path w="1066800" h="1219200">
                <a:moveTo>
                  <a:pt x="1066799" y="952499"/>
                </a:moveTo>
                <a:lnTo>
                  <a:pt x="533399" y="952499"/>
                </a:lnTo>
                <a:lnTo>
                  <a:pt x="590424" y="951473"/>
                </a:lnTo>
                <a:lnTo>
                  <a:pt x="646114" y="948444"/>
                </a:lnTo>
                <a:lnTo>
                  <a:pt x="700186" y="943483"/>
                </a:lnTo>
                <a:lnTo>
                  <a:pt x="752355" y="936664"/>
                </a:lnTo>
                <a:lnTo>
                  <a:pt x="802337" y="928059"/>
                </a:lnTo>
                <a:lnTo>
                  <a:pt x="849845" y="917741"/>
                </a:lnTo>
                <a:lnTo>
                  <a:pt x="894597" y="905781"/>
                </a:lnTo>
                <a:lnTo>
                  <a:pt x="936307" y="892254"/>
                </a:lnTo>
                <a:lnTo>
                  <a:pt x="972602" y="878097"/>
                </a:lnTo>
                <a:lnTo>
                  <a:pt x="1038407" y="844067"/>
                </a:lnTo>
                <a:lnTo>
                  <a:pt x="1066799" y="824150"/>
                </a:lnTo>
                <a:lnTo>
                  <a:pt x="1066799" y="952499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16" name="object 16" descr="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9905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File</a:t>
            </a:r>
            <a:r>
              <a:rPr dirty="0" sz="2700" spc="-50"/>
              <a:t> </a:t>
            </a:r>
            <a:r>
              <a:rPr dirty="0" sz="2700"/>
              <a:t>Source</a:t>
            </a:r>
            <a:r>
              <a:rPr dirty="0" sz="2700" spc="-50"/>
              <a:t> </a:t>
            </a:r>
            <a:r>
              <a:rPr dirty="0" sz="2700"/>
              <a:t>and</a:t>
            </a:r>
            <a:r>
              <a:rPr dirty="0" sz="2700" spc="-50"/>
              <a:t> </a:t>
            </a:r>
            <a:r>
              <a:rPr dirty="0" sz="2700" spc="-10"/>
              <a:t>Destination</a:t>
            </a:r>
            <a:endParaRPr sz="27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457324"/>
            <a:ext cx="142874" cy="1904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479" y="1907381"/>
            <a:ext cx="215354" cy="166687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2314574" y="1838324"/>
            <a:ext cx="8210550" cy="304800"/>
            <a:chOff x="2314574" y="1838324"/>
            <a:chExt cx="8210550" cy="304800"/>
          </a:xfrm>
        </p:grpSpPr>
        <p:sp>
          <p:nvSpPr>
            <p:cNvPr id="7" name="object 7" descr=""/>
            <p:cNvSpPr/>
            <p:nvPr/>
          </p:nvSpPr>
          <p:spPr>
            <a:xfrm>
              <a:off x="2314574" y="1838324"/>
              <a:ext cx="8210550" cy="304800"/>
            </a:xfrm>
            <a:custGeom>
              <a:avLst/>
              <a:gdLst/>
              <a:ahLst/>
              <a:cxnLst/>
              <a:rect l="l" t="t" r="r" b="b"/>
              <a:pathLst>
                <a:path w="8210550" h="304800">
                  <a:moveTo>
                    <a:pt x="8177501" y="304799"/>
                  </a:moveTo>
                  <a:lnTo>
                    <a:pt x="33047" y="304799"/>
                  </a:lnTo>
                  <a:lnTo>
                    <a:pt x="28187" y="303832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8177501" y="0"/>
                  </a:lnTo>
                  <a:lnTo>
                    <a:pt x="8209582" y="28187"/>
                  </a:lnTo>
                  <a:lnTo>
                    <a:pt x="8210549" y="33047"/>
                  </a:lnTo>
                  <a:lnTo>
                    <a:pt x="8210549" y="271752"/>
                  </a:lnTo>
                  <a:lnTo>
                    <a:pt x="8182360" y="303832"/>
                  </a:lnTo>
                  <a:lnTo>
                    <a:pt x="8177501" y="3047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14574" y="1838580"/>
              <a:ext cx="35560" cy="304800"/>
            </a:xfrm>
            <a:custGeom>
              <a:avLst/>
              <a:gdLst/>
              <a:ahLst/>
              <a:cxnLst/>
              <a:rect l="l" t="t" r="r" b="b"/>
              <a:pathLst>
                <a:path w="35560" h="304800">
                  <a:moveTo>
                    <a:pt x="35315" y="304289"/>
                  </a:moveTo>
                  <a:lnTo>
                    <a:pt x="2789" y="281070"/>
                  </a:lnTo>
                  <a:lnTo>
                    <a:pt x="0" y="2664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266444"/>
                  </a:lnTo>
                  <a:lnTo>
                    <a:pt x="33224" y="300824"/>
                  </a:lnTo>
                  <a:lnTo>
                    <a:pt x="35315" y="30428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2343149"/>
            <a:ext cx="166687" cy="190499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2676524" y="2285999"/>
            <a:ext cx="3505200" cy="304800"/>
            <a:chOff x="2676524" y="2285999"/>
            <a:chExt cx="3505200" cy="304800"/>
          </a:xfrm>
        </p:grpSpPr>
        <p:sp>
          <p:nvSpPr>
            <p:cNvPr id="11" name="object 11" descr=""/>
            <p:cNvSpPr/>
            <p:nvPr/>
          </p:nvSpPr>
          <p:spPr>
            <a:xfrm>
              <a:off x="2676524" y="2285999"/>
              <a:ext cx="3505200" cy="304800"/>
            </a:xfrm>
            <a:custGeom>
              <a:avLst/>
              <a:gdLst/>
              <a:ahLst/>
              <a:cxnLst/>
              <a:rect l="l" t="t" r="r" b="b"/>
              <a:pathLst>
                <a:path w="3505200" h="304800">
                  <a:moveTo>
                    <a:pt x="3472152" y="304799"/>
                  </a:moveTo>
                  <a:lnTo>
                    <a:pt x="33047" y="304799"/>
                  </a:lnTo>
                  <a:lnTo>
                    <a:pt x="28187" y="303832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472152" y="0"/>
                  </a:lnTo>
                  <a:lnTo>
                    <a:pt x="3504232" y="28187"/>
                  </a:lnTo>
                  <a:lnTo>
                    <a:pt x="3505199" y="33047"/>
                  </a:lnTo>
                  <a:lnTo>
                    <a:pt x="3505199" y="271752"/>
                  </a:lnTo>
                  <a:lnTo>
                    <a:pt x="3477011" y="303832"/>
                  </a:lnTo>
                  <a:lnTo>
                    <a:pt x="3472152" y="30479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76524" y="2286255"/>
              <a:ext cx="35560" cy="304800"/>
            </a:xfrm>
            <a:custGeom>
              <a:avLst/>
              <a:gdLst/>
              <a:ahLst/>
              <a:cxnLst/>
              <a:rect l="l" t="t" r="r" b="b"/>
              <a:pathLst>
                <a:path w="35560" h="304800">
                  <a:moveTo>
                    <a:pt x="35315" y="304288"/>
                  </a:moveTo>
                  <a:lnTo>
                    <a:pt x="2789" y="281070"/>
                  </a:lnTo>
                  <a:lnTo>
                    <a:pt x="0" y="266444"/>
                  </a:lnTo>
                  <a:lnTo>
                    <a:pt x="0" y="37844"/>
                  </a:lnTo>
                  <a:lnTo>
                    <a:pt x="23474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4" y="10903"/>
                  </a:lnTo>
                  <a:lnTo>
                    <a:pt x="30144" y="16772"/>
                  </a:lnTo>
                  <a:lnTo>
                    <a:pt x="29272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266444"/>
                  </a:lnTo>
                  <a:lnTo>
                    <a:pt x="33224" y="300824"/>
                  </a:lnTo>
                  <a:lnTo>
                    <a:pt x="35315" y="304288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Segoe UI Semibold"/>
                <a:cs typeface="Segoe UI Semibold"/>
              </a:rPr>
              <a:t>Source File:</a:t>
            </a:r>
            <a:r>
              <a:rPr dirty="0" spc="-5" b="1">
                <a:latin typeface="Segoe UI Semibold"/>
                <a:cs typeface="Segoe UI Semibold"/>
              </a:rPr>
              <a:t> </a:t>
            </a:r>
            <a:r>
              <a:rPr dirty="0" spc="-10"/>
              <a:t>QIP_BehavioralHealth_20250730.txt</a:t>
            </a:r>
            <a:r>
              <a:rPr dirty="0"/>
              <a:t> </a:t>
            </a:r>
            <a:r>
              <a:rPr dirty="0" spc="-20"/>
              <a:t>(Text</a:t>
            </a:r>
            <a:r>
              <a:rPr dirty="0"/>
              <a:t> </a:t>
            </a:r>
            <a:r>
              <a:rPr dirty="0" spc="-10"/>
              <a:t>file)</a:t>
            </a:r>
          </a:p>
          <a:p>
            <a:pPr marL="83820">
              <a:lnSpc>
                <a:spcPct val="100000"/>
              </a:lnSpc>
              <a:spcBef>
                <a:spcPts val="1650"/>
              </a:spcBef>
              <a:tabLst>
                <a:tab pos="1374775" algn="l"/>
              </a:tabLst>
            </a:pPr>
            <a:r>
              <a:rPr dirty="0" b="1">
                <a:latin typeface="Segoe UI Semibold"/>
                <a:cs typeface="Segoe UI Semibold"/>
              </a:rPr>
              <a:t>File </a:t>
            </a:r>
            <a:r>
              <a:rPr dirty="0" spc="-10" b="1">
                <a:latin typeface="Segoe UI Semibold"/>
                <a:cs typeface="Segoe UI Semibold"/>
              </a:rPr>
              <a:t>Location:</a:t>
            </a:r>
            <a:r>
              <a:rPr dirty="0" b="1">
                <a:latin typeface="Segoe UI Semibold"/>
                <a:cs typeface="Segoe UI Semibold"/>
              </a:rPr>
              <a:t>	</a:t>
            </a:r>
            <a:r>
              <a:rPr dirty="0">
                <a:latin typeface="DejaVu Sans Mono"/>
                <a:cs typeface="DejaVu Sans Mono"/>
              </a:rPr>
              <a:t>H:\Analytics\Claims\Internal\OSIT </a:t>
            </a:r>
            <a:r>
              <a:rPr dirty="0" spc="-10">
                <a:latin typeface="DejaVu Sans Mono"/>
                <a:cs typeface="DejaVu Sans Mono"/>
              </a:rPr>
              <a:t>BH\QIP_BehavioralHealth_20250730.txt</a:t>
            </a:r>
          </a:p>
          <a:p>
            <a:pPr marL="36195">
              <a:lnSpc>
                <a:spcPct val="100000"/>
              </a:lnSpc>
              <a:spcBef>
                <a:spcPts val="1725"/>
              </a:spcBef>
              <a:tabLst>
                <a:tab pos="1736089" algn="l"/>
              </a:tabLst>
            </a:pPr>
            <a:r>
              <a:rPr dirty="0" b="1">
                <a:latin typeface="Segoe UI Semibold"/>
                <a:cs typeface="Segoe UI Semibold"/>
              </a:rPr>
              <a:t>Destination </a:t>
            </a:r>
            <a:r>
              <a:rPr dirty="0" spc="-10" b="1">
                <a:latin typeface="Segoe UI Semibold"/>
                <a:cs typeface="Segoe UI Semibold"/>
              </a:rPr>
              <a:t>Table:</a:t>
            </a:r>
            <a:r>
              <a:rPr dirty="0" b="1">
                <a:latin typeface="Segoe UI Semibold"/>
                <a:cs typeface="Segoe UI Semibold"/>
              </a:rPr>
              <a:t>	</a:t>
            </a:r>
            <a:r>
              <a:rPr dirty="0" spc="-10">
                <a:latin typeface="DejaVu Sans Mono"/>
                <a:cs typeface="DejaVu Sans Mono"/>
              </a:rPr>
              <a:t>[RawReporting].[QIP_BHClaims]</a:t>
            </a:r>
          </a:p>
          <a:p>
            <a:pPr marL="59690">
              <a:lnSpc>
                <a:spcPct val="100000"/>
              </a:lnSpc>
              <a:spcBef>
                <a:spcPts val="1725"/>
              </a:spcBef>
            </a:pPr>
            <a:r>
              <a:rPr dirty="0" b="1">
                <a:latin typeface="Segoe UI Semibold"/>
                <a:cs typeface="Segoe UI Semibold"/>
              </a:rPr>
              <a:t>Processing:</a:t>
            </a:r>
            <a:r>
              <a:rPr dirty="0" spc="-40" b="1">
                <a:latin typeface="Segoe UI Semibold"/>
                <a:cs typeface="Segoe UI Semibold"/>
              </a:rPr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/>
              <a:t>handling</a:t>
            </a:r>
            <a:r>
              <a:rPr dirty="0" spc="-35"/>
              <a:t> </a:t>
            </a:r>
            <a:r>
              <a:rPr dirty="0"/>
              <a:t>through</a:t>
            </a:r>
            <a:r>
              <a:rPr dirty="0" spc="-35"/>
              <a:t> </a:t>
            </a:r>
            <a:r>
              <a:rPr dirty="0"/>
              <a:t>SSIS</a:t>
            </a:r>
            <a:r>
              <a:rPr dirty="0" spc="-30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/>
              <a:t>flat</a:t>
            </a:r>
            <a:r>
              <a:rPr dirty="0" spc="-35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/>
              <a:t>source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SQL</a:t>
            </a:r>
            <a:r>
              <a:rPr dirty="0" spc="-35"/>
              <a:t> </a:t>
            </a:r>
            <a:r>
              <a:rPr dirty="0"/>
              <a:t>destination</a:t>
            </a:r>
            <a:r>
              <a:rPr dirty="0" spc="-35"/>
              <a:t> </a:t>
            </a:r>
            <a:r>
              <a:rPr dirty="0" spc="-10"/>
              <a:t>components</a:t>
            </a: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62" y="2789857"/>
            <a:ext cx="190574" cy="192434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761999" y="3467099"/>
            <a:ext cx="8534400" cy="838200"/>
            <a:chOff x="761999" y="3467099"/>
            <a:chExt cx="8534400" cy="838200"/>
          </a:xfrm>
        </p:grpSpPr>
        <p:sp>
          <p:nvSpPr>
            <p:cNvPr id="16" name="object 16" descr=""/>
            <p:cNvSpPr/>
            <p:nvPr/>
          </p:nvSpPr>
          <p:spPr>
            <a:xfrm>
              <a:off x="781049" y="3467099"/>
              <a:ext cx="8515350" cy="838200"/>
            </a:xfrm>
            <a:custGeom>
              <a:avLst/>
              <a:gdLst/>
              <a:ahLst/>
              <a:cxnLst/>
              <a:rect l="l" t="t" r="r" b="b"/>
              <a:pathLst>
                <a:path w="8515350" h="838200">
                  <a:moveTo>
                    <a:pt x="8482300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482300" y="0"/>
                  </a:lnTo>
                  <a:lnTo>
                    <a:pt x="8514382" y="28187"/>
                  </a:lnTo>
                  <a:lnTo>
                    <a:pt x="8515348" y="33047"/>
                  </a:lnTo>
                  <a:lnTo>
                    <a:pt x="8515348" y="805152"/>
                  </a:lnTo>
                  <a:lnTo>
                    <a:pt x="8487161" y="837232"/>
                  </a:lnTo>
                  <a:lnTo>
                    <a:pt x="8482300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1999" y="34670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499" y="3667124"/>
              <a:ext cx="171449" cy="171449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939800" y="3574414"/>
            <a:ext cx="741299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4005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flat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file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is</a:t>
            </a:r>
            <a:r>
              <a:rPr dirty="0" sz="1350" spc="-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loaded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into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SQL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Server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database</a:t>
            </a:r>
            <a:r>
              <a:rPr dirty="0" sz="1350" spc="-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table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using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SSIS</a:t>
            </a:r>
            <a:r>
              <a:rPr dirty="0" sz="1350" spc="-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ETL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process,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ensuring</a:t>
            </a:r>
            <a:r>
              <a:rPr dirty="0" sz="1350" spc="-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data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consistency</a:t>
            </a:r>
            <a:r>
              <a:rPr dirty="0" sz="1350" spc="-3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and</a:t>
            </a:r>
            <a:r>
              <a:rPr dirty="0" sz="1350" spc="-3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integrity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throughout</a:t>
            </a:r>
            <a:r>
              <a:rPr dirty="0" sz="1350" spc="-3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3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pipeline.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10896599" y="4876799"/>
            <a:ext cx="914400" cy="1219200"/>
          </a:xfrm>
          <a:custGeom>
            <a:avLst/>
            <a:gdLst/>
            <a:ahLst/>
            <a:cxnLst/>
            <a:rect l="l" t="t" r="r" b="b"/>
            <a:pathLst>
              <a:path w="914400" h="1219200">
                <a:moveTo>
                  <a:pt x="761999" y="1219199"/>
                </a:moveTo>
                <a:lnTo>
                  <a:pt x="152399" y="1219199"/>
                </a:lnTo>
                <a:lnTo>
                  <a:pt x="104272" y="1211419"/>
                </a:lnTo>
                <a:lnTo>
                  <a:pt x="62442" y="1189763"/>
                </a:lnTo>
                <a:lnTo>
                  <a:pt x="29436" y="1156757"/>
                </a:lnTo>
                <a:lnTo>
                  <a:pt x="7780" y="1114927"/>
                </a:lnTo>
                <a:lnTo>
                  <a:pt x="0" y="1066799"/>
                </a:lnTo>
                <a:lnTo>
                  <a:pt x="0" y="152399"/>
                </a:lnTo>
                <a:lnTo>
                  <a:pt x="7780" y="104272"/>
                </a:lnTo>
                <a:lnTo>
                  <a:pt x="29436" y="62442"/>
                </a:lnTo>
                <a:lnTo>
                  <a:pt x="62442" y="29436"/>
                </a:lnTo>
                <a:lnTo>
                  <a:pt x="104272" y="7780"/>
                </a:lnTo>
                <a:lnTo>
                  <a:pt x="152399" y="0"/>
                </a:lnTo>
                <a:lnTo>
                  <a:pt x="533399" y="0"/>
                </a:lnTo>
                <a:lnTo>
                  <a:pt x="533399" y="304799"/>
                </a:lnTo>
                <a:lnTo>
                  <a:pt x="539379" y="334487"/>
                </a:lnTo>
                <a:lnTo>
                  <a:pt x="555694" y="358705"/>
                </a:lnTo>
                <a:lnTo>
                  <a:pt x="579912" y="375020"/>
                </a:lnTo>
                <a:lnTo>
                  <a:pt x="609599" y="380999"/>
                </a:lnTo>
                <a:lnTo>
                  <a:pt x="914399" y="380999"/>
                </a:lnTo>
                <a:lnTo>
                  <a:pt x="914399" y="609599"/>
                </a:lnTo>
                <a:lnTo>
                  <a:pt x="266699" y="609599"/>
                </a:lnTo>
                <a:lnTo>
                  <a:pt x="251906" y="612606"/>
                </a:lnTo>
                <a:lnTo>
                  <a:pt x="239791" y="620791"/>
                </a:lnTo>
                <a:lnTo>
                  <a:pt x="231606" y="632906"/>
                </a:lnTo>
                <a:lnTo>
                  <a:pt x="228599" y="647699"/>
                </a:lnTo>
                <a:lnTo>
                  <a:pt x="231606" y="662493"/>
                </a:lnTo>
                <a:lnTo>
                  <a:pt x="239791" y="674608"/>
                </a:lnTo>
                <a:lnTo>
                  <a:pt x="251906" y="682793"/>
                </a:lnTo>
                <a:lnTo>
                  <a:pt x="266699" y="685799"/>
                </a:lnTo>
                <a:lnTo>
                  <a:pt x="914399" y="685799"/>
                </a:lnTo>
                <a:lnTo>
                  <a:pt x="914399" y="761999"/>
                </a:lnTo>
                <a:lnTo>
                  <a:pt x="266699" y="761999"/>
                </a:lnTo>
                <a:lnTo>
                  <a:pt x="251906" y="765006"/>
                </a:lnTo>
                <a:lnTo>
                  <a:pt x="239791" y="773191"/>
                </a:lnTo>
                <a:lnTo>
                  <a:pt x="231606" y="785306"/>
                </a:lnTo>
                <a:lnTo>
                  <a:pt x="228599" y="800099"/>
                </a:lnTo>
                <a:lnTo>
                  <a:pt x="231606" y="814893"/>
                </a:lnTo>
                <a:lnTo>
                  <a:pt x="239791" y="827008"/>
                </a:lnTo>
                <a:lnTo>
                  <a:pt x="251906" y="835193"/>
                </a:lnTo>
                <a:lnTo>
                  <a:pt x="266699" y="838199"/>
                </a:lnTo>
                <a:lnTo>
                  <a:pt x="914399" y="838199"/>
                </a:lnTo>
                <a:lnTo>
                  <a:pt x="914399" y="914399"/>
                </a:lnTo>
                <a:lnTo>
                  <a:pt x="266699" y="914399"/>
                </a:lnTo>
                <a:lnTo>
                  <a:pt x="251906" y="917406"/>
                </a:lnTo>
                <a:lnTo>
                  <a:pt x="239791" y="925591"/>
                </a:lnTo>
                <a:lnTo>
                  <a:pt x="231606" y="937706"/>
                </a:lnTo>
                <a:lnTo>
                  <a:pt x="228599" y="952499"/>
                </a:lnTo>
                <a:lnTo>
                  <a:pt x="231606" y="967293"/>
                </a:lnTo>
                <a:lnTo>
                  <a:pt x="239791" y="979408"/>
                </a:lnTo>
                <a:lnTo>
                  <a:pt x="251906" y="987593"/>
                </a:lnTo>
                <a:lnTo>
                  <a:pt x="266699" y="990599"/>
                </a:lnTo>
                <a:lnTo>
                  <a:pt x="914399" y="990599"/>
                </a:lnTo>
                <a:lnTo>
                  <a:pt x="914399" y="1066799"/>
                </a:lnTo>
                <a:lnTo>
                  <a:pt x="906619" y="1114927"/>
                </a:lnTo>
                <a:lnTo>
                  <a:pt x="884963" y="1156757"/>
                </a:lnTo>
                <a:lnTo>
                  <a:pt x="851957" y="1189763"/>
                </a:lnTo>
                <a:lnTo>
                  <a:pt x="810127" y="1211419"/>
                </a:lnTo>
                <a:lnTo>
                  <a:pt x="761999" y="1219199"/>
                </a:lnTo>
                <a:close/>
              </a:path>
              <a:path w="914400" h="1219200">
                <a:moveTo>
                  <a:pt x="914399" y="304799"/>
                </a:moveTo>
                <a:lnTo>
                  <a:pt x="609599" y="304799"/>
                </a:lnTo>
                <a:lnTo>
                  <a:pt x="609599" y="0"/>
                </a:lnTo>
                <a:lnTo>
                  <a:pt x="914399" y="304799"/>
                </a:lnTo>
                <a:close/>
              </a:path>
              <a:path w="914400" h="1219200">
                <a:moveTo>
                  <a:pt x="914399" y="685799"/>
                </a:moveTo>
                <a:lnTo>
                  <a:pt x="647699" y="685799"/>
                </a:lnTo>
                <a:lnTo>
                  <a:pt x="662493" y="682793"/>
                </a:lnTo>
                <a:lnTo>
                  <a:pt x="674608" y="674608"/>
                </a:lnTo>
                <a:lnTo>
                  <a:pt x="682793" y="662493"/>
                </a:lnTo>
                <a:lnTo>
                  <a:pt x="685799" y="647699"/>
                </a:lnTo>
                <a:lnTo>
                  <a:pt x="682793" y="632906"/>
                </a:lnTo>
                <a:lnTo>
                  <a:pt x="674608" y="620791"/>
                </a:lnTo>
                <a:lnTo>
                  <a:pt x="662493" y="612606"/>
                </a:lnTo>
                <a:lnTo>
                  <a:pt x="647699" y="609599"/>
                </a:lnTo>
                <a:lnTo>
                  <a:pt x="914399" y="609599"/>
                </a:lnTo>
                <a:lnTo>
                  <a:pt x="914399" y="685799"/>
                </a:lnTo>
                <a:close/>
              </a:path>
              <a:path w="914400" h="1219200">
                <a:moveTo>
                  <a:pt x="914399" y="838199"/>
                </a:moveTo>
                <a:lnTo>
                  <a:pt x="647699" y="838199"/>
                </a:lnTo>
                <a:lnTo>
                  <a:pt x="662493" y="835193"/>
                </a:lnTo>
                <a:lnTo>
                  <a:pt x="674608" y="827008"/>
                </a:lnTo>
                <a:lnTo>
                  <a:pt x="682793" y="814893"/>
                </a:lnTo>
                <a:lnTo>
                  <a:pt x="685799" y="800099"/>
                </a:lnTo>
                <a:lnTo>
                  <a:pt x="682793" y="785306"/>
                </a:lnTo>
                <a:lnTo>
                  <a:pt x="674608" y="773191"/>
                </a:lnTo>
                <a:lnTo>
                  <a:pt x="662493" y="765006"/>
                </a:lnTo>
                <a:lnTo>
                  <a:pt x="647699" y="761999"/>
                </a:lnTo>
                <a:lnTo>
                  <a:pt x="914399" y="761999"/>
                </a:lnTo>
                <a:lnTo>
                  <a:pt x="914399" y="838199"/>
                </a:lnTo>
                <a:close/>
              </a:path>
              <a:path w="914400" h="1219200">
                <a:moveTo>
                  <a:pt x="914399" y="990599"/>
                </a:moveTo>
                <a:lnTo>
                  <a:pt x="647699" y="990599"/>
                </a:lnTo>
                <a:lnTo>
                  <a:pt x="662493" y="987593"/>
                </a:lnTo>
                <a:lnTo>
                  <a:pt x="674608" y="979408"/>
                </a:lnTo>
                <a:lnTo>
                  <a:pt x="682793" y="967293"/>
                </a:lnTo>
                <a:lnTo>
                  <a:pt x="685799" y="952499"/>
                </a:lnTo>
                <a:lnTo>
                  <a:pt x="682793" y="937706"/>
                </a:lnTo>
                <a:lnTo>
                  <a:pt x="674608" y="925591"/>
                </a:lnTo>
                <a:lnTo>
                  <a:pt x="662493" y="917406"/>
                </a:lnTo>
                <a:lnTo>
                  <a:pt x="647699" y="914399"/>
                </a:lnTo>
                <a:lnTo>
                  <a:pt x="914399" y="914399"/>
                </a:lnTo>
                <a:lnTo>
                  <a:pt x="914399" y="990599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22" name="object 22" descr="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26" name="object 2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9905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61999" y="1409699"/>
            <a:ext cx="10668000" cy="1714500"/>
            <a:chOff x="761999" y="1409699"/>
            <a:chExt cx="10668000" cy="1714500"/>
          </a:xfrm>
        </p:grpSpPr>
        <p:sp>
          <p:nvSpPr>
            <p:cNvPr id="4" name="object 4" descr=""/>
            <p:cNvSpPr/>
            <p:nvPr/>
          </p:nvSpPr>
          <p:spPr>
            <a:xfrm>
              <a:off x="771524" y="1419224"/>
              <a:ext cx="10648950" cy="1695450"/>
            </a:xfrm>
            <a:custGeom>
              <a:avLst/>
              <a:gdLst/>
              <a:ahLst/>
              <a:cxnLst/>
              <a:rect l="l" t="t" r="r" b="b"/>
              <a:pathLst>
                <a:path w="10648950" h="1695450">
                  <a:moveTo>
                    <a:pt x="10586651" y="1695449"/>
                  </a:moveTo>
                  <a:lnTo>
                    <a:pt x="62296" y="1695449"/>
                  </a:lnTo>
                  <a:lnTo>
                    <a:pt x="57961" y="1695022"/>
                  </a:lnTo>
                  <a:lnTo>
                    <a:pt x="22624" y="1679016"/>
                  </a:lnTo>
                  <a:lnTo>
                    <a:pt x="2135" y="1646075"/>
                  </a:lnTo>
                  <a:lnTo>
                    <a:pt x="0" y="1633152"/>
                  </a:lnTo>
                  <a:lnTo>
                    <a:pt x="0" y="1628774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6" y="0"/>
                  </a:lnTo>
                  <a:lnTo>
                    <a:pt x="10586651" y="0"/>
                  </a:lnTo>
                  <a:lnTo>
                    <a:pt x="10622955" y="13668"/>
                  </a:lnTo>
                  <a:lnTo>
                    <a:pt x="10645548" y="45204"/>
                  </a:lnTo>
                  <a:lnTo>
                    <a:pt x="10648948" y="62296"/>
                  </a:lnTo>
                  <a:lnTo>
                    <a:pt x="10648948" y="1633152"/>
                  </a:lnTo>
                  <a:lnTo>
                    <a:pt x="10635277" y="1669457"/>
                  </a:lnTo>
                  <a:lnTo>
                    <a:pt x="10603742" y="1692049"/>
                  </a:lnTo>
                  <a:lnTo>
                    <a:pt x="10590986" y="1695022"/>
                  </a:lnTo>
                  <a:lnTo>
                    <a:pt x="10586651" y="16954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71524" y="1419224"/>
              <a:ext cx="10648950" cy="1695450"/>
            </a:xfrm>
            <a:custGeom>
              <a:avLst/>
              <a:gdLst/>
              <a:ahLst/>
              <a:cxnLst/>
              <a:rect l="l" t="t" r="r" b="b"/>
              <a:pathLst>
                <a:path w="10648950" h="1695450">
                  <a:moveTo>
                    <a:pt x="0" y="16287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57961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10582274" y="0"/>
                  </a:lnTo>
                  <a:lnTo>
                    <a:pt x="10586651" y="0"/>
                  </a:lnTo>
                  <a:lnTo>
                    <a:pt x="10590986" y="427"/>
                  </a:lnTo>
                  <a:lnTo>
                    <a:pt x="10595280" y="1281"/>
                  </a:lnTo>
                  <a:lnTo>
                    <a:pt x="10599574" y="2135"/>
                  </a:lnTo>
                  <a:lnTo>
                    <a:pt x="10603742" y="3399"/>
                  </a:lnTo>
                  <a:lnTo>
                    <a:pt x="10607787" y="5075"/>
                  </a:lnTo>
                  <a:lnTo>
                    <a:pt x="10611832" y="6750"/>
                  </a:lnTo>
                  <a:lnTo>
                    <a:pt x="10615674" y="8804"/>
                  </a:lnTo>
                  <a:lnTo>
                    <a:pt x="10619314" y="11236"/>
                  </a:lnTo>
                  <a:lnTo>
                    <a:pt x="10622955" y="13668"/>
                  </a:lnTo>
                  <a:lnTo>
                    <a:pt x="10637710" y="29632"/>
                  </a:lnTo>
                  <a:lnTo>
                    <a:pt x="10640143" y="33272"/>
                  </a:lnTo>
                  <a:lnTo>
                    <a:pt x="10642197" y="37114"/>
                  </a:lnTo>
                  <a:lnTo>
                    <a:pt x="10643872" y="41159"/>
                  </a:lnTo>
                  <a:lnTo>
                    <a:pt x="10645548" y="45204"/>
                  </a:lnTo>
                  <a:lnTo>
                    <a:pt x="10648949" y="66674"/>
                  </a:lnTo>
                  <a:lnTo>
                    <a:pt x="10648949" y="1628774"/>
                  </a:lnTo>
                  <a:lnTo>
                    <a:pt x="10643872" y="1654289"/>
                  </a:lnTo>
                  <a:lnTo>
                    <a:pt x="10642197" y="1658334"/>
                  </a:lnTo>
                  <a:lnTo>
                    <a:pt x="10640143" y="1662176"/>
                  </a:lnTo>
                  <a:lnTo>
                    <a:pt x="10637710" y="1665817"/>
                  </a:lnTo>
                  <a:lnTo>
                    <a:pt x="10635277" y="1669457"/>
                  </a:lnTo>
                  <a:lnTo>
                    <a:pt x="10603742" y="1692049"/>
                  </a:lnTo>
                  <a:lnTo>
                    <a:pt x="10586651" y="1695449"/>
                  </a:lnTo>
                  <a:lnTo>
                    <a:pt x="10582274" y="1695449"/>
                  </a:lnTo>
                  <a:lnTo>
                    <a:pt x="66674" y="1695449"/>
                  </a:lnTo>
                  <a:lnTo>
                    <a:pt x="62296" y="1695449"/>
                  </a:lnTo>
                  <a:lnTo>
                    <a:pt x="57961" y="1695022"/>
                  </a:lnTo>
                  <a:lnTo>
                    <a:pt x="53667" y="1694168"/>
                  </a:lnTo>
                  <a:lnTo>
                    <a:pt x="49373" y="1693314"/>
                  </a:lnTo>
                  <a:lnTo>
                    <a:pt x="16432" y="1672825"/>
                  </a:lnTo>
                  <a:lnTo>
                    <a:pt x="5075" y="1654289"/>
                  </a:lnTo>
                  <a:lnTo>
                    <a:pt x="3399" y="1650245"/>
                  </a:lnTo>
                  <a:lnTo>
                    <a:pt x="2135" y="1646075"/>
                  </a:lnTo>
                  <a:lnTo>
                    <a:pt x="1281" y="1641782"/>
                  </a:lnTo>
                  <a:lnTo>
                    <a:pt x="427" y="1637488"/>
                  </a:lnTo>
                  <a:lnTo>
                    <a:pt x="0" y="1633152"/>
                  </a:lnTo>
                  <a:lnTo>
                    <a:pt x="0" y="16287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761999" y="3352799"/>
            <a:ext cx="10668000" cy="1714500"/>
            <a:chOff x="761999" y="3352799"/>
            <a:chExt cx="10668000" cy="1714500"/>
          </a:xfrm>
        </p:grpSpPr>
        <p:sp>
          <p:nvSpPr>
            <p:cNvPr id="7" name="object 7" descr=""/>
            <p:cNvSpPr/>
            <p:nvPr/>
          </p:nvSpPr>
          <p:spPr>
            <a:xfrm>
              <a:off x="771524" y="3362324"/>
              <a:ext cx="10648950" cy="1695450"/>
            </a:xfrm>
            <a:custGeom>
              <a:avLst/>
              <a:gdLst/>
              <a:ahLst/>
              <a:cxnLst/>
              <a:rect l="l" t="t" r="r" b="b"/>
              <a:pathLst>
                <a:path w="10648950" h="1695450">
                  <a:moveTo>
                    <a:pt x="10586651" y="1695449"/>
                  </a:moveTo>
                  <a:lnTo>
                    <a:pt x="62296" y="1695449"/>
                  </a:lnTo>
                  <a:lnTo>
                    <a:pt x="57961" y="1695022"/>
                  </a:lnTo>
                  <a:lnTo>
                    <a:pt x="22624" y="1679016"/>
                  </a:lnTo>
                  <a:lnTo>
                    <a:pt x="2135" y="1646075"/>
                  </a:lnTo>
                  <a:lnTo>
                    <a:pt x="0" y="1633153"/>
                  </a:lnTo>
                  <a:lnTo>
                    <a:pt x="0" y="1628774"/>
                  </a:lnTo>
                  <a:lnTo>
                    <a:pt x="0" y="62297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6" y="0"/>
                  </a:lnTo>
                  <a:lnTo>
                    <a:pt x="10586651" y="0"/>
                  </a:lnTo>
                  <a:lnTo>
                    <a:pt x="10622955" y="13668"/>
                  </a:lnTo>
                  <a:lnTo>
                    <a:pt x="10645548" y="45203"/>
                  </a:lnTo>
                  <a:lnTo>
                    <a:pt x="10648948" y="62297"/>
                  </a:lnTo>
                  <a:lnTo>
                    <a:pt x="10648948" y="1633153"/>
                  </a:lnTo>
                  <a:lnTo>
                    <a:pt x="10635277" y="1669456"/>
                  </a:lnTo>
                  <a:lnTo>
                    <a:pt x="10603742" y="1692048"/>
                  </a:lnTo>
                  <a:lnTo>
                    <a:pt x="10590986" y="1695022"/>
                  </a:lnTo>
                  <a:lnTo>
                    <a:pt x="10586651" y="169544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71524" y="3362324"/>
              <a:ext cx="10648950" cy="1695450"/>
            </a:xfrm>
            <a:custGeom>
              <a:avLst/>
              <a:gdLst/>
              <a:ahLst/>
              <a:cxnLst/>
              <a:rect l="l" t="t" r="r" b="b"/>
              <a:pathLst>
                <a:path w="10648950" h="1695450">
                  <a:moveTo>
                    <a:pt x="0" y="16287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10582274" y="0"/>
                  </a:lnTo>
                  <a:lnTo>
                    <a:pt x="10586651" y="0"/>
                  </a:lnTo>
                  <a:lnTo>
                    <a:pt x="10590986" y="427"/>
                  </a:lnTo>
                  <a:lnTo>
                    <a:pt x="10595280" y="1281"/>
                  </a:lnTo>
                  <a:lnTo>
                    <a:pt x="10599574" y="2135"/>
                  </a:lnTo>
                  <a:lnTo>
                    <a:pt x="10603742" y="3399"/>
                  </a:lnTo>
                  <a:lnTo>
                    <a:pt x="10607787" y="5075"/>
                  </a:lnTo>
                  <a:lnTo>
                    <a:pt x="10611832" y="6750"/>
                  </a:lnTo>
                  <a:lnTo>
                    <a:pt x="10615674" y="8804"/>
                  </a:lnTo>
                  <a:lnTo>
                    <a:pt x="10619314" y="11236"/>
                  </a:lnTo>
                  <a:lnTo>
                    <a:pt x="10622955" y="13668"/>
                  </a:lnTo>
                  <a:lnTo>
                    <a:pt x="10637710" y="29631"/>
                  </a:lnTo>
                  <a:lnTo>
                    <a:pt x="10640143" y="33272"/>
                  </a:lnTo>
                  <a:lnTo>
                    <a:pt x="10642197" y="37114"/>
                  </a:lnTo>
                  <a:lnTo>
                    <a:pt x="10643872" y="41159"/>
                  </a:lnTo>
                  <a:lnTo>
                    <a:pt x="10645548" y="45203"/>
                  </a:lnTo>
                  <a:lnTo>
                    <a:pt x="10648949" y="66674"/>
                  </a:lnTo>
                  <a:lnTo>
                    <a:pt x="10648949" y="1628774"/>
                  </a:lnTo>
                  <a:lnTo>
                    <a:pt x="10637710" y="1665816"/>
                  </a:lnTo>
                  <a:lnTo>
                    <a:pt x="10635277" y="1669456"/>
                  </a:lnTo>
                  <a:lnTo>
                    <a:pt x="10619314" y="1684212"/>
                  </a:lnTo>
                  <a:lnTo>
                    <a:pt x="10615674" y="1686644"/>
                  </a:lnTo>
                  <a:lnTo>
                    <a:pt x="10611832" y="1688698"/>
                  </a:lnTo>
                  <a:lnTo>
                    <a:pt x="10607787" y="1690373"/>
                  </a:lnTo>
                  <a:lnTo>
                    <a:pt x="10603742" y="1692048"/>
                  </a:lnTo>
                  <a:lnTo>
                    <a:pt x="10582274" y="1695449"/>
                  </a:lnTo>
                  <a:lnTo>
                    <a:pt x="66674" y="1695449"/>
                  </a:lnTo>
                  <a:lnTo>
                    <a:pt x="41159" y="1690373"/>
                  </a:lnTo>
                  <a:lnTo>
                    <a:pt x="37114" y="1688698"/>
                  </a:lnTo>
                  <a:lnTo>
                    <a:pt x="33272" y="1686644"/>
                  </a:lnTo>
                  <a:lnTo>
                    <a:pt x="29632" y="1684212"/>
                  </a:lnTo>
                  <a:lnTo>
                    <a:pt x="25992" y="1681780"/>
                  </a:lnTo>
                  <a:lnTo>
                    <a:pt x="11236" y="1665816"/>
                  </a:lnTo>
                  <a:lnTo>
                    <a:pt x="8804" y="1662176"/>
                  </a:lnTo>
                  <a:lnTo>
                    <a:pt x="0" y="1633153"/>
                  </a:lnTo>
                  <a:lnTo>
                    <a:pt x="0" y="1628774"/>
                  </a:lnTo>
                  <a:close/>
                </a:path>
              </a:pathLst>
            </a:custGeom>
            <a:ln w="19049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49" y="3562349"/>
              <a:ext cx="200025" cy="2286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Connection</a:t>
            </a:r>
            <a:r>
              <a:rPr dirty="0" sz="2700" spc="-145"/>
              <a:t> </a:t>
            </a:r>
            <a:r>
              <a:rPr dirty="0" sz="2700" spc="-10"/>
              <a:t>Managers</a:t>
            </a:r>
            <a:endParaRPr sz="2700"/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3450" y="1619249"/>
            <a:ext cx="171450" cy="22860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06499" y="1587500"/>
            <a:ext cx="708025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2937"/>
                </a:solidFill>
                <a:latin typeface="Segoe UI Semibold"/>
                <a:cs typeface="Segoe UI Semibold"/>
              </a:rPr>
              <a:t>BH</a:t>
            </a:r>
            <a:r>
              <a:rPr dirty="0" sz="1800" spc="-40" b="1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dirty="0" sz="1800" b="1">
                <a:solidFill>
                  <a:srgbClr val="1F2937"/>
                </a:solidFill>
                <a:latin typeface="Segoe UI Semibold"/>
                <a:cs typeface="Segoe UI Semibold"/>
              </a:rPr>
              <a:t>Claims</a:t>
            </a:r>
            <a:r>
              <a:rPr dirty="0" sz="1800" spc="-40" b="1">
                <a:solidFill>
                  <a:srgbClr val="1F2937"/>
                </a:solidFill>
                <a:latin typeface="Segoe UI Semibold"/>
                <a:cs typeface="Segoe UI Semibold"/>
              </a:rPr>
              <a:t> </a:t>
            </a:r>
            <a:r>
              <a:rPr dirty="0" sz="1800" spc="-20" b="1">
                <a:solidFill>
                  <a:srgbClr val="1F2937"/>
                </a:solidFill>
                <a:latin typeface="Segoe UI Semibold"/>
                <a:cs typeface="Segoe UI Semibold"/>
              </a:rPr>
              <a:t>Text</a:t>
            </a:r>
            <a:endParaRPr sz="1800">
              <a:latin typeface="Segoe UI Semibold"/>
              <a:cs typeface="Segoe UI Semibold"/>
            </a:endParaRPr>
          </a:p>
          <a:p>
            <a:pPr marL="107314">
              <a:lnSpc>
                <a:spcPct val="100000"/>
              </a:lnSpc>
              <a:spcBef>
                <a:spcPts val="1140"/>
              </a:spcBef>
            </a:pPr>
            <a:r>
              <a:rPr dirty="0" sz="1500" b="1">
                <a:latin typeface="Segoe UI Semibold"/>
                <a:cs typeface="Segoe UI Semibold"/>
              </a:rPr>
              <a:t>Description:</a:t>
            </a:r>
            <a:r>
              <a:rPr dirty="0" sz="1500" spc="-25" b="1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"/>
                <a:cs typeface="Segoe UI"/>
              </a:rPr>
              <a:t>Connection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detail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for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flat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file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input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and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location</a:t>
            </a:r>
            <a:endParaRPr sz="1500">
              <a:latin typeface="Segoe UI"/>
              <a:cs typeface="Segoe UI"/>
            </a:endParaRPr>
          </a:p>
          <a:p>
            <a:pPr marL="107314">
              <a:lnSpc>
                <a:spcPct val="100000"/>
              </a:lnSpc>
              <a:spcBef>
                <a:spcPts val="900"/>
              </a:spcBef>
            </a:pPr>
            <a:r>
              <a:rPr dirty="0" sz="1500" b="1">
                <a:latin typeface="Segoe UI Semibold"/>
                <a:cs typeface="Segoe UI Semibold"/>
              </a:rPr>
              <a:t>Connection</a:t>
            </a:r>
            <a:r>
              <a:rPr dirty="0" sz="1500" spc="-50" b="1">
                <a:latin typeface="Segoe UI Semibold"/>
                <a:cs typeface="Segoe UI Semibold"/>
              </a:rPr>
              <a:t> </a:t>
            </a:r>
            <a:r>
              <a:rPr dirty="0" sz="1500" spc="-10" b="1">
                <a:latin typeface="Segoe UI Semibold"/>
                <a:cs typeface="Segoe UI Semibold"/>
              </a:rPr>
              <a:t>Type:</a:t>
            </a:r>
            <a:r>
              <a:rPr dirty="0" sz="1500" spc="-55" b="1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"/>
                <a:cs typeface="Segoe UI"/>
              </a:rPr>
              <a:t>Flat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File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Connection</a:t>
            </a:r>
            <a:endParaRPr sz="1500">
              <a:latin typeface="Segoe UI"/>
              <a:cs typeface="Segoe UI"/>
            </a:endParaRPr>
          </a:p>
          <a:p>
            <a:pPr marL="107314">
              <a:lnSpc>
                <a:spcPct val="100000"/>
              </a:lnSpc>
              <a:spcBef>
                <a:spcPts val="900"/>
              </a:spcBef>
            </a:pPr>
            <a:r>
              <a:rPr dirty="0" sz="1500" b="1">
                <a:latin typeface="Segoe UI Semibold"/>
                <a:cs typeface="Segoe UI Semibold"/>
              </a:rPr>
              <a:t>File</a:t>
            </a:r>
            <a:r>
              <a:rPr dirty="0" sz="1500" spc="-25" b="1">
                <a:latin typeface="Segoe UI Semibold"/>
                <a:cs typeface="Segoe UI Semibold"/>
              </a:rPr>
              <a:t> </a:t>
            </a:r>
            <a:r>
              <a:rPr dirty="0" sz="1500" b="1">
                <a:latin typeface="Segoe UI Semibold"/>
                <a:cs typeface="Segoe UI Semibold"/>
              </a:rPr>
              <a:t>Path:</a:t>
            </a:r>
            <a:r>
              <a:rPr dirty="0" sz="1500" spc="-30" b="1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"/>
                <a:cs typeface="Segoe UI"/>
              </a:rPr>
              <a:t>H:\Analytics\Claims\Internal\OSIT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BH\QIP_BehavioralHealth_20250730.txt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35074" y="3530600"/>
            <a:ext cx="5904230" cy="1358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1F2937"/>
                </a:solidFill>
                <a:latin typeface="Segoe UI Semibold"/>
                <a:cs typeface="Segoe UI Semibold"/>
              </a:rPr>
              <a:t>hlregenprd.Supplemental</a:t>
            </a:r>
            <a:endParaRPr sz="1800">
              <a:latin typeface="Segoe UI Semibold"/>
              <a:cs typeface="Segoe UI Semibold"/>
            </a:endParaRPr>
          </a:p>
          <a:p>
            <a:pPr marL="78740">
              <a:lnSpc>
                <a:spcPct val="100000"/>
              </a:lnSpc>
              <a:spcBef>
                <a:spcPts val="1140"/>
              </a:spcBef>
            </a:pPr>
            <a:r>
              <a:rPr dirty="0" sz="1500" b="1">
                <a:latin typeface="Segoe UI Semibold"/>
                <a:cs typeface="Segoe UI Semibold"/>
              </a:rPr>
              <a:t>Description:</a:t>
            </a:r>
            <a:r>
              <a:rPr dirty="0" sz="1500" spc="-30" b="1">
                <a:latin typeface="Segoe UI Semibold"/>
                <a:cs typeface="Segoe UI Semibold"/>
              </a:rPr>
              <a:t> </a:t>
            </a:r>
            <a:r>
              <a:rPr dirty="0" sz="1500">
                <a:latin typeface="Segoe UI"/>
                <a:cs typeface="Segoe UI"/>
              </a:rPr>
              <a:t>Connection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for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server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and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database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used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in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0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package</a:t>
            </a:r>
            <a:endParaRPr sz="1500">
              <a:latin typeface="Segoe UI"/>
              <a:cs typeface="Segoe UI"/>
            </a:endParaRPr>
          </a:p>
          <a:p>
            <a:pPr marL="78740">
              <a:lnSpc>
                <a:spcPct val="100000"/>
              </a:lnSpc>
              <a:spcBef>
                <a:spcPts val="900"/>
              </a:spcBef>
            </a:pPr>
            <a:r>
              <a:rPr dirty="0" sz="1500" b="1">
                <a:latin typeface="Segoe UI Semibold"/>
                <a:cs typeface="Segoe UI Semibold"/>
              </a:rPr>
              <a:t>Server:</a:t>
            </a:r>
            <a:r>
              <a:rPr dirty="0" sz="1500" spc="110" b="1">
                <a:latin typeface="Segoe UI Semibold"/>
                <a:cs typeface="Segoe UI Semibold"/>
              </a:rPr>
              <a:t> </a:t>
            </a:r>
            <a:r>
              <a:rPr dirty="0" sz="1500" spc="-10">
                <a:latin typeface="Segoe UI"/>
                <a:cs typeface="Segoe UI"/>
              </a:rPr>
              <a:t>server-hlrevgenprd</a:t>
            </a:r>
            <a:endParaRPr sz="1500">
              <a:latin typeface="Segoe UI"/>
              <a:cs typeface="Segoe UI"/>
            </a:endParaRPr>
          </a:p>
          <a:p>
            <a:pPr marL="78740">
              <a:lnSpc>
                <a:spcPct val="100000"/>
              </a:lnSpc>
              <a:spcBef>
                <a:spcPts val="900"/>
              </a:spcBef>
            </a:pPr>
            <a:r>
              <a:rPr dirty="0" sz="1500" b="1">
                <a:latin typeface="Segoe UI Semibold"/>
                <a:cs typeface="Segoe UI Semibold"/>
              </a:rPr>
              <a:t>Database:</a:t>
            </a:r>
            <a:r>
              <a:rPr dirty="0" sz="1500" spc="-55" b="1">
                <a:latin typeface="Segoe UI Semibold"/>
                <a:cs typeface="Segoe UI Semibold"/>
              </a:rPr>
              <a:t> </a:t>
            </a:r>
            <a:r>
              <a:rPr dirty="0" sz="1500" spc="-10">
                <a:latin typeface="Segoe UI"/>
                <a:cs typeface="Segoe UI"/>
              </a:rPr>
              <a:t>Supplemental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61999" y="5372099"/>
            <a:ext cx="8534400" cy="838200"/>
            <a:chOff x="761999" y="5372099"/>
            <a:chExt cx="8534400" cy="838200"/>
          </a:xfrm>
        </p:grpSpPr>
        <p:sp>
          <p:nvSpPr>
            <p:cNvPr id="15" name="object 15" descr=""/>
            <p:cNvSpPr/>
            <p:nvPr/>
          </p:nvSpPr>
          <p:spPr>
            <a:xfrm>
              <a:off x="781049" y="5372099"/>
              <a:ext cx="8515350" cy="838200"/>
            </a:xfrm>
            <a:custGeom>
              <a:avLst/>
              <a:gdLst/>
              <a:ahLst/>
              <a:cxnLst/>
              <a:rect l="l" t="t" r="r" b="b"/>
              <a:pathLst>
                <a:path w="8515350" h="838200">
                  <a:moveTo>
                    <a:pt x="8482300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8482300" y="0"/>
                  </a:lnTo>
                  <a:lnTo>
                    <a:pt x="8514382" y="28187"/>
                  </a:lnTo>
                  <a:lnTo>
                    <a:pt x="8515348" y="33047"/>
                  </a:lnTo>
                  <a:lnTo>
                    <a:pt x="8515348" y="805151"/>
                  </a:lnTo>
                  <a:lnTo>
                    <a:pt x="8487161" y="837232"/>
                  </a:lnTo>
                  <a:lnTo>
                    <a:pt x="8482300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61999" y="53720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7857" y="5572124"/>
              <a:ext cx="117865" cy="17144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939800" y="5479414"/>
            <a:ext cx="80194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1460">
              <a:lnSpc>
                <a:spcPct val="129600"/>
              </a:lnSpc>
              <a:spcBef>
                <a:spcPts val="100"/>
              </a:spcBef>
            </a:pP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Connection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managers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abstract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source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and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destination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details,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improving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reusability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and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security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of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the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SSIS 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package.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0896599" y="4876799"/>
            <a:ext cx="914400" cy="1219200"/>
          </a:xfrm>
          <a:custGeom>
            <a:avLst/>
            <a:gdLst/>
            <a:ahLst/>
            <a:cxnLst/>
            <a:rect l="l" t="t" r="r" b="b"/>
            <a:pathLst>
              <a:path w="914400" h="1219200">
                <a:moveTo>
                  <a:pt x="304799" y="304799"/>
                </a:moveTo>
                <a:lnTo>
                  <a:pt x="152399" y="304799"/>
                </a:lnTo>
                <a:lnTo>
                  <a:pt x="152399" y="76199"/>
                </a:lnTo>
                <a:lnTo>
                  <a:pt x="158379" y="46512"/>
                </a:lnTo>
                <a:lnTo>
                  <a:pt x="174694" y="22294"/>
                </a:lnTo>
                <a:lnTo>
                  <a:pt x="198912" y="5979"/>
                </a:lnTo>
                <a:lnTo>
                  <a:pt x="228599" y="0"/>
                </a:lnTo>
                <a:lnTo>
                  <a:pt x="258287" y="5979"/>
                </a:lnTo>
                <a:lnTo>
                  <a:pt x="282505" y="22294"/>
                </a:lnTo>
                <a:lnTo>
                  <a:pt x="298820" y="46512"/>
                </a:lnTo>
                <a:lnTo>
                  <a:pt x="304799" y="76199"/>
                </a:lnTo>
                <a:lnTo>
                  <a:pt x="304799" y="304799"/>
                </a:lnTo>
                <a:close/>
              </a:path>
              <a:path w="914400" h="1219200">
                <a:moveTo>
                  <a:pt x="761999" y="304799"/>
                </a:moveTo>
                <a:lnTo>
                  <a:pt x="609599" y="304799"/>
                </a:lnTo>
                <a:lnTo>
                  <a:pt x="609599" y="76199"/>
                </a:lnTo>
                <a:lnTo>
                  <a:pt x="615579" y="46512"/>
                </a:lnTo>
                <a:lnTo>
                  <a:pt x="631894" y="22294"/>
                </a:lnTo>
                <a:lnTo>
                  <a:pt x="656112" y="5979"/>
                </a:lnTo>
                <a:lnTo>
                  <a:pt x="685799" y="0"/>
                </a:lnTo>
                <a:lnTo>
                  <a:pt x="715487" y="5979"/>
                </a:lnTo>
                <a:lnTo>
                  <a:pt x="739705" y="22294"/>
                </a:lnTo>
                <a:lnTo>
                  <a:pt x="756020" y="46512"/>
                </a:lnTo>
                <a:lnTo>
                  <a:pt x="761999" y="76199"/>
                </a:lnTo>
                <a:lnTo>
                  <a:pt x="761999" y="304799"/>
                </a:lnTo>
                <a:close/>
              </a:path>
              <a:path w="914400" h="1219200">
                <a:moveTo>
                  <a:pt x="457199" y="1219199"/>
                </a:moveTo>
                <a:lnTo>
                  <a:pt x="427512" y="1213220"/>
                </a:lnTo>
                <a:lnTo>
                  <a:pt x="403294" y="1196905"/>
                </a:lnTo>
                <a:lnTo>
                  <a:pt x="386979" y="1172687"/>
                </a:lnTo>
                <a:lnTo>
                  <a:pt x="380999" y="1142999"/>
                </a:lnTo>
                <a:lnTo>
                  <a:pt x="380999" y="982979"/>
                </a:lnTo>
                <a:lnTo>
                  <a:pt x="334720" y="970494"/>
                </a:lnTo>
                <a:lnTo>
                  <a:pt x="290963" y="952525"/>
                </a:lnTo>
                <a:lnTo>
                  <a:pt x="250126" y="929471"/>
                </a:lnTo>
                <a:lnTo>
                  <a:pt x="212605" y="901727"/>
                </a:lnTo>
                <a:lnTo>
                  <a:pt x="178799" y="869692"/>
                </a:lnTo>
                <a:lnTo>
                  <a:pt x="149104" y="833763"/>
                </a:lnTo>
                <a:lnTo>
                  <a:pt x="123918" y="794336"/>
                </a:lnTo>
                <a:lnTo>
                  <a:pt x="103637" y="751809"/>
                </a:lnTo>
                <a:lnTo>
                  <a:pt x="88659" y="706579"/>
                </a:lnTo>
                <a:lnTo>
                  <a:pt x="79380" y="659044"/>
                </a:lnTo>
                <a:lnTo>
                  <a:pt x="76199" y="609599"/>
                </a:lnTo>
                <a:lnTo>
                  <a:pt x="76199" y="533399"/>
                </a:lnTo>
                <a:lnTo>
                  <a:pt x="46512" y="527420"/>
                </a:lnTo>
                <a:lnTo>
                  <a:pt x="22294" y="511105"/>
                </a:lnTo>
                <a:lnTo>
                  <a:pt x="5979" y="486887"/>
                </a:lnTo>
                <a:lnTo>
                  <a:pt x="0" y="457199"/>
                </a:lnTo>
                <a:lnTo>
                  <a:pt x="5979" y="427512"/>
                </a:lnTo>
                <a:lnTo>
                  <a:pt x="22294" y="403294"/>
                </a:lnTo>
                <a:lnTo>
                  <a:pt x="46512" y="386979"/>
                </a:lnTo>
                <a:lnTo>
                  <a:pt x="76199" y="380999"/>
                </a:lnTo>
                <a:lnTo>
                  <a:pt x="838199" y="380999"/>
                </a:lnTo>
                <a:lnTo>
                  <a:pt x="867887" y="386979"/>
                </a:lnTo>
                <a:lnTo>
                  <a:pt x="892105" y="403294"/>
                </a:lnTo>
                <a:lnTo>
                  <a:pt x="908420" y="427512"/>
                </a:lnTo>
                <a:lnTo>
                  <a:pt x="914399" y="457199"/>
                </a:lnTo>
                <a:lnTo>
                  <a:pt x="908420" y="486887"/>
                </a:lnTo>
                <a:lnTo>
                  <a:pt x="892105" y="511105"/>
                </a:lnTo>
                <a:lnTo>
                  <a:pt x="867887" y="527420"/>
                </a:lnTo>
                <a:lnTo>
                  <a:pt x="838199" y="533399"/>
                </a:lnTo>
                <a:lnTo>
                  <a:pt x="838199" y="609599"/>
                </a:lnTo>
                <a:lnTo>
                  <a:pt x="835019" y="659044"/>
                </a:lnTo>
                <a:lnTo>
                  <a:pt x="825740" y="706579"/>
                </a:lnTo>
                <a:lnTo>
                  <a:pt x="810762" y="751809"/>
                </a:lnTo>
                <a:lnTo>
                  <a:pt x="790481" y="794336"/>
                </a:lnTo>
                <a:lnTo>
                  <a:pt x="765295" y="833763"/>
                </a:lnTo>
                <a:lnTo>
                  <a:pt x="735600" y="869692"/>
                </a:lnTo>
                <a:lnTo>
                  <a:pt x="701794" y="901727"/>
                </a:lnTo>
                <a:lnTo>
                  <a:pt x="664273" y="929471"/>
                </a:lnTo>
                <a:lnTo>
                  <a:pt x="623436" y="952525"/>
                </a:lnTo>
                <a:lnTo>
                  <a:pt x="579679" y="970494"/>
                </a:lnTo>
                <a:lnTo>
                  <a:pt x="533399" y="982979"/>
                </a:lnTo>
                <a:lnTo>
                  <a:pt x="533399" y="1142999"/>
                </a:lnTo>
                <a:lnTo>
                  <a:pt x="527420" y="1172687"/>
                </a:lnTo>
                <a:lnTo>
                  <a:pt x="511105" y="1196905"/>
                </a:lnTo>
                <a:lnTo>
                  <a:pt x="486887" y="1213220"/>
                </a:lnTo>
                <a:lnTo>
                  <a:pt x="457199" y="1219199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21" name="object 21" descr="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25" name="object 2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990599"/>
            <a:ext cx="762000" cy="38100"/>
          </a:xfrm>
          <a:custGeom>
            <a:avLst/>
            <a:gdLst/>
            <a:ahLst/>
            <a:cxnLst/>
            <a:rect l="l" t="t" r="r" b="b"/>
            <a:pathLst>
              <a:path w="762000" h="38100">
                <a:moveTo>
                  <a:pt x="76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761999" y="0"/>
                </a:lnTo>
                <a:lnTo>
                  <a:pt x="7619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dirty="0" sz="2700"/>
              <a:t>Package</a:t>
            </a:r>
            <a:r>
              <a:rPr dirty="0" sz="2700" spc="-120"/>
              <a:t> </a:t>
            </a:r>
            <a:r>
              <a:rPr dirty="0" sz="2700" spc="-25"/>
              <a:t>Tasks</a:t>
            </a:r>
            <a:r>
              <a:rPr dirty="0" sz="2700" spc="-120"/>
              <a:t> </a:t>
            </a:r>
            <a:r>
              <a:rPr dirty="0" sz="2700"/>
              <a:t>&amp;</a:t>
            </a:r>
            <a:r>
              <a:rPr dirty="0" sz="2700" spc="-120"/>
              <a:t> </a:t>
            </a:r>
            <a:r>
              <a:rPr dirty="0" sz="2700" spc="-10"/>
              <a:t>Workflow</a:t>
            </a:r>
            <a:endParaRPr sz="2700"/>
          </a:p>
        </p:txBody>
      </p:sp>
      <p:sp>
        <p:nvSpPr>
          <p:cNvPr id="4" name="object 4" descr=""/>
          <p:cNvSpPr/>
          <p:nvPr/>
        </p:nvSpPr>
        <p:spPr>
          <a:xfrm>
            <a:off x="761999" y="1333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65832" y="1377950"/>
            <a:ext cx="13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FFFFFF"/>
                </a:solidFill>
                <a:latin typeface="Segoe UI"/>
                <a:cs typeface="Segoe UI"/>
              </a:rPr>
              <a:t>1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294015" y="1360422"/>
            <a:ext cx="288925" cy="232410"/>
          </a:xfrm>
          <a:custGeom>
            <a:avLst/>
            <a:gdLst/>
            <a:ahLst/>
            <a:cxnLst/>
            <a:rect l="l" t="t" r="r" b="b"/>
            <a:pathLst>
              <a:path w="288925" h="232409">
                <a:moveTo>
                  <a:pt x="119345" y="231903"/>
                </a:moveTo>
                <a:lnTo>
                  <a:pt x="104009" y="227483"/>
                </a:lnTo>
                <a:lnTo>
                  <a:pt x="104139" y="227483"/>
                </a:lnTo>
                <a:lnTo>
                  <a:pt x="99744" y="219625"/>
                </a:lnTo>
                <a:lnTo>
                  <a:pt x="101932" y="212035"/>
                </a:lnTo>
                <a:lnTo>
                  <a:pt x="159005" y="12278"/>
                </a:lnTo>
                <a:lnTo>
                  <a:pt x="161349" y="4375"/>
                </a:lnTo>
                <a:lnTo>
                  <a:pt x="169172" y="0"/>
                </a:lnTo>
                <a:lnTo>
                  <a:pt x="184353" y="4375"/>
                </a:lnTo>
                <a:lnTo>
                  <a:pt x="188773" y="12278"/>
                </a:lnTo>
                <a:lnTo>
                  <a:pt x="186585" y="19868"/>
                </a:lnTo>
                <a:lnTo>
                  <a:pt x="129512" y="219625"/>
                </a:lnTo>
                <a:lnTo>
                  <a:pt x="127248" y="227483"/>
                </a:lnTo>
                <a:lnTo>
                  <a:pt x="119345" y="231903"/>
                </a:lnTo>
                <a:close/>
              </a:path>
              <a:path w="288925" h="232409">
                <a:moveTo>
                  <a:pt x="227349" y="181674"/>
                </a:moveTo>
                <a:lnTo>
                  <a:pt x="218286" y="181674"/>
                </a:lnTo>
                <a:lnTo>
                  <a:pt x="207124" y="170512"/>
                </a:lnTo>
                <a:lnTo>
                  <a:pt x="207124" y="161448"/>
                </a:lnTo>
                <a:lnTo>
                  <a:pt x="252620" y="115951"/>
                </a:lnTo>
                <a:lnTo>
                  <a:pt x="207168" y="70455"/>
                </a:lnTo>
                <a:lnTo>
                  <a:pt x="207168" y="61391"/>
                </a:lnTo>
                <a:lnTo>
                  <a:pt x="218286" y="50274"/>
                </a:lnTo>
                <a:lnTo>
                  <a:pt x="227349" y="50274"/>
                </a:lnTo>
                <a:lnTo>
                  <a:pt x="288518" y="111442"/>
                </a:lnTo>
                <a:lnTo>
                  <a:pt x="288518" y="120506"/>
                </a:lnTo>
                <a:lnTo>
                  <a:pt x="227349" y="181674"/>
                </a:lnTo>
                <a:close/>
              </a:path>
              <a:path w="288925" h="232409">
                <a:moveTo>
                  <a:pt x="70231" y="181629"/>
                </a:moveTo>
                <a:lnTo>
                  <a:pt x="61168" y="181629"/>
                </a:lnTo>
                <a:lnTo>
                  <a:pt x="0" y="120461"/>
                </a:lnTo>
                <a:lnTo>
                  <a:pt x="0" y="111397"/>
                </a:lnTo>
                <a:lnTo>
                  <a:pt x="61168" y="50229"/>
                </a:lnTo>
                <a:lnTo>
                  <a:pt x="70231" y="50229"/>
                </a:lnTo>
                <a:lnTo>
                  <a:pt x="81394" y="61391"/>
                </a:lnTo>
                <a:lnTo>
                  <a:pt x="81394" y="70455"/>
                </a:lnTo>
                <a:lnTo>
                  <a:pt x="35897" y="115951"/>
                </a:lnTo>
                <a:lnTo>
                  <a:pt x="81394" y="161404"/>
                </a:lnTo>
                <a:lnTo>
                  <a:pt x="81394" y="170467"/>
                </a:lnTo>
                <a:lnTo>
                  <a:pt x="70231" y="18162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720850" y="1301750"/>
            <a:ext cx="7303134" cy="558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Execute</a:t>
            </a:r>
            <a:r>
              <a:rPr dirty="0" sz="1500" spc="-3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SQL</a:t>
            </a:r>
            <a:r>
              <a:rPr dirty="0" sz="1500" spc="-30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spc="-20" b="1">
                <a:solidFill>
                  <a:srgbClr val="1C4ED8"/>
                </a:solidFill>
                <a:latin typeface="Segoe UI Semibold"/>
                <a:cs typeface="Segoe UI Semibold"/>
              </a:rPr>
              <a:t>Task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 spc="-20">
                <a:latin typeface="Segoe UI"/>
                <a:cs typeface="Segoe UI"/>
              </a:rPr>
              <a:t>Truncates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staging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table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[RawStaging].[QIP_BHClaims]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to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prepare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for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fresh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data</a:t>
            </a:r>
            <a:r>
              <a:rPr dirty="0" sz="1500" spc="-35">
                <a:latin typeface="Segoe UI"/>
                <a:cs typeface="Segoe UI"/>
              </a:rPr>
              <a:t> </a:t>
            </a:r>
            <a:r>
              <a:rPr dirty="0" sz="1500" spc="-20">
                <a:latin typeface="Segoe UI"/>
                <a:cs typeface="Segoe UI"/>
              </a:rPr>
              <a:t>load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1999" y="2095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65832" y="2139950"/>
            <a:ext cx="13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FFFFFF"/>
                </a:solidFill>
                <a:latin typeface="Segoe UI"/>
                <a:cs typeface="Segoe UI"/>
              </a:rPr>
              <a:t>2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9" y="2124075"/>
            <a:ext cx="228600" cy="2286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20850" y="2063750"/>
            <a:ext cx="7369809" cy="558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DF</a:t>
            </a:r>
            <a:r>
              <a:rPr dirty="0" sz="1500" spc="-2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Load</a:t>
            </a:r>
            <a:r>
              <a:rPr dirty="0" sz="1500" spc="-2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BH</a:t>
            </a:r>
            <a:r>
              <a:rPr dirty="0" sz="1500" spc="-2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Claims</a:t>
            </a:r>
            <a:r>
              <a:rPr dirty="0" sz="1500" spc="-20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to</a:t>
            </a:r>
            <a:r>
              <a:rPr dirty="0" sz="1500" spc="-2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spc="-10" b="1">
                <a:solidFill>
                  <a:srgbClr val="1C4ED8"/>
                </a:solidFill>
                <a:latin typeface="Segoe UI Semibold"/>
                <a:cs typeface="Segoe UI Semibold"/>
              </a:rPr>
              <a:t>Staging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latin typeface="Segoe UI"/>
                <a:cs typeface="Segoe UI"/>
              </a:rPr>
              <a:t>Loads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data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from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flat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file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to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staging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table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using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configured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connection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managers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999" y="2857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65832" y="2901950"/>
            <a:ext cx="13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FFFFFF"/>
                </a:solidFill>
                <a:latin typeface="Segoe UI"/>
                <a:cs typeface="Segoe UI"/>
              </a:rPr>
              <a:t>3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294015" y="2884422"/>
            <a:ext cx="288925" cy="232410"/>
          </a:xfrm>
          <a:custGeom>
            <a:avLst/>
            <a:gdLst/>
            <a:ahLst/>
            <a:cxnLst/>
            <a:rect l="l" t="t" r="r" b="b"/>
            <a:pathLst>
              <a:path w="288925" h="232410">
                <a:moveTo>
                  <a:pt x="119345" y="231903"/>
                </a:moveTo>
                <a:lnTo>
                  <a:pt x="104009" y="227483"/>
                </a:lnTo>
                <a:lnTo>
                  <a:pt x="104139" y="227483"/>
                </a:lnTo>
                <a:lnTo>
                  <a:pt x="99744" y="219625"/>
                </a:lnTo>
                <a:lnTo>
                  <a:pt x="101932" y="212035"/>
                </a:lnTo>
                <a:lnTo>
                  <a:pt x="159005" y="12278"/>
                </a:lnTo>
                <a:lnTo>
                  <a:pt x="161349" y="4375"/>
                </a:lnTo>
                <a:lnTo>
                  <a:pt x="169172" y="0"/>
                </a:lnTo>
                <a:lnTo>
                  <a:pt x="184353" y="4375"/>
                </a:lnTo>
                <a:lnTo>
                  <a:pt x="188773" y="12278"/>
                </a:lnTo>
                <a:lnTo>
                  <a:pt x="186585" y="19868"/>
                </a:lnTo>
                <a:lnTo>
                  <a:pt x="129512" y="219625"/>
                </a:lnTo>
                <a:lnTo>
                  <a:pt x="127248" y="227483"/>
                </a:lnTo>
                <a:lnTo>
                  <a:pt x="119345" y="231903"/>
                </a:lnTo>
                <a:close/>
              </a:path>
              <a:path w="288925" h="232410">
                <a:moveTo>
                  <a:pt x="227349" y="181674"/>
                </a:moveTo>
                <a:lnTo>
                  <a:pt x="218286" y="181674"/>
                </a:lnTo>
                <a:lnTo>
                  <a:pt x="207124" y="170512"/>
                </a:lnTo>
                <a:lnTo>
                  <a:pt x="207124" y="161448"/>
                </a:lnTo>
                <a:lnTo>
                  <a:pt x="252620" y="115951"/>
                </a:lnTo>
                <a:lnTo>
                  <a:pt x="207168" y="70455"/>
                </a:lnTo>
                <a:lnTo>
                  <a:pt x="207168" y="61391"/>
                </a:lnTo>
                <a:lnTo>
                  <a:pt x="218286" y="50274"/>
                </a:lnTo>
                <a:lnTo>
                  <a:pt x="227349" y="50274"/>
                </a:lnTo>
                <a:lnTo>
                  <a:pt x="288518" y="111442"/>
                </a:lnTo>
                <a:lnTo>
                  <a:pt x="288518" y="120506"/>
                </a:lnTo>
                <a:lnTo>
                  <a:pt x="227349" y="181674"/>
                </a:lnTo>
                <a:close/>
              </a:path>
              <a:path w="288925" h="232410">
                <a:moveTo>
                  <a:pt x="70231" y="181629"/>
                </a:moveTo>
                <a:lnTo>
                  <a:pt x="61168" y="181629"/>
                </a:lnTo>
                <a:lnTo>
                  <a:pt x="0" y="120461"/>
                </a:lnTo>
                <a:lnTo>
                  <a:pt x="0" y="111397"/>
                </a:lnTo>
                <a:lnTo>
                  <a:pt x="61168" y="50229"/>
                </a:lnTo>
                <a:lnTo>
                  <a:pt x="70231" y="50229"/>
                </a:lnTo>
                <a:lnTo>
                  <a:pt x="81394" y="61391"/>
                </a:lnTo>
                <a:lnTo>
                  <a:pt x="81394" y="70455"/>
                </a:lnTo>
                <a:lnTo>
                  <a:pt x="35897" y="115951"/>
                </a:lnTo>
                <a:lnTo>
                  <a:pt x="81394" y="161404"/>
                </a:lnTo>
                <a:lnTo>
                  <a:pt x="81394" y="170467"/>
                </a:lnTo>
                <a:lnTo>
                  <a:pt x="70231" y="18162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720850" y="2825750"/>
            <a:ext cx="7880984" cy="558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Execute</a:t>
            </a:r>
            <a:r>
              <a:rPr dirty="0" sz="1500" spc="-4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SQL</a:t>
            </a:r>
            <a:r>
              <a:rPr dirty="0" sz="1500" spc="-4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spc="-25" b="1">
                <a:solidFill>
                  <a:srgbClr val="1C4ED8"/>
                </a:solidFill>
                <a:latin typeface="Segoe UI Semibold"/>
                <a:cs typeface="Segoe UI Semibold"/>
              </a:rPr>
              <a:t>Task</a:t>
            </a:r>
            <a:r>
              <a:rPr dirty="0" sz="1500" spc="-4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spc="-50" b="1">
                <a:solidFill>
                  <a:srgbClr val="1C4ED8"/>
                </a:solidFill>
                <a:latin typeface="Segoe UI Semibold"/>
                <a:cs typeface="Segoe UI Semibold"/>
              </a:rPr>
              <a:t>1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latin typeface="Segoe UI"/>
                <a:cs typeface="Segoe UI"/>
              </a:rPr>
              <a:t>Deletes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current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year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(2025)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records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from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destination</a:t>
            </a:r>
            <a:r>
              <a:rPr dirty="0" sz="1500" spc="-4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table</a:t>
            </a:r>
            <a:r>
              <a:rPr dirty="0" sz="1500" spc="-45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[RawReporting].[QIP_BHClaims]</a:t>
            </a:r>
            <a:endParaRPr sz="1500">
              <a:latin typeface="Segoe UI"/>
              <a:cs typeface="Segoe UI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761999" y="3619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865832" y="3663950"/>
            <a:ext cx="13525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 b="1">
                <a:solidFill>
                  <a:srgbClr val="FFFFFF"/>
                </a:solidFill>
                <a:latin typeface="Segoe UI"/>
                <a:cs typeface="Segoe UI"/>
              </a:rPr>
              <a:t>4</a:t>
            </a:r>
            <a:endParaRPr sz="1500">
              <a:latin typeface="Segoe UI"/>
              <a:cs typeface="Segoe UI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55" y="3646913"/>
            <a:ext cx="228689" cy="23092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720850" y="3587749"/>
            <a:ext cx="9434830" cy="55880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Data</a:t>
            </a:r>
            <a:r>
              <a:rPr dirty="0" sz="1500" spc="-20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b="1">
                <a:solidFill>
                  <a:srgbClr val="1C4ED8"/>
                </a:solidFill>
                <a:latin typeface="Segoe UI Semibold"/>
                <a:cs typeface="Segoe UI Semibold"/>
              </a:rPr>
              <a:t>Flow</a:t>
            </a:r>
            <a:r>
              <a:rPr dirty="0" sz="1500" spc="-15" b="1">
                <a:solidFill>
                  <a:srgbClr val="1C4ED8"/>
                </a:solidFill>
                <a:latin typeface="Segoe UI Semibold"/>
                <a:cs typeface="Segoe UI Semibold"/>
              </a:rPr>
              <a:t> </a:t>
            </a:r>
            <a:r>
              <a:rPr dirty="0" sz="1500" spc="-20" b="1">
                <a:solidFill>
                  <a:srgbClr val="1C4ED8"/>
                </a:solidFill>
                <a:latin typeface="Segoe UI Semibold"/>
                <a:cs typeface="Segoe UI Semibold"/>
              </a:rPr>
              <a:t>Task</a:t>
            </a:r>
            <a:endParaRPr sz="150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dirty="0" sz="1500">
                <a:latin typeface="Segoe UI"/>
                <a:cs typeface="Segoe UI"/>
              </a:rPr>
              <a:t>Loads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data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from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staging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table,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derives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an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extra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column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 spc="-20">
                <a:latin typeface="Segoe UI"/>
                <a:cs typeface="Segoe UI"/>
              </a:rPr>
              <a:t>v_ReportingYear,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and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populates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the</a:t>
            </a:r>
            <a:r>
              <a:rPr dirty="0" sz="1500" spc="-25">
                <a:latin typeface="Segoe UI"/>
                <a:cs typeface="Segoe UI"/>
              </a:rPr>
              <a:t> </a:t>
            </a:r>
            <a:r>
              <a:rPr dirty="0" sz="1500">
                <a:latin typeface="Segoe UI"/>
                <a:cs typeface="Segoe UI"/>
              </a:rPr>
              <a:t>destination</a:t>
            </a:r>
            <a:r>
              <a:rPr dirty="0" sz="1500" spc="-30">
                <a:latin typeface="Segoe UI"/>
                <a:cs typeface="Segoe UI"/>
              </a:rPr>
              <a:t> </a:t>
            </a:r>
            <a:r>
              <a:rPr dirty="0" sz="1500" spc="-10">
                <a:latin typeface="Segoe UI"/>
                <a:cs typeface="Segoe UI"/>
              </a:rPr>
              <a:t>table</a:t>
            </a:r>
            <a:endParaRPr sz="1500">
              <a:latin typeface="Segoe UI"/>
              <a:cs typeface="Segoe UI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61999" y="4457699"/>
            <a:ext cx="9601200" cy="838200"/>
            <a:chOff x="761999" y="4457699"/>
            <a:chExt cx="9601200" cy="838200"/>
          </a:xfrm>
        </p:grpSpPr>
        <p:sp>
          <p:nvSpPr>
            <p:cNvPr id="21" name="object 21" descr=""/>
            <p:cNvSpPr/>
            <p:nvPr/>
          </p:nvSpPr>
          <p:spPr>
            <a:xfrm>
              <a:off x="781049" y="4457699"/>
              <a:ext cx="9582150" cy="838200"/>
            </a:xfrm>
            <a:custGeom>
              <a:avLst/>
              <a:gdLst/>
              <a:ahLst/>
              <a:cxnLst/>
              <a:rect l="l" t="t" r="r" b="b"/>
              <a:pathLst>
                <a:path w="9582150" h="838200">
                  <a:moveTo>
                    <a:pt x="9549101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9549101" y="0"/>
                  </a:lnTo>
                  <a:lnTo>
                    <a:pt x="9581180" y="28187"/>
                  </a:lnTo>
                  <a:lnTo>
                    <a:pt x="9582148" y="33047"/>
                  </a:lnTo>
                  <a:lnTo>
                    <a:pt x="9582148" y="805151"/>
                  </a:lnTo>
                  <a:lnTo>
                    <a:pt x="9553960" y="837232"/>
                  </a:lnTo>
                  <a:lnTo>
                    <a:pt x="9549101" y="838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61999" y="44576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2499" y="4657724"/>
              <a:ext cx="171449" cy="171449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939800" y="4565014"/>
            <a:ext cx="91471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94005">
              <a:lnSpc>
                <a:spcPct val="129600"/>
              </a:lnSpc>
              <a:spcBef>
                <a:spcPts val="100"/>
              </a:spcBef>
            </a:pP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Tasks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execute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sequentially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in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1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order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shown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above.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The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workflow</a:t>
            </a:r>
            <a:r>
              <a:rPr dirty="0" sz="1350" spc="-1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ensures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data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is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properly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staged,</a:t>
            </a:r>
            <a:r>
              <a:rPr dirty="0" sz="1350" spc="-1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transformed,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25">
                <a:solidFill>
                  <a:srgbClr val="1C4ED8"/>
                </a:solidFill>
                <a:latin typeface="Segoe UI"/>
                <a:cs typeface="Segoe UI"/>
              </a:rPr>
              <a:t>and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loaded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with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current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year</a:t>
            </a:r>
            <a:r>
              <a:rPr dirty="0" sz="1350" spc="-1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records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>
                <a:solidFill>
                  <a:srgbClr val="1C4ED8"/>
                </a:solidFill>
                <a:latin typeface="Segoe UI"/>
                <a:cs typeface="Segoe UI"/>
              </a:rPr>
              <a:t>being</a:t>
            </a:r>
            <a:r>
              <a:rPr dirty="0" sz="1350" spc="-20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50" spc="-10">
                <a:solidFill>
                  <a:srgbClr val="1C4ED8"/>
                </a:solidFill>
                <a:latin typeface="Segoe UI"/>
                <a:cs typeface="Segoe UI"/>
              </a:rPr>
              <a:t>refreshed.</a:t>
            </a:r>
            <a:endParaRPr sz="1350">
              <a:latin typeface="Segoe UI"/>
              <a:cs typeface="Segoe UI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10744199" y="4876799"/>
            <a:ext cx="1066800" cy="1219200"/>
          </a:xfrm>
          <a:custGeom>
            <a:avLst/>
            <a:gdLst/>
            <a:ahLst/>
            <a:cxnLst/>
            <a:rect l="l" t="t" r="r" b="b"/>
            <a:pathLst>
              <a:path w="1066800" h="1219200">
                <a:moveTo>
                  <a:pt x="533399" y="495299"/>
                </a:moveTo>
                <a:lnTo>
                  <a:pt x="466496" y="493816"/>
                </a:lnTo>
                <a:lnTo>
                  <a:pt x="402072" y="489484"/>
                </a:lnTo>
                <a:lnTo>
                  <a:pt x="340626" y="482482"/>
                </a:lnTo>
                <a:lnTo>
                  <a:pt x="282658" y="472987"/>
                </a:lnTo>
                <a:lnTo>
                  <a:pt x="228669" y="461179"/>
                </a:lnTo>
                <a:lnTo>
                  <a:pt x="179159" y="447236"/>
                </a:lnTo>
                <a:lnTo>
                  <a:pt x="134627" y="431335"/>
                </a:lnTo>
                <a:lnTo>
                  <a:pt x="95575" y="413654"/>
                </a:lnTo>
                <a:lnTo>
                  <a:pt x="62501" y="394373"/>
                </a:lnTo>
                <a:lnTo>
                  <a:pt x="16292" y="351719"/>
                </a:lnTo>
                <a:lnTo>
                  <a:pt x="0" y="304799"/>
                </a:lnTo>
                <a:lnTo>
                  <a:pt x="0" y="190499"/>
                </a:lnTo>
                <a:lnTo>
                  <a:pt x="16292" y="143580"/>
                </a:lnTo>
                <a:lnTo>
                  <a:pt x="62501" y="100926"/>
                </a:lnTo>
                <a:lnTo>
                  <a:pt x="95575" y="81645"/>
                </a:lnTo>
                <a:lnTo>
                  <a:pt x="134627" y="63964"/>
                </a:lnTo>
                <a:lnTo>
                  <a:pt x="179159" y="48063"/>
                </a:lnTo>
                <a:lnTo>
                  <a:pt x="228669" y="34120"/>
                </a:lnTo>
                <a:lnTo>
                  <a:pt x="282658" y="22311"/>
                </a:lnTo>
                <a:lnTo>
                  <a:pt x="340626" y="12817"/>
                </a:lnTo>
                <a:lnTo>
                  <a:pt x="402072" y="5815"/>
                </a:lnTo>
                <a:lnTo>
                  <a:pt x="466496" y="1483"/>
                </a:lnTo>
                <a:lnTo>
                  <a:pt x="533399" y="0"/>
                </a:lnTo>
                <a:lnTo>
                  <a:pt x="600303" y="1483"/>
                </a:lnTo>
                <a:lnTo>
                  <a:pt x="664727" y="5815"/>
                </a:lnTo>
                <a:lnTo>
                  <a:pt x="726173" y="12817"/>
                </a:lnTo>
                <a:lnTo>
                  <a:pt x="784141" y="22311"/>
                </a:lnTo>
                <a:lnTo>
                  <a:pt x="838130" y="34120"/>
                </a:lnTo>
                <a:lnTo>
                  <a:pt x="887640" y="48063"/>
                </a:lnTo>
                <a:lnTo>
                  <a:pt x="932172" y="63964"/>
                </a:lnTo>
                <a:lnTo>
                  <a:pt x="971224" y="81645"/>
                </a:lnTo>
                <a:lnTo>
                  <a:pt x="1004298" y="100926"/>
                </a:lnTo>
                <a:lnTo>
                  <a:pt x="1050507" y="143580"/>
                </a:lnTo>
                <a:lnTo>
                  <a:pt x="1066799" y="190499"/>
                </a:lnTo>
                <a:lnTo>
                  <a:pt x="1066799" y="304799"/>
                </a:lnTo>
                <a:lnTo>
                  <a:pt x="1050507" y="351719"/>
                </a:lnTo>
                <a:lnTo>
                  <a:pt x="1004298" y="394373"/>
                </a:lnTo>
                <a:lnTo>
                  <a:pt x="971224" y="413654"/>
                </a:lnTo>
                <a:lnTo>
                  <a:pt x="932172" y="431335"/>
                </a:lnTo>
                <a:lnTo>
                  <a:pt x="887640" y="447236"/>
                </a:lnTo>
                <a:lnTo>
                  <a:pt x="838130" y="461179"/>
                </a:lnTo>
                <a:lnTo>
                  <a:pt x="784141" y="472987"/>
                </a:lnTo>
                <a:lnTo>
                  <a:pt x="726173" y="482482"/>
                </a:lnTo>
                <a:lnTo>
                  <a:pt x="664727" y="489484"/>
                </a:lnTo>
                <a:lnTo>
                  <a:pt x="600303" y="493816"/>
                </a:lnTo>
                <a:lnTo>
                  <a:pt x="533399" y="495299"/>
                </a:lnTo>
                <a:close/>
              </a:path>
              <a:path w="1066800" h="1219200">
                <a:moveTo>
                  <a:pt x="533399" y="876299"/>
                </a:moveTo>
                <a:lnTo>
                  <a:pt x="466496" y="874816"/>
                </a:lnTo>
                <a:lnTo>
                  <a:pt x="402072" y="870484"/>
                </a:lnTo>
                <a:lnTo>
                  <a:pt x="340626" y="863482"/>
                </a:lnTo>
                <a:lnTo>
                  <a:pt x="282658" y="853987"/>
                </a:lnTo>
                <a:lnTo>
                  <a:pt x="228669" y="842179"/>
                </a:lnTo>
                <a:lnTo>
                  <a:pt x="179159" y="828236"/>
                </a:lnTo>
                <a:lnTo>
                  <a:pt x="134627" y="812335"/>
                </a:lnTo>
                <a:lnTo>
                  <a:pt x="95575" y="794654"/>
                </a:lnTo>
                <a:lnTo>
                  <a:pt x="62501" y="775373"/>
                </a:lnTo>
                <a:lnTo>
                  <a:pt x="16292" y="732719"/>
                </a:lnTo>
                <a:lnTo>
                  <a:pt x="0" y="685799"/>
                </a:lnTo>
                <a:lnTo>
                  <a:pt x="0" y="443150"/>
                </a:lnTo>
                <a:lnTo>
                  <a:pt x="28250" y="463067"/>
                </a:lnTo>
                <a:lnTo>
                  <a:pt x="59820" y="481042"/>
                </a:lnTo>
                <a:lnTo>
                  <a:pt x="130492" y="511254"/>
                </a:lnTo>
                <a:lnTo>
                  <a:pt x="172202" y="524781"/>
                </a:lnTo>
                <a:lnTo>
                  <a:pt x="216954" y="536741"/>
                </a:lnTo>
                <a:lnTo>
                  <a:pt x="264462" y="547059"/>
                </a:lnTo>
                <a:lnTo>
                  <a:pt x="314444" y="555664"/>
                </a:lnTo>
                <a:lnTo>
                  <a:pt x="366612" y="562483"/>
                </a:lnTo>
                <a:lnTo>
                  <a:pt x="420684" y="567444"/>
                </a:lnTo>
                <a:lnTo>
                  <a:pt x="476375" y="570473"/>
                </a:lnTo>
                <a:lnTo>
                  <a:pt x="533399" y="571499"/>
                </a:lnTo>
                <a:lnTo>
                  <a:pt x="1066799" y="571499"/>
                </a:lnTo>
                <a:lnTo>
                  <a:pt x="1066799" y="685799"/>
                </a:lnTo>
                <a:lnTo>
                  <a:pt x="1050507" y="732719"/>
                </a:lnTo>
                <a:lnTo>
                  <a:pt x="1004298" y="775373"/>
                </a:lnTo>
                <a:lnTo>
                  <a:pt x="971224" y="794654"/>
                </a:lnTo>
                <a:lnTo>
                  <a:pt x="932172" y="812335"/>
                </a:lnTo>
                <a:lnTo>
                  <a:pt x="887640" y="828236"/>
                </a:lnTo>
                <a:lnTo>
                  <a:pt x="838130" y="842179"/>
                </a:lnTo>
                <a:lnTo>
                  <a:pt x="784141" y="853987"/>
                </a:lnTo>
                <a:lnTo>
                  <a:pt x="726173" y="863482"/>
                </a:lnTo>
                <a:lnTo>
                  <a:pt x="664727" y="870484"/>
                </a:lnTo>
                <a:lnTo>
                  <a:pt x="600303" y="874816"/>
                </a:lnTo>
                <a:lnTo>
                  <a:pt x="533399" y="876299"/>
                </a:lnTo>
                <a:close/>
              </a:path>
              <a:path w="1066800" h="1219200">
                <a:moveTo>
                  <a:pt x="1066799" y="571499"/>
                </a:moveTo>
                <a:lnTo>
                  <a:pt x="533399" y="571499"/>
                </a:lnTo>
                <a:lnTo>
                  <a:pt x="590424" y="570473"/>
                </a:lnTo>
                <a:lnTo>
                  <a:pt x="646114" y="567444"/>
                </a:lnTo>
                <a:lnTo>
                  <a:pt x="700186" y="562483"/>
                </a:lnTo>
                <a:lnTo>
                  <a:pt x="752355" y="555664"/>
                </a:lnTo>
                <a:lnTo>
                  <a:pt x="802337" y="547059"/>
                </a:lnTo>
                <a:lnTo>
                  <a:pt x="849845" y="536741"/>
                </a:lnTo>
                <a:lnTo>
                  <a:pt x="894597" y="524781"/>
                </a:lnTo>
                <a:lnTo>
                  <a:pt x="936307" y="511254"/>
                </a:lnTo>
                <a:lnTo>
                  <a:pt x="972602" y="497097"/>
                </a:lnTo>
                <a:lnTo>
                  <a:pt x="1038407" y="463067"/>
                </a:lnTo>
                <a:lnTo>
                  <a:pt x="1066799" y="443150"/>
                </a:lnTo>
                <a:lnTo>
                  <a:pt x="1066799" y="571499"/>
                </a:lnTo>
                <a:close/>
              </a:path>
              <a:path w="1066800" h="1219200">
                <a:moveTo>
                  <a:pt x="533399" y="1219199"/>
                </a:moveTo>
                <a:lnTo>
                  <a:pt x="466496" y="1217716"/>
                </a:lnTo>
                <a:lnTo>
                  <a:pt x="402072" y="1213384"/>
                </a:lnTo>
                <a:lnTo>
                  <a:pt x="340626" y="1206382"/>
                </a:lnTo>
                <a:lnTo>
                  <a:pt x="282658" y="1196887"/>
                </a:lnTo>
                <a:lnTo>
                  <a:pt x="228669" y="1185079"/>
                </a:lnTo>
                <a:lnTo>
                  <a:pt x="179159" y="1171136"/>
                </a:lnTo>
                <a:lnTo>
                  <a:pt x="134627" y="1155235"/>
                </a:lnTo>
                <a:lnTo>
                  <a:pt x="95575" y="1137554"/>
                </a:lnTo>
                <a:lnTo>
                  <a:pt x="62501" y="1118273"/>
                </a:lnTo>
                <a:lnTo>
                  <a:pt x="16292" y="1075619"/>
                </a:lnTo>
                <a:lnTo>
                  <a:pt x="0" y="1028699"/>
                </a:lnTo>
                <a:lnTo>
                  <a:pt x="0" y="824150"/>
                </a:lnTo>
                <a:lnTo>
                  <a:pt x="28250" y="844067"/>
                </a:lnTo>
                <a:lnTo>
                  <a:pt x="59820" y="862042"/>
                </a:lnTo>
                <a:lnTo>
                  <a:pt x="130492" y="892254"/>
                </a:lnTo>
                <a:lnTo>
                  <a:pt x="172202" y="905781"/>
                </a:lnTo>
                <a:lnTo>
                  <a:pt x="216954" y="917741"/>
                </a:lnTo>
                <a:lnTo>
                  <a:pt x="264462" y="928059"/>
                </a:lnTo>
                <a:lnTo>
                  <a:pt x="314444" y="936664"/>
                </a:lnTo>
                <a:lnTo>
                  <a:pt x="366612" y="943483"/>
                </a:lnTo>
                <a:lnTo>
                  <a:pt x="420685" y="948444"/>
                </a:lnTo>
                <a:lnTo>
                  <a:pt x="476375" y="951473"/>
                </a:lnTo>
                <a:lnTo>
                  <a:pt x="533399" y="952499"/>
                </a:lnTo>
                <a:lnTo>
                  <a:pt x="1066799" y="952499"/>
                </a:lnTo>
                <a:lnTo>
                  <a:pt x="1066799" y="1028699"/>
                </a:lnTo>
                <a:lnTo>
                  <a:pt x="1050507" y="1075619"/>
                </a:lnTo>
                <a:lnTo>
                  <a:pt x="1004298" y="1118273"/>
                </a:lnTo>
                <a:lnTo>
                  <a:pt x="971224" y="1137554"/>
                </a:lnTo>
                <a:lnTo>
                  <a:pt x="932172" y="1155235"/>
                </a:lnTo>
                <a:lnTo>
                  <a:pt x="887640" y="1171136"/>
                </a:lnTo>
                <a:lnTo>
                  <a:pt x="838130" y="1185079"/>
                </a:lnTo>
                <a:lnTo>
                  <a:pt x="784141" y="1196887"/>
                </a:lnTo>
                <a:lnTo>
                  <a:pt x="726173" y="1206382"/>
                </a:lnTo>
                <a:lnTo>
                  <a:pt x="664727" y="1213384"/>
                </a:lnTo>
                <a:lnTo>
                  <a:pt x="600303" y="1217716"/>
                </a:lnTo>
                <a:lnTo>
                  <a:pt x="533399" y="1219199"/>
                </a:lnTo>
                <a:close/>
              </a:path>
              <a:path w="1066800" h="1219200">
                <a:moveTo>
                  <a:pt x="1066799" y="952499"/>
                </a:moveTo>
                <a:lnTo>
                  <a:pt x="533399" y="952499"/>
                </a:lnTo>
                <a:lnTo>
                  <a:pt x="590424" y="951473"/>
                </a:lnTo>
                <a:lnTo>
                  <a:pt x="646114" y="948444"/>
                </a:lnTo>
                <a:lnTo>
                  <a:pt x="700186" y="943483"/>
                </a:lnTo>
                <a:lnTo>
                  <a:pt x="752355" y="936664"/>
                </a:lnTo>
                <a:lnTo>
                  <a:pt x="802337" y="928059"/>
                </a:lnTo>
                <a:lnTo>
                  <a:pt x="849845" y="917741"/>
                </a:lnTo>
                <a:lnTo>
                  <a:pt x="894597" y="905781"/>
                </a:lnTo>
                <a:lnTo>
                  <a:pt x="936307" y="892254"/>
                </a:lnTo>
                <a:lnTo>
                  <a:pt x="972602" y="878097"/>
                </a:lnTo>
                <a:lnTo>
                  <a:pt x="1038407" y="844067"/>
                </a:lnTo>
                <a:lnTo>
                  <a:pt x="1066799" y="824150"/>
                </a:lnTo>
                <a:lnTo>
                  <a:pt x="1066799" y="952499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27" name="object 27" descr=""/>
            <p:cNvSpPr/>
            <p:nvPr/>
          </p:nvSpPr>
          <p:spPr>
            <a:xfrm>
              <a:off x="0" y="64769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159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70"/>
              </a:spcBef>
            </a:pPr>
            <a:r>
              <a:rPr dirty="0"/>
              <a:t>Made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5080">
              <a:lnSpc>
                <a:spcPct val="100000"/>
              </a:lnSpc>
              <a:spcBef>
                <a:spcPts val="45"/>
              </a:spcBef>
            </a:pPr>
            <a:r>
              <a:rPr dirty="0" sz="1050"/>
              <a:t>SSIS</a:t>
            </a:r>
            <a:r>
              <a:rPr dirty="0" sz="1050" spc="-20"/>
              <a:t> </a:t>
            </a:r>
            <a:r>
              <a:rPr dirty="0" sz="1050" spc="-10"/>
              <a:t>Documentation</a:t>
            </a:r>
            <a:endParaRPr sz="1050"/>
          </a:p>
        </p:txBody>
      </p:sp>
      <p:sp>
        <p:nvSpPr>
          <p:cNvPr id="31" name="object 3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22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pc="-10"/>
              <a:t>Package:</a:t>
            </a:r>
            <a:r>
              <a:rPr dirty="0" spc="-5"/>
              <a:t> </a:t>
            </a:r>
            <a:r>
              <a:rPr dirty="0"/>
              <a:t>BH</a:t>
            </a:r>
            <a:r>
              <a:rPr dirty="0" spc="-5"/>
              <a:t> </a:t>
            </a:r>
            <a:r>
              <a:rPr dirty="0"/>
              <a:t>Claims </a:t>
            </a:r>
            <a:r>
              <a:rPr dirty="0" spc="-20"/>
              <a:t>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819255" cy="74295"/>
          </a:xfrm>
          <a:custGeom>
            <a:avLst/>
            <a:gdLst/>
            <a:ahLst/>
            <a:cxnLst/>
            <a:rect l="l" t="t" r="r" b="b"/>
            <a:pathLst>
              <a:path w="11819255" h="74295">
                <a:moveTo>
                  <a:pt x="11819043" y="73869"/>
                </a:moveTo>
                <a:lnTo>
                  <a:pt x="0" y="73869"/>
                </a:lnTo>
                <a:lnTo>
                  <a:pt x="0" y="0"/>
                </a:lnTo>
                <a:lnTo>
                  <a:pt x="11819043" y="0"/>
                </a:lnTo>
                <a:lnTo>
                  <a:pt x="11819043" y="7386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38690" y="960297"/>
            <a:ext cx="739140" cy="37465"/>
          </a:xfrm>
          <a:custGeom>
            <a:avLst/>
            <a:gdLst/>
            <a:ahLst/>
            <a:cxnLst/>
            <a:rect l="l" t="t" r="r" b="b"/>
            <a:pathLst>
              <a:path w="739140" h="37465">
                <a:moveTo>
                  <a:pt x="738690" y="36934"/>
                </a:moveTo>
                <a:lnTo>
                  <a:pt x="0" y="36934"/>
                </a:lnTo>
                <a:lnTo>
                  <a:pt x="0" y="0"/>
                </a:lnTo>
                <a:lnTo>
                  <a:pt x="738690" y="0"/>
                </a:lnTo>
                <a:lnTo>
                  <a:pt x="738690" y="36934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Process</a:t>
            </a:r>
            <a:r>
              <a:rPr dirty="0" spc="-10"/>
              <a:t> </a:t>
            </a:r>
            <a:r>
              <a:rPr dirty="0"/>
              <a:t>Flow</a:t>
            </a:r>
            <a:r>
              <a:rPr dirty="0" spc="-5"/>
              <a:t> </a:t>
            </a:r>
            <a:r>
              <a:rPr dirty="0" spc="-10"/>
              <a:t>Diagram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738690" y="5669447"/>
            <a:ext cx="9307830" cy="812800"/>
            <a:chOff x="738690" y="5669447"/>
            <a:chExt cx="9307830" cy="812800"/>
          </a:xfrm>
        </p:grpSpPr>
        <p:sp>
          <p:nvSpPr>
            <p:cNvPr id="6" name="object 6" descr=""/>
            <p:cNvSpPr/>
            <p:nvPr/>
          </p:nvSpPr>
          <p:spPr>
            <a:xfrm>
              <a:off x="757157" y="5669447"/>
              <a:ext cx="9289415" cy="812800"/>
            </a:xfrm>
            <a:custGeom>
              <a:avLst/>
              <a:gdLst/>
              <a:ahLst/>
              <a:cxnLst/>
              <a:rect l="l" t="t" r="r" b="b"/>
              <a:pathLst>
                <a:path w="9289415" h="812800">
                  <a:moveTo>
                    <a:pt x="9256992" y="812558"/>
                  </a:moveTo>
                  <a:lnTo>
                    <a:pt x="16018" y="812558"/>
                  </a:lnTo>
                  <a:lnTo>
                    <a:pt x="13662" y="811621"/>
                  </a:lnTo>
                  <a:lnTo>
                    <a:pt x="0" y="780522"/>
                  </a:lnTo>
                  <a:lnTo>
                    <a:pt x="0" y="775624"/>
                  </a:lnTo>
                  <a:lnTo>
                    <a:pt x="0" y="32036"/>
                  </a:lnTo>
                  <a:lnTo>
                    <a:pt x="16018" y="0"/>
                  </a:lnTo>
                  <a:lnTo>
                    <a:pt x="9256992" y="0"/>
                  </a:lnTo>
                  <a:lnTo>
                    <a:pt x="9288090" y="27324"/>
                  </a:lnTo>
                  <a:lnTo>
                    <a:pt x="9289028" y="32036"/>
                  </a:lnTo>
                  <a:lnTo>
                    <a:pt x="9289028" y="780522"/>
                  </a:lnTo>
                  <a:lnTo>
                    <a:pt x="9261702" y="811621"/>
                  </a:lnTo>
                  <a:lnTo>
                    <a:pt x="9256992" y="812558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38690" y="5669447"/>
              <a:ext cx="37465" cy="812800"/>
            </a:xfrm>
            <a:custGeom>
              <a:avLst/>
              <a:gdLst/>
              <a:ahLst/>
              <a:cxnLst/>
              <a:rect l="l" t="t" r="r" b="b"/>
              <a:pathLst>
                <a:path w="37465" h="812800">
                  <a:moveTo>
                    <a:pt x="36934" y="812559"/>
                  </a:moveTo>
                  <a:lnTo>
                    <a:pt x="2704" y="789803"/>
                  </a:lnTo>
                  <a:lnTo>
                    <a:pt x="0" y="775624"/>
                  </a:lnTo>
                  <a:lnTo>
                    <a:pt x="0" y="36934"/>
                  </a:lnTo>
                  <a:lnTo>
                    <a:pt x="22755" y="2704"/>
                  </a:lnTo>
                  <a:lnTo>
                    <a:pt x="36934" y="0"/>
                  </a:lnTo>
                  <a:lnTo>
                    <a:pt x="36934" y="81255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362" y="5863353"/>
              <a:ext cx="166205" cy="16620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910662" y="5773091"/>
            <a:ext cx="8182609" cy="542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85115">
              <a:lnSpc>
                <a:spcPct val="130500"/>
              </a:lnSpc>
              <a:spcBef>
                <a:spcPts val="95"/>
              </a:spcBef>
            </a:pPr>
            <a:r>
              <a:rPr dirty="0" sz="1300">
                <a:solidFill>
                  <a:srgbClr val="1C4ED8"/>
                </a:solidFill>
                <a:latin typeface="Segoe UI"/>
                <a:cs typeface="Segoe UI"/>
              </a:rPr>
              <a:t>The SSIS package follows</a:t>
            </a:r>
            <a:r>
              <a:rPr dirty="0" sz="1300" spc="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1C4ED8"/>
                </a:solidFill>
                <a:latin typeface="Segoe UI"/>
                <a:cs typeface="Segoe UI"/>
              </a:rPr>
              <a:t>this ETL workflow to</a:t>
            </a:r>
            <a:r>
              <a:rPr dirty="0" sz="1300" spc="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1C4ED8"/>
                </a:solidFill>
                <a:latin typeface="Segoe UI"/>
                <a:cs typeface="Segoe UI"/>
              </a:rPr>
              <a:t>ensure proper data handling</a:t>
            </a:r>
            <a:r>
              <a:rPr dirty="0" sz="1300" spc="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00">
                <a:solidFill>
                  <a:srgbClr val="1C4ED8"/>
                </a:solidFill>
                <a:latin typeface="Segoe UI"/>
                <a:cs typeface="Segoe UI"/>
              </a:rPr>
              <a:t>from source to destination,</a:t>
            </a:r>
            <a:r>
              <a:rPr dirty="0" sz="1300" spc="5">
                <a:solidFill>
                  <a:srgbClr val="1C4ED8"/>
                </a:solidFill>
                <a:latin typeface="Segoe UI"/>
                <a:cs typeface="Segoe UI"/>
              </a:rPr>
              <a:t> </a:t>
            </a:r>
            <a:r>
              <a:rPr dirty="0" sz="1300" spc="-20">
                <a:solidFill>
                  <a:srgbClr val="1C4ED8"/>
                </a:solidFill>
                <a:latin typeface="Segoe UI"/>
                <a:cs typeface="Segoe UI"/>
              </a:rPr>
              <a:t>with </a:t>
            </a:r>
            <a:r>
              <a:rPr dirty="0" sz="1300">
                <a:solidFill>
                  <a:srgbClr val="1C4ED8"/>
                </a:solidFill>
                <a:latin typeface="Segoe UI"/>
                <a:cs typeface="Segoe UI"/>
              </a:rPr>
              <a:t>appropriate staging and transformation </a:t>
            </a:r>
            <a:r>
              <a:rPr dirty="0" sz="1300" spc="-10">
                <a:solidFill>
                  <a:srgbClr val="1C4ED8"/>
                </a:solidFill>
                <a:latin typeface="Segoe UI"/>
                <a:cs typeface="Segoe UI"/>
              </a:rPr>
              <a:t>steps.</a:t>
            </a:r>
            <a:endParaRPr sz="1300">
              <a:latin typeface="Segoe UI"/>
              <a:cs typeface="Segoe U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0120055" y="5004626"/>
            <a:ext cx="1329690" cy="1034415"/>
          </a:xfrm>
          <a:custGeom>
            <a:avLst/>
            <a:gdLst/>
            <a:ahLst/>
            <a:cxnLst/>
            <a:rect l="l" t="t" r="r" b="b"/>
            <a:pathLst>
              <a:path w="1329690" h="1034414">
                <a:moveTo>
                  <a:pt x="849493" y="1034166"/>
                </a:moveTo>
                <a:lnTo>
                  <a:pt x="627886" y="1034166"/>
                </a:lnTo>
                <a:lnTo>
                  <a:pt x="584766" y="1025455"/>
                </a:lnTo>
                <a:lnTo>
                  <a:pt x="549545" y="1001704"/>
                </a:lnTo>
                <a:lnTo>
                  <a:pt x="525793" y="966483"/>
                </a:lnTo>
                <a:lnTo>
                  <a:pt x="517083" y="923362"/>
                </a:lnTo>
                <a:lnTo>
                  <a:pt x="517083" y="697831"/>
                </a:lnTo>
                <a:lnTo>
                  <a:pt x="517313" y="693907"/>
                </a:lnTo>
                <a:lnTo>
                  <a:pt x="517775" y="690213"/>
                </a:lnTo>
                <a:lnTo>
                  <a:pt x="332410" y="443214"/>
                </a:lnTo>
                <a:lnTo>
                  <a:pt x="110803" y="443214"/>
                </a:lnTo>
                <a:lnTo>
                  <a:pt x="67683" y="434503"/>
                </a:lnTo>
                <a:lnTo>
                  <a:pt x="32461" y="410752"/>
                </a:lnTo>
                <a:lnTo>
                  <a:pt x="8710" y="375530"/>
                </a:lnTo>
                <a:lnTo>
                  <a:pt x="0" y="332410"/>
                </a:lnTo>
                <a:lnTo>
                  <a:pt x="0" y="110803"/>
                </a:lnTo>
                <a:lnTo>
                  <a:pt x="8710" y="67683"/>
                </a:lnTo>
                <a:lnTo>
                  <a:pt x="32461" y="32461"/>
                </a:lnTo>
                <a:lnTo>
                  <a:pt x="67683" y="8710"/>
                </a:lnTo>
                <a:lnTo>
                  <a:pt x="110803" y="0"/>
                </a:lnTo>
                <a:lnTo>
                  <a:pt x="332410" y="0"/>
                </a:lnTo>
                <a:lnTo>
                  <a:pt x="375530" y="8710"/>
                </a:lnTo>
                <a:lnTo>
                  <a:pt x="410752" y="32461"/>
                </a:lnTo>
                <a:lnTo>
                  <a:pt x="434503" y="67683"/>
                </a:lnTo>
                <a:lnTo>
                  <a:pt x="443214" y="110803"/>
                </a:lnTo>
                <a:lnTo>
                  <a:pt x="443214" y="147738"/>
                </a:lnTo>
                <a:lnTo>
                  <a:pt x="886428" y="147738"/>
                </a:lnTo>
                <a:lnTo>
                  <a:pt x="886428" y="110803"/>
                </a:lnTo>
                <a:lnTo>
                  <a:pt x="895138" y="67683"/>
                </a:lnTo>
                <a:lnTo>
                  <a:pt x="918890" y="32461"/>
                </a:lnTo>
                <a:lnTo>
                  <a:pt x="954111" y="8710"/>
                </a:lnTo>
                <a:lnTo>
                  <a:pt x="997231" y="0"/>
                </a:lnTo>
                <a:lnTo>
                  <a:pt x="1218838" y="0"/>
                </a:lnTo>
                <a:lnTo>
                  <a:pt x="1261959" y="8710"/>
                </a:lnTo>
                <a:lnTo>
                  <a:pt x="1297180" y="32461"/>
                </a:lnTo>
                <a:lnTo>
                  <a:pt x="1320931" y="67683"/>
                </a:lnTo>
                <a:lnTo>
                  <a:pt x="1329642" y="110803"/>
                </a:lnTo>
                <a:lnTo>
                  <a:pt x="1329642" y="332410"/>
                </a:lnTo>
                <a:lnTo>
                  <a:pt x="1320931" y="375530"/>
                </a:lnTo>
                <a:lnTo>
                  <a:pt x="1297180" y="410752"/>
                </a:lnTo>
                <a:lnTo>
                  <a:pt x="1261959" y="434503"/>
                </a:lnTo>
                <a:lnTo>
                  <a:pt x="1218838" y="443214"/>
                </a:lnTo>
                <a:lnTo>
                  <a:pt x="997231" y="443214"/>
                </a:lnTo>
                <a:lnTo>
                  <a:pt x="954111" y="434503"/>
                </a:lnTo>
                <a:lnTo>
                  <a:pt x="918890" y="410752"/>
                </a:lnTo>
                <a:lnTo>
                  <a:pt x="895138" y="375530"/>
                </a:lnTo>
                <a:lnTo>
                  <a:pt x="886428" y="332410"/>
                </a:lnTo>
                <a:lnTo>
                  <a:pt x="886428" y="295476"/>
                </a:lnTo>
                <a:lnTo>
                  <a:pt x="443214" y="295476"/>
                </a:lnTo>
                <a:lnTo>
                  <a:pt x="443214" y="336334"/>
                </a:lnTo>
                <a:lnTo>
                  <a:pt x="442983" y="340259"/>
                </a:lnTo>
                <a:lnTo>
                  <a:pt x="442521" y="343952"/>
                </a:lnTo>
                <a:lnTo>
                  <a:pt x="627886" y="590952"/>
                </a:lnTo>
                <a:lnTo>
                  <a:pt x="849493" y="590952"/>
                </a:lnTo>
                <a:lnTo>
                  <a:pt x="892614" y="599662"/>
                </a:lnTo>
                <a:lnTo>
                  <a:pt x="927835" y="623414"/>
                </a:lnTo>
                <a:lnTo>
                  <a:pt x="951586" y="658635"/>
                </a:lnTo>
                <a:lnTo>
                  <a:pt x="960297" y="701755"/>
                </a:lnTo>
                <a:lnTo>
                  <a:pt x="960297" y="923362"/>
                </a:lnTo>
                <a:lnTo>
                  <a:pt x="951586" y="966483"/>
                </a:lnTo>
                <a:lnTo>
                  <a:pt x="927835" y="1001704"/>
                </a:lnTo>
                <a:lnTo>
                  <a:pt x="892614" y="1025455"/>
                </a:lnTo>
                <a:lnTo>
                  <a:pt x="849493" y="1034166"/>
                </a:lnTo>
                <a:close/>
              </a:path>
            </a:pathLst>
          </a:custGeom>
          <a:solidFill>
            <a:srgbClr val="0078D4">
              <a:alpha val="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1200080" y="1550958"/>
            <a:ext cx="2032000" cy="924560"/>
            <a:chOff x="1200080" y="1550958"/>
            <a:chExt cx="2032000" cy="924560"/>
          </a:xfrm>
        </p:grpSpPr>
        <p:sp>
          <p:nvSpPr>
            <p:cNvPr id="12" name="object 12" descr=""/>
            <p:cNvSpPr/>
            <p:nvPr/>
          </p:nvSpPr>
          <p:spPr>
            <a:xfrm>
              <a:off x="1209605" y="1560483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1952539" y="904895"/>
                  </a:moveTo>
                  <a:lnTo>
                    <a:pt x="60391" y="904895"/>
                  </a:lnTo>
                  <a:lnTo>
                    <a:pt x="56188" y="904481"/>
                  </a:lnTo>
                  <a:lnTo>
                    <a:pt x="15930" y="882962"/>
                  </a:lnTo>
                  <a:lnTo>
                    <a:pt x="0" y="844504"/>
                  </a:lnTo>
                  <a:lnTo>
                    <a:pt x="0" y="840260"/>
                  </a:lnTo>
                  <a:lnTo>
                    <a:pt x="0" y="60391"/>
                  </a:lnTo>
                  <a:lnTo>
                    <a:pt x="15930" y="21931"/>
                  </a:lnTo>
                  <a:lnTo>
                    <a:pt x="56188" y="413"/>
                  </a:lnTo>
                  <a:lnTo>
                    <a:pt x="60391" y="0"/>
                  </a:lnTo>
                  <a:lnTo>
                    <a:pt x="1952539" y="0"/>
                  </a:lnTo>
                  <a:lnTo>
                    <a:pt x="1990998" y="15930"/>
                  </a:lnTo>
                  <a:lnTo>
                    <a:pt x="2012516" y="56187"/>
                  </a:lnTo>
                  <a:lnTo>
                    <a:pt x="2012930" y="60391"/>
                  </a:lnTo>
                  <a:lnTo>
                    <a:pt x="2012930" y="844504"/>
                  </a:lnTo>
                  <a:lnTo>
                    <a:pt x="1997000" y="882962"/>
                  </a:lnTo>
                  <a:lnTo>
                    <a:pt x="1956742" y="904481"/>
                  </a:lnTo>
                  <a:lnTo>
                    <a:pt x="1952539" y="904895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09605" y="1560483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0" y="840260"/>
                  </a:moveTo>
                  <a:lnTo>
                    <a:pt x="0" y="64635"/>
                  </a:lnTo>
                  <a:lnTo>
                    <a:pt x="0" y="60391"/>
                  </a:lnTo>
                  <a:lnTo>
                    <a:pt x="413" y="56187"/>
                  </a:lnTo>
                  <a:lnTo>
                    <a:pt x="1241" y="52025"/>
                  </a:lnTo>
                  <a:lnTo>
                    <a:pt x="2069" y="47862"/>
                  </a:lnTo>
                  <a:lnTo>
                    <a:pt x="3295" y="43821"/>
                  </a:lnTo>
                  <a:lnTo>
                    <a:pt x="18931" y="18931"/>
                  </a:lnTo>
                  <a:lnTo>
                    <a:pt x="21932" y="15930"/>
                  </a:lnTo>
                  <a:lnTo>
                    <a:pt x="25197" y="13250"/>
                  </a:lnTo>
                  <a:lnTo>
                    <a:pt x="28725" y="10892"/>
                  </a:lnTo>
                  <a:lnTo>
                    <a:pt x="32254" y="8534"/>
                  </a:lnTo>
                  <a:lnTo>
                    <a:pt x="35979" y="6543"/>
                  </a:lnTo>
                  <a:lnTo>
                    <a:pt x="39900" y="4919"/>
                  </a:lnTo>
                  <a:lnTo>
                    <a:pt x="43821" y="3295"/>
                  </a:lnTo>
                  <a:lnTo>
                    <a:pt x="47863" y="2069"/>
                  </a:lnTo>
                  <a:lnTo>
                    <a:pt x="52025" y="1242"/>
                  </a:lnTo>
                  <a:lnTo>
                    <a:pt x="56188" y="413"/>
                  </a:lnTo>
                  <a:lnTo>
                    <a:pt x="60391" y="0"/>
                  </a:lnTo>
                  <a:lnTo>
                    <a:pt x="64635" y="0"/>
                  </a:lnTo>
                  <a:lnTo>
                    <a:pt x="1948295" y="0"/>
                  </a:lnTo>
                  <a:lnTo>
                    <a:pt x="1952539" y="0"/>
                  </a:lnTo>
                  <a:lnTo>
                    <a:pt x="1956742" y="413"/>
                  </a:lnTo>
                  <a:lnTo>
                    <a:pt x="1960904" y="1242"/>
                  </a:lnTo>
                  <a:lnTo>
                    <a:pt x="1965067" y="2069"/>
                  </a:lnTo>
                  <a:lnTo>
                    <a:pt x="1984204" y="10892"/>
                  </a:lnTo>
                  <a:lnTo>
                    <a:pt x="1987733" y="13250"/>
                  </a:lnTo>
                  <a:lnTo>
                    <a:pt x="2010860" y="47862"/>
                  </a:lnTo>
                  <a:lnTo>
                    <a:pt x="2011688" y="52025"/>
                  </a:lnTo>
                  <a:lnTo>
                    <a:pt x="2012516" y="56187"/>
                  </a:lnTo>
                  <a:lnTo>
                    <a:pt x="2012930" y="60391"/>
                  </a:lnTo>
                  <a:lnTo>
                    <a:pt x="2012930" y="64635"/>
                  </a:lnTo>
                  <a:lnTo>
                    <a:pt x="2012930" y="840260"/>
                  </a:lnTo>
                  <a:lnTo>
                    <a:pt x="2012930" y="844504"/>
                  </a:lnTo>
                  <a:lnTo>
                    <a:pt x="2012516" y="848707"/>
                  </a:lnTo>
                  <a:lnTo>
                    <a:pt x="2002037" y="876169"/>
                  </a:lnTo>
                  <a:lnTo>
                    <a:pt x="1999679" y="879697"/>
                  </a:lnTo>
                  <a:lnTo>
                    <a:pt x="1965067" y="902824"/>
                  </a:lnTo>
                  <a:lnTo>
                    <a:pt x="1960904" y="903653"/>
                  </a:lnTo>
                  <a:lnTo>
                    <a:pt x="1956742" y="904481"/>
                  </a:lnTo>
                  <a:lnTo>
                    <a:pt x="1952539" y="904895"/>
                  </a:lnTo>
                  <a:lnTo>
                    <a:pt x="1948295" y="904895"/>
                  </a:lnTo>
                  <a:lnTo>
                    <a:pt x="64635" y="904895"/>
                  </a:lnTo>
                  <a:lnTo>
                    <a:pt x="60391" y="904895"/>
                  </a:lnTo>
                  <a:lnTo>
                    <a:pt x="56188" y="904481"/>
                  </a:lnTo>
                  <a:lnTo>
                    <a:pt x="52025" y="903653"/>
                  </a:lnTo>
                  <a:lnTo>
                    <a:pt x="47863" y="902824"/>
                  </a:lnTo>
                  <a:lnTo>
                    <a:pt x="28725" y="894002"/>
                  </a:lnTo>
                  <a:lnTo>
                    <a:pt x="25197" y="891644"/>
                  </a:lnTo>
                  <a:lnTo>
                    <a:pt x="2069" y="857031"/>
                  </a:lnTo>
                  <a:lnTo>
                    <a:pt x="1241" y="852869"/>
                  </a:lnTo>
                  <a:lnTo>
                    <a:pt x="413" y="848707"/>
                  </a:lnTo>
                  <a:lnTo>
                    <a:pt x="0" y="844504"/>
                  </a:lnTo>
                  <a:lnTo>
                    <a:pt x="0" y="840260"/>
                  </a:lnTo>
                  <a:close/>
                </a:path>
              </a:pathLst>
            </a:custGeom>
            <a:ln w="18467">
              <a:solidFill>
                <a:srgbClr val="0078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23734" y="1643585"/>
              <a:ext cx="194310" cy="259079"/>
            </a:xfrm>
            <a:custGeom>
              <a:avLst/>
              <a:gdLst/>
              <a:ahLst/>
              <a:cxnLst/>
              <a:rect l="l" t="t" r="r" b="b"/>
              <a:pathLst>
                <a:path w="194310" h="259080">
                  <a:moveTo>
                    <a:pt x="161588" y="258541"/>
                  </a:moveTo>
                  <a:lnTo>
                    <a:pt x="32317" y="258541"/>
                  </a:lnTo>
                  <a:lnTo>
                    <a:pt x="19748" y="255998"/>
                  </a:lnTo>
                  <a:lnTo>
                    <a:pt x="9474" y="249067"/>
                  </a:lnTo>
                  <a:lnTo>
                    <a:pt x="2542" y="238793"/>
                  </a:lnTo>
                  <a:lnTo>
                    <a:pt x="0" y="226223"/>
                  </a:lnTo>
                  <a:lnTo>
                    <a:pt x="0" y="32317"/>
                  </a:lnTo>
                  <a:lnTo>
                    <a:pt x="2542" y="19748"/>
                  </a:lnTo>
                  <a:lnTo>
                    <a:pt x="9474" y="9474"/>
                  </a:lnTo>
                  <a:lnTo>
                    <a:pt x="19748" y="2542"/>
                  </a:lnTo>
                  <a:lnTo>
                    <a:pt x="32317" y="0"/>
                  </a:lnTo>
                  <a:lnTo>
                    <a:pt x="113111" y="0"/>
                  </a:lnTo>
                  <a:lnTo>
                    <a:pt x="113111" y="73573"/>
                  </a:lnTo>
                  <a:lnTo>
                    <a:pt x="120332" y="80794"/>
                  </a:lnTo>
                  <a:lnTo>
                    <a:pt x="193906" y="80794"/>
                  </a:lnTo>
                  <a:lnTo>
                    <a:pt x="193906" y="129270"/>
                  </a:lnTo>
                  <a:lnTo>
                    <a:pt x="52112" y="129270"/>
                  </a:lnTo>
                  <a:lnTo>
                    <a:pt x="48476" y="132906"/>
                  </a:lnTo>
                  <a:lnTo>
                    <a:pt x="48476" y="141793"/>
                  </a:lnTo>
                  <a:lnTo>
                    <a:pt x="52112" y="145429"/>
                  </a:lnTo>
                  <a:lnTo>
                    <a:pt x="193906" y="145429"/>
                  </a:lnTo>
                  <a:lnTo>
                    <a:pt x="193906" y="161588"/>
                  </a:lnTo>
                  <a:lnTo>
                    <a:pt x="52112" y="161588"/>
                  </a:lnTo>
                  <a:lnTo>
                    <a:pt x="48476" y="165224"/>
                  </a:lnTo>
                  <a:lnTo>
                    <a:pt x="48476" y="174111"/>
                  </a:lnTo>
                  <a:lnTo>
                    <a:pt x="52112" y="177747"/>
                  </a:lnTo>
                  <a:lnTo>
                    <a:pt x="193906" y="177747"/>
                  </a:lnTo>
                  <a:lnTo>
                    <a:pt x="193906" y="193906"/>
                  </a:lnTo>
                  <a:lnTo>
                    <a:pt x="52112" y="193906"/>
                  </a:lnTo>
                  <a:lnTo>
                    <a:pt x="48476" y="197541"/>
                  </a:lnTo>
                  <a:lnTo>
                    <a:pt x="48476" y="206429"/>
                  </a:lnTo>
                  <a:lnTo>
                    <a:pt x="52112" y="210065"/>
                  </a:lnTo>
                  <a:lnTo>
                    <a:pt x="193906" y="210065"/>
                  </a:lnTo>
                  <a:lnTo>
                    <a:pt x="193906" y="226223"/>
                  </a:lnTo>
                  <a:lnTo>
                    <a:pt x="191363" y="238793"/>
                  </a:lnTo>
                  <a:lnTo>
                    <a:pt x="184431" y="249067"/>
                  </a:lnTo>
                  <a:lnTo>
                    <a:pt x="174158" y="255998"/>
                  </a:lnTo>
                  <a:lnTo>
                    <a:pt x="161588" y="258541"/>
                  </a:lnTo>
                  <a:close/>
                </a:path>
                <a:path w="194310" h="259080">
                  <a:moveTo>
                    <a:pt x="193906" y="64635"/>
                  </a:moveTo>
                  <a:lnTo>
                    <a:pt x="129270" y="64635"/>
                  </a:lnTo>
                  <a:lnTo>
                    <a:pt x="129270" y="0"/>
                  </a:lnTo>
                  <a:lnTo>
                    <a:pt x="193906" y="64635"/>
                  </a:lnTo>
                  <a:close/>
                </a:path>
                <a:path w="194310" h="259080">
                  <a:moveTo>
                    <a:pt x="193906" y="145429"/>
                  </a:moveTo>
                  <a:lnTo>
                    <a:pt x="141793" y="145429"/>
                  </a:lnTo>
                  <a:lnTo>
                    <a:pt x="145429" y="141793"/>
                  </a:lnTo>
                  <a:lnTo>
                    <a:pt x="145429" y="132906"/>
                  </a:lnTo>
                  <a:lnTo>
                    <a:pt x="141793" y="129270"/>
                  </a:lnTo>
                  <a:lnTo>
                    <a:pt x="193906" y="129270"/>
                  </a:lnTo>
                  <a:lnTo>
                    <a:pt x="193906" y="145429"/>
                  </a:lnTo>
                  <a:close/>
                </a:path>
                <a:path w="194310" h="259080">
                  <a:moveTo>
                    <a:pt x="193906" y="177747"/>
                  </a:moveTo>
                  <a:lnTo>
                    <a:pt x="141793" y="177747"/>
                  </a:lnTo>
                  <a:lnTo>
                    <a:pt x="145429" y="174111"/>
                  </a:lnTo>
                  <a:lnTo>
                    <a:pt x="145429" y="165224"/>
                  </a:lnTo>
                  <a:lnTo>
                    <a:pt x="141793" y="161588"/>
                  </a:lnTo>
                  <a:lnTo>
                    <a:pt x="193906" y="161588"/>
                  </a:lnTo>
                  <a:lnTo>
                    <a:pt x="193906" y="177747"/>
                  </a:lnTo>
                  <a:close/>
                </a:path>
                <a:path w="194310" h="259080">
                  <a:moveTo>
                    <a:pt x="193906" y="210065"/>
                  </a:moveTo>
                  <a:lnTo>
                    <a:pt x="141793" y="210065"/>
                  </a:lnTo>
                  <a:lnTo>
                    <a:pt x="145429" y="206429"/>
                  </a:lnTo>
                  <a:lnTo>
                    <a:pt x="145429" y="197541"/>
                  </a:lnTo>
                  <a:lnTo>
                    <a:pt x="141793" y="193906"/>
                  </a:lnTo>
                  <a:lnTo>
                    <a:pt x="193906" y="193906"/>
                  </a:lnTo>
                  <a:lnTo>
                    <a:pt x="193906" y="210065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198780" y="1941663"/>
            <a:ext cx="2034539" cy="4330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dirty="0" sz="1150" b="1">
                <a:latin typeface="Segoe UI Semibold"/>
                <a:cs typeface="Segoe UI Semibold"/>
              </a:rPr>
              <a:t>Source</a:t>
            </a:r>
            <a:r>
              <a:rPr dirty="0" sz="1150" spc="20" b="1">
                <a:latin typeface="Segoe UI Semibold"/>
                <a:cs typeface="Segoe UI Semibold"/>
              </a:rPr>
              <a:t> </a:t>
            </a:r>
            <a:r>
              <a:rPr dirty="0" sz="1150" spc="-20" b="1">
                <a:latin typeface="Segoe UI Semibold"/>
                <a:cs typeface="Segoe UI Semibold"/>
              </a:rPr>
              <a:t>File</a:t>
            </a:r>
            <a:endParaRPr sz="11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000" spc="-10">
                <a:latin typeface="Segoe UI"/>
                <a:cs typeface="Segoe UI"/>
              </a:rPr>
              <a:t>QIP_BehavioralHealth_20250730.txt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231769" y="1956872"/>
            <a:ext cx="2770505" cy="1441450"/>
            <a:chOff x="3231769" y="1956872"/>
            <a:chExt cx="2770505" cy="1441450"/>
          </a:xfrm>
        </p:grpSpPr>
        <p:sp>
          <p:nvSpPr>
            <p:cNvPr id="17" name="object 17" descr=""/>
            <p:cNvSpPr/>
            <p:nvPr/>
          </p:nvSpPr>
          <p:spPr>
            <a:xfrm>
              <a:off x="3231769" y="2012930"/>
              <a:ext cx="739140" cy="19050"/>
            </a:xfrm>
            <a:custGeom>
              <a:avLst/>
              <a:gdLst/>
              <a:ahLst/>
              <a:cxnLst/>
              <a:rect l="l" t="t" r="r" b="b"/>
              <a:pathLst>
                <a:path w="739139" h="19050">
                  <a:moveTo>
                    <a:pt x="738690" y="18467"/>
                  </a:moveTo>
                  <a:lnTo>
                    <a:pt x="0" y="18467"/>
                  </a:lnTo>
                  <a:lnTo>
                    <a:pt x="0" y="0"/>
                  </a:lnTo>
                  <a:lnTo>
                    <a:pt x="738690" y="0"/>
                  </a:lnTo>
                  <a:lnTo>
                    <a:pt x="738690" y="18467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1233" y="1956872"/>
              <a:ext cx="78349" cy="130583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979693" y="2483845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1952539" y="904895"/>
                  </a:moveTo>
                  <a:lnTo>
                    <a:pt x="60391" y="904895"/>
                  </a:lnTo>
                  <a:lnTo>
                    <a:pt x="56187" y="904481"/>
                  </a:lnTo>
                  <a:lnTo>
                    <a:pt x="15930" y="882963"/>
                  </a:lnTo>
                  <a:lnTo>
                    <a:pt x="0" y="844504"/>
                  </a:lnTo>
                  <a:lnTo>
                    <a:pt x="0" y="840260"/>
                  </a:lnTo>
                  <a:lnTo>
                    <a:pt x="0" y="60391"/>
                  </a:lnTo>
                  <a:lnTo>
                    <a:pt x="15930" y="21932"/>
                  </a:lnTo>
                  <a:lnTo>
                    <a:pt x="56187" y="413"/>
                  </a:lnTo>
                  <a:lnTo>
                    <a:pt x="60391" y="0"/>
                  </a:lnTo>
                  <a:lnTo>
                    <a:pt x="1952539" y="0"/>
                  </a:lnTo>
                  <a:lnTo>
                    <a:pt x="1990998" y="15930"/>
                  </a:lnTo>
                  <a:lnTo>
                    <a:pt x="2012516" y="56187"/>
                  </a:lnTo>
                  <a:lnTo>
                    <a:pt x="2012930" y="60391"/>
                  </a:lnTo>
                  <a:lnTo>
                    <a:pt x="2012930" y="844504"/>
                  </a:lnTo>
                  <a:lnTo>
                    <a:pt x="1997000" y="882963"/>
                  </a:lnTo>
                  <a:lnTo>
                    <a:pt x="1956742" y="904481"/>
                  </a:lnTo>
                  <a:lnTo>
                    <a:pt x="1952539" y="904895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979693" y="2483845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0" y="840260"/>
                  </a:moveTo>
                  <a:lnTo>
                    <a:pt x="0" y="64635"/>
                  </a:lnTo>
                  <a:lnTo>
                    <a:pt x="0" y="60391"/>
                  </a:lnTo>
                  <a:lnTo>
                    <a:pt x="413" y="56187"/>
                  </a:lnTo>
                  <a:lnTo>
                    <a:pt x="1241" y="52025"/>
                  </a:lnTo>
                  <a:lnTo>
                    <a:pt x="2069" y="47862"/>
                  </a:lnTo>
                  <a:lnTo>
                    <a:pt x="3295" y="43821"/>
                  </a:lnTo>
                  <a:lnTo>
                    <a:pt x="4919" y="39900"/>
                  </a:lnTo>
                  <a:lnTo>
                    <a:pt x="6543" y="35979"/>
                  </a:lnTo>
                  <a:lnTo>
                    <a:pt x="8534" y="32254"/>
                  </a:lnTo>
                  <a:lnTo>
                    <a:pt x="10892" y="28725"/>
                  </a:lnTo>
                  <a:lnTo>
                    <a:pt x="13250" y="25196"/>
                  </a:lnTo>
                  <a:lnTo>
                    <a:pt x="15930" y="21932"/>
                  </a:lnTo>
                  <a:lnTo>
                    <a:pt x="18931" y="18931"/>
                  </a:lnTo>
                  <a:lnTo>
                    <a:pt x="21932" y="15930"/>
                  </a:lnTo>
                  <a:lnTo>
                    <a:pt x="25196" y="13250"/>
                  </a:lnTo>
                  <a:lnTo>
                    <a:pt x="28725" y="10892"/>
                  </a:lnTo>
                  <a:lnTo>
                    <a:pt x="32254" y="8535"/>
                  </a:lnTo>
                  <a:lnTo>
                    <a:pt x="35979" y="6543"/>
                  </a:lnTo>
                  <a:lnTo>
                    <a:pt x="39900" y="4919"/>
                  </a:lnTo>
                  <a:lnTo>
                    <a:pt x="43821" y="3295"/>
                  </a:lnTo>
                  <a:lnTo>
                    <a:pt x="47862" y="2069"/>
                  </a:lnTo>
                  <a:lnTo>
                    <a:pt x="52025" y="1241"/>
                  </a:lnTo>
                  <a:lnTo>
                    <a:pt x="56187" y="413"/>
                  </a:lnTo>
                  <a:lnTo>
                    <a:pt x="60391" y="0"/>
                  </a:lnTo>
                  <a:lnTo>
                    <a:pt x="64635" y="0"/>
                  </a:lnTo>
                  <a:lnTo>
                    <a:pt x="1948295" y="0"/>
                  </a:lnTo>
                  <a:lnTo>
                    <a:pt x="1952539" y="0"/>
                  </a:lnTo>
                  <a:lnTo>
                    <a:pt x="1956742" y="413"/>
                  </a:lnTo>
                  <a:lnTo>
                    <a:pt x="1960904" y="1241"/>
                  </a:lnTo>
                  <a:lnTo>
                    <a:pt x="1965066" y="2069"/>
                  </a:lnTo>
                  <a:lnTo>
                    <a:pt x="1969108" y="3295"/>
                  </a:lnTo>
                  <a:lnTo>
                    <a:pt x="1973029" y="4919"/>
                  </a:lnTo>
                  <a:lnTo>
                    <a:pt x="1976950" y="6543"/>
                  </a:lnTo>
                  <a:lnTo>
                    <a:pt x="1980675" y="8535"/>
                  </a:lnTo>
                  <a:lnTo>
                    <a:pt x="1984204" y="10892"/>
                  </a:lnTo>
                  <a:lnTo>
                    <a:pt x="1987733" y="13250"/>
                  </a:lnTo>
                  <a:lnTo>
                    <a:pt x="1990998" y="15930"/>
                  </a:lnTo>
                  <a:lnTo>
                    <a:pt x="1993999" y="18931"/>
                  </a:lnTo>
                  <a:lnTo>
                    <a:pt x="1997000" y="21932"/>
                  </a:lnTo>
                  <a:lnTo>
                    <a:pt x="1999679" y="25196"/>
                  </a:lnTo>
                  <a:lnTo>
                    <a:pt x="2002037" y="28725"/>
                  </a:lnTo>
                  <a:lnTo>
                    <a:pt x="2004395" y="32254"/>
                  </a:lnTo>
                  <a:lnTo>
                    <a:pt x="2006387" y="35979"/>
                  </a:lnTo>
                  <a:lnTo>
                    <a:pt x="2008010" y="39900"/>
                  </a:lnTo>
                  <a:lnTo>
                    <a:pt x="2009635" y="43821"/>
                  </a:lnTo>
                  <a:lnTo>
                    <a:pt x="2010860" y="47863"/>
                  </a:lnTo>
                  <a:lnTo>
                    <a:pt x="2011688" y="52025"/>
                  </a:lnTo>
                  <a:lnTo>
                    <a:pt x="2012516" y="56187"/>
                  </a:lnTo>
                  <a:lnTo>
                    <a:pt x="2012930" y="60391"/>
                  </a:lnTo>
                  <a:lnTo>
                    <a:pt x="2012930" y="64635"/>
                  </a:lnTo>
                  <a:lnTo>
                    <a:pt x="2012930" y="840260"/>
                  </a:lnTo>
                  <a:lnTo>
                    <a:pt x="2012930" y="844504"/>
                  </a:lnTo>
                  <a:lnTo>
                    <a:pt x="2012516" y="848707"/>
                  </a:lnTo>
                  <a:lnTo>
                    <a:pt x="2011688" y="852869"/>
                  </a:lnTo>
                  <a:lnTo>
                    <a:pt x="2010860" y="857032"/>
                  </a:lnTo>
                  <a:lnTo>
                    <a:pt x="2009635" y="861073"/>
                  </a:lnTo>
                  <a:lnTo>
                    <a:pt x="2008010" y="864994"/>
                  </a:lnTo>
                  <a:lnTo>
                    <a:pt x="2006387" y="868915"/>
                  </a:lnTo>
                  <a:lnTo>
                    <a:pt x="2004395" y="872640"/>
                  </a:lnTo>
                  <a:lnTo>
                    <a:pt x="2002037" y="876169"/>
                  </a:lnTo>
                  <a:lnTo>
                    <a:pt x="1999679" y="879698"/>
                  </a:lnTo>
                  <a:lnTo>
                    <a:pt x="1997000" y="882963"/>
                  </a:lnTo>
                  <a:lnTo>
                    <a:pt x="1993999" y="885963"/>
                  </a:lnTo>
                  <a:lnTo>
                    <a:pt x="1990998" y="888964"/>
                  </a:lnTo>
                  <a:lnTo>
                    <a:pt x="1987733" y="891644"/>
                  </a:lnTo>
                  <a:lnTo>
                    <a:pt x="1984204" y="894001"/>
                  </a:lnTo>
                  <a:lnTo>
                    <a:pt x="1980675" y="896359"/>
                  </a:lnTo>
                  <a:lnTo>
                    <a:pt x="1976950" y="898350"/>
                  </a:lnTo>
                  <a:lnTo>
                    <a:pt x="1973029" y="899974"/>
                  </a:lnTo>
                  <a:lnTo>
                    <a:pt x="1969108" y="901599"/>
                  </a:lnTo>
                  <a:lnTo>
                    <a:pt x="1948295" y="904895"/>
                  </a:lnTo>
                  <a:lnTo>
                    <a:pt x="64635" y="904895"/>
                  </a:lnTo>
                  <a:lnTo>
                    <a:pt x="39900" y="899974"/>
                  </a:lnTo>
                  <a:lnTo>
                    <a:pt x="35979" y="898350"/>
                  </a:lnTo>
                  <a:lnTo>
                    <a:pt x="32254" y="896359"/>
                  </a:lnTo>
                  <a:lnTo>
                    <a:pt x="28725" y="894001"/>
                  </a:lnTo>
                  <a:lnTo>
                    <a:pt x="25197" y="891644"/>
                  </a:lnTo>
                  <a:lnTo>
                    <a:pt x="21932" y="888964"/>
                  </a:lnTo>
                  <a:lnTo>
                    <a:pt x="18931" y="885963"/>
                  </a:lnTo>
                  <a:lnTo>
                    <a:pt x="15930" y="882963"/>
                  </a:lnTo>
                  <a:lnTo>
                    <a:pt x="4919" y="864994"/>
                  </a:lnTo>
                  <a:lnTo>
                    <a:pt x="3295" y="861073"/>
                  </a:lnTo>
                  <a:lnTo>
                    <a:pt x="2069" y="857032"/>
                  </a:lnTo>
                  <a:lnTo>
                    <a:pt x="1241" y="852869"/>
                  </a:lnTo>
                  <a:lnTo>
                    <a:pt x="413" y="848707"/>
                  </a:lnTo>
                  <a:lnTo>
                    <a:pt x="0" y="844504"/>
                  </a:lnTo>
                  <a:lnTo>
                    <a:pt x="0" y="840260"/>
                  </a:lnTo>
                  <a:close/>
                </a:path>
              </a:pathLst>
            </a:custGeom>
            <a:ln w="18467">
              <a:solidFill>
                <a:srgbClr val="0078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857937" y="2586465"/>
              <a:ext cx="255270" cy="222885"/>
            </a:xfrm>
            <a:custGeom>
              <a:avLst/>
              <a:gdLst/>
              <a:ahLst/>
              <a:cxnLst/>
              <a:rect l="l" t="t" r="r" b="b"/>
              <a:pathLst>
                <a:path w="255270" h="222885">
                  <a:moveTo>
                    <a:pt x="247962" y="222815"/>
                  </a:moveTo>
                  <a:lnTo>
                    <a:pt x="64155" y="222815"/>
                  </a:lnTo>
                  <a:lnTo>
                    <a:pt x="55924" y="219432"/>
                  </a:lnTo>
                  <a:lnTo>
                    <a:pt x="9468" y="172975"/>
                  </a:lnTo>
                  <a:lnTo>
                    <a:pt x="2367" y="162284"/>
                  </a:lnTo>
                  <a:lnTo>
                    <a:pt x="0" y="150125"/>
                  </a:lnTo>
                  <a:lnTo>
                    <a:pt x="2367" y="137967"/>
                  </a:lnTo>
                  <a:lnTo>
                    <a:pt x="9468" y="127276"/>
                  </a:lnTo>
                  <a:lnTo>
                    <a:pt x="127301" y="9442"/>
                  </a:lnTo>
                  <a:lnTo>
                    <a:pt x="138017" y="2367"/>
                  </a:lnTo>
                  <a:lnTo>
                    <a:pt x="150176" y="0"/>
                  </a:lnTo>
                  <a:lnTo>
                    <a:pt x="162334" y="2367"/>
                  </a:lnTo>
                  <a:lnTo>
                    <a:pt x="172987" y="9442"/>
                  </a:lnTo>
                  <a:lnTo>
                    <a:pt x="242357" y="78850"/>
                  </a:lnTo>
                  <a:lnTo>
                    <a:pt x="247891" y="87182"/>
                  </a:lnTo>
                  <a:lnTo>
                    <a:pt x="95261" y="87182"/>
                  </a:lnTo>
                  <a:lnTo>
                    <a:pt x="32317" y="150125"/>
                  </a:lnTo>
                  <a:lnTo>
                    <a:pt x="72639" y="190497"/>
                  </a:lnTo>
                  <a:lnTo>
                    <a:pt x="247962" y="190497"/>
                  </a:lnTo>
                  <a:lnTo>
                    <a:pt x="255183" y="197718"/>
                  </a:lnTo>
                  <a:lnTo>
                    <a:pt x="255183" y="215594"/>
                  </a:lnTo>
                  <a:lnTo>
                    <a:pt x="247962" y="222815"/>
                  </a:lnTo>
                  <a:close/>
                </a:path>
                <a:path w="255270" h="222885">
                  <a:moveTo>
                    <a:pt x="176358" y="190497"/>
                  </a:moveTo>
                  <a:lnTo>
                    <a:pt x="130709" y="190497"/>
                  </a:lnTo>
                  <a:lnTo>
                    <a:pt x="164643" y="156564"/>
                  </a:lnTo>
                  <a:lnTo>
                    <a:pt x="95261" y="87182"/>
                  </a:lnTo>
                  <a:lnTo>
                    <a:pt x="247891" y="87182"/>
                  </a:lnTo>
                  <a:lnTo>
                    <a:pt x="249458" y="89541"/>
                  </a:lnTo>
                  <a:lnTo>
                    <a:pt x="251825" y="101699"/>
                  </a:lnTo>
                  <a:lnTo>
                    <a:pt x="249458" y="113858"/>
                  </a:lnTo>
                  <a:lnTo>
                    <a:pt x="242357" y="124549"/>
                  </a:lnTo>
                  <a:lnTo>
                    <a:pt x="176358" y="190497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411217" y="2865026"/>
            <a:ext cx="1149985" cy="4330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150" b="1">
                <a:latin typeface="Segoe UI Semibold"/>
                <a:cs typeface="Segoe UI Semibold"/>
              </a:rPr>
              <a:t>Truncate</a:t>
            </a:r>
            <a:r>
              <a:rPr dirty="0" sz="1150" spc="-75" b="1">
                <a:latin typeface="Segoe UI Semibold"/>
                <a:cs typeface="Segoe UI Semibold"/>
              </a:rPr>
              <a:t> </a:t>
            </a:r>
            <a:r>
              <a:rPr dirty="0" sz="1150" spc="-10" b="1">
                <a:latin typeface="Segoe UI Semibold"/>
                <a:cs typeface="Segoe UI Semibold"/>
              </a:rPr>
              <a:t>Staging</a:t>
            </a:r>
            <a:endParaRPr sz="1150">
              <a:latin typeface="Segoe UI Semibold"/>
              <a:cs typeface="Segoe UI Semibold"/>
            </a:endParaRPr>
          </a:p>
          <a:p>
            <a:pPr marL="88265">
              <a:lnSpc>
                <a:spcPct val="100000"/>
              </a:lnSpc>
              <a:spcBef>
                <a:spcPts val="295"/>
              </a:spcBef>
            </a:pPr>
            <a:r>
              <a:rPr dirty="0" sz="1000">
                <a:latin typeface="Segoe UI"/>
                <a:cs typeface="Segoe UI"/>
              </a:rPr>
              <a:t>Execute</a:t>
            </a:r>
            <a:r>
              <a:rPr dirty="0" sz="1000" spc="25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SQL</a:t>
            </a:r>
            <a:r>
              <a:rPr dirty="0" sz="1000" spc="25">
                <a:latin typeface="Segoe UI"/>
                <a:cs typeface="Segoe UI"/>
              </a:rPr>
              <a:t> </a:t>
            </a:r>
            <a:r>
              <a:rPr dirty="0" sz="1000" spc="-20">
                <a:latin typeface="Segoe UI"/>
                <a:cs typeface="Segoe UI"/>
              </a:rPr>
              <a:t>Task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001857" y="1956872"/>
            <a:ext cx="2770505" cy="2365375"/>
            <a:chOff x="6001857" y="1956872"/>
            <a:chExt cx="2770505" cy="2365375"/>
          </a:xfrm>
        </p:grpSpPr>
        <p:sp>
          <p:nvSpPr>
            <p:cNvPr id="24" name="object 24" descr=""/>
            <p:cNvSpPr/>
            <p:nvPr/>
          </p:nvSpPr>
          <p:spPr>
            <a:xfrm>
              <a:off x="6001857" y="2012930"/>
              <a:ext cx="739140" cy="19050"/>
            </a:xfrm>
            <a:custGeom>
              <a:avLst/>
              <a:gdLst/>
              <a:ahLst/>
              <a:cxnLst/>
              <a:rect l="l" t="t" r="r" b="b"/>
              <a:pathLst>
                <a:path w="739140" h="19050">
                  <a:moveTo>
                    <a:pt x="738690" y="18467"/>
                  </a:moveTo>
                  <a:lnTo>
                    <a:pt x="0" y="18467"/>
                  </a:lnTo>
                  <a:lnTo>
                    <a:pt x="0" y="0"/>
                  </a:lnTo>
                  <a:lnTo>
                    <a:pt x="738690" y="0"/>
                  </a:lnTo>
                  <a:lnTo>
                    <a:pt x="738690" y="18467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1321" y="1956872"/>
              <a:ext cx="78349" cy="13058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749780" y="3407208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1952539" y="904895"/>
                  </a:moveTo>
                  <a:lnTo>
                    <a:pt x="60391" y="904895"/>
                  </a:lnTo>
                  <a:lnTo>
                    <a:pt x="56188" y="904481"/>
                  </a:lnTo>
                  <a:lnTo>
                    <a:pt x="15930" y="882962"/>
                  </a:lnTo>
                  <a:lnTo>
                    <a:pt x="0" y="844504"/>
                  </a:lnTo>
                  <a:lnTo>
                    <a:pt x="0" y="840260"/>
                  </a:lnTo>
                  <a:lnTo>
                    <a:pt x="0" y="60391"/>
                  </a:lnTo>
                  <a:lnTo>
                    <a:pt x="15930" y="21931"/>
                  </a:lnTo>
                  <a:lnTo>
                    <a:pt x="56188" y="413"/>
                  </a:lnTo>
                  <a:lnTo>
                    <a:pt x="60391" y="0"/>
                  </a:lnTo>
                  <a:lnTo>
                    <a:pt x="1952539" y="0"/>
                  </a:lnTo>
                  <a:lnTo>
                    <a:pt x="1990997" y="15929"/>
                  </a:lnTo>
                  <a:lnTo>
                    <a:pt x="2012517" y="56187"/>
                  </a:lnTo>
                  <a:lnTo>
                    <a:pt x="2012930" y="60391"/>
                  </a:lnTo>
                  <a:lnTo>
                    <a:pt x="2012930" y="844504"/>
                  </a:lnTo>
                  <a:lnTo>
                    <a:pt x="1997000" y="882962"/>
                  </a:lnTo>
                  <a:lnTo>
                    <a:pt x="1956742" y="904481"/>
                  </a:lnTo>
                  <a:lnTo>
                    <a:pt x="1952539" y="904895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749780" y="3407208"/>
              <a:ext cx="2012950" cy="905510"/>
            </a:xfrm>
            <a:custGeom>
              <a:avLst/>
              <a:gdLst/>
              <a:ahLst/>
              <a:cxnLst/>
              <a:rect l="l" t="t" r="r" b="b"/>
              <a:pathLst>
                <a:path w="2012950" h="905510">
                  <a:moveTo>
                    <a:pt x="0" y="840260"/>
                  </a:moveTo>
                  <a:lnTo>
                    <a:pt x="0" y="64635"/>
                  </a:lnTo>
                  <a:lnTo>
                    <a:pt x="0" y="60391"/>
                  </a:lnTo>
                  <a:lnTo>
                    <a:pt x="413" y="56187"/>
                  </a:lnTo>
                  <a:lnTo>
                    <a:pt x="18931" y="18930"/>
                  </a:lnTo>
                  <a:lnTo>
                    <a:pt x="21932" y="15929"/>
                  </a:lnTo>
                  <a:lnTo>
                    <a:pt x="25197" y="13250"/>
                  </a:lnTo>
                  <a:lnTo>
                    <a:pt x="28725" y="10892"/>
                  </a:lnTo>
                  <a:lnTo>
                    <a:pt x="32254" y="8534"/>
                  </a:lnTo>
                  <a:lnTo>
                    <a:pt x="60391" y="0"/>
                  </a:lnTo>
                  <a:lnTo>
                    <a:pt x="64635" y="0"/>
                  </a:lnTo>
                  <a:lnTo>
                    <a:pt x="1948295" y="0"/>
                  </a:lnTo>
                  <a:lnTo>
                    <a:pt x="1952539" y="0"/>
                  </a:lnTo>
                  <a:lnTo>
                    <a:pt x="1956742" y="413"/>
                  </a:lnTo>
                  <a:lnTo>
                    <a:pt x="1984203" y="10892"/>
                  </a:lnTo>
                  <a:lnTo>
                    <a:pt x="1987732" y="13250"/>
                  </a:lnTo>
                  <a:lnTo>
                    <a:pt x="2002036" y="28725"/>
                  </a:lnTo>
                  <a:lnTo>
                    <a:pt x="2004395" y="32253"/>
                  </a:lnTo>
                  <a:lnTo>
                    <a:pt x="2006386" y="35978"/>
                  </a:lnTo>
                  <a:lnTo>
                    <a:pt x="2008010" y="39899"/>
                  </a:lnTo>
                  <a:lnTo>
                    <a:pt x="2009634" y="43820"/>
                  </a:lnTo>
                  <a:lnTo>
                    <a:pt x="2012931" y="64635"/>
                  </a:lnTo>
                  <a:lnTo>
                    <a:pt x="2012931" y="840260"/>
                  </a:lnTo>
                  <a:lnTo>
                    <a:pt x="2012930" y="844504"/>
                  </a:lnTo>
                  <a:lnTo>
                    <a:pt x="2012516" y="848707"/>
                  </a:lnTo>
                  <a:lnTo>
                    <a:pt x="2011688" y="852869"/>
                  </a:lnTo>
                  <a:lnTo>
                    <a:pt x="2010860" y="857031"/>
                  </a:lnTo>
                  <a:lnTo>
                    <a:pt x="2009635" y="861073"/>
                  </a:lnTo>
                  <a:lnTo>
                    <a:pt x="2008010" y="864994"/>
                  </a:lnTo>
                  <a:lnTo>
                    <a:pt x="2006386" y="868915"/>
                  </a:lnTo>
                  <a:lnTo>
                    <a:pt x="1984203" y="894002"/>
                  </a:lnTo>
                  <a:lnTo>
                    <a:pt x="1980675" y="896359"/>
                  </a:lnTo>
                  <a:lnTo>
                    <a:pt x="1948295" y="904895"/>
                  </a:lnTo>
                  <a:lnTo>
                    <a:pt x="64635" y="904895"/>
                  </a:lnTo>
                  <a:lnTo>
                    <a:pt x="60391" y="904895"/>
                  </a:lnTo>
                  <a:lnTo>
                    <a:pt x="56188" y="904481"/>
                  </a:lnTo>
                  <a:lnTo>
                    <a:pt x="52025" y="903653"/>
                  </a:lnTo>
                  <a:lnTo>
                    <a:pt x="47863" y="902824"/>
                  </a:lnTo>
                  <a:lnTo>
                    <a:pt x="43821" y="901598"/>
                  </a:lnTo>
                  <a:lnTo>
                    <a:pt x="39900" y="899974"/>
                  </a:lnTo>
                  <a:lnTo>
                    <a:pt x="35979" y="898350"/>
                  </a:lnTo>
                  <a:lnTo>
                    <a:pt x="32254" y="896359"/>
                  </a:lnTo>
                  <a:lnTo>
                    <a:pt x="28725" y="894001"/>
                  </a:lnTo>
                  <a:lnTo>
                    <a:pt x="25197" y="891644"/>
                  </a:lnTo>
                  <a:lnTo>
                    <a:pt x="2069" y="857031"/>
                  </a:lnTo>
                  <a:lnTo>
                    <a:pt x="1241" y="852869"/>
                  </a:lnTo>
                  <a:lnTo>
                    <a:pt x="413" y="848707"/>
                  </a:lnTo>
                  <a:lnTo>
                    <a:pt x="0" y="844504"/>
                  </a:lnTo>
                  <a:lnTo>
                    <a:pt x="0" y="840260"/>
                  </a:lnTo>
                  <a:close/>
                </a:path>
              </a:pathLst>
            </a:custGeom>
            <a:ln w="18467">
              <a:solidFill>
                <a:srgbClr val="0078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626976" y="3490311"/>
              <a:ext cx="259079" cy="259079"/>
            </a:xfrm>
            <a:custGeom>
              <a:avLst/>
              <a:gdLst/>
              <a:ahLst/>
              <a:cxnLst/>
              <a:rect l="l" t="t" r="r" b="b"/>
              <a:pathLst>
                <a:path w="259079" h="259079">
                  <a:moveTo>
                    <a:pt x="152549" y="145379"/>
                  </a:moveTo>
                  <a:lnTo>
                    <a:pt x="64635" y="145379"/>
                  </a:lnTo>
                  <a:lnTo>
                    <a:pt x="64635" y="32317"/>
                  </a:lnTo>
                  <a:lnTo>
                    <a:pt x="67178" y="19748"/>
                  </a:lnTo>
                  <a:lnTo>
                    <a:pt x="74109" y="9474"/>
                  </a:lnTo>
                  <a:lnTo>
                    <a:pt x="84383" y="2542"/>
                  </a:lnTo>
                  <a:lnTo>
                    <a:pt x="96953" y="0"/>
                  </a:lnTo>
                  <a:lnTo>
                    <a:pt x="177747" y="0"/>
                  </a:lnTo>
                  <a:lnTo>
                    <a:pt x="177747" y="73573"/>
                  </a:lnTo>
                  <a:lnTo>
                    <a:pt x="184968" y="80794"/>
                  </a:lnTo>
                  <a:lnTo>
                    <a:pt x="258541" y="80794"/>
                  </a:lnTo>
                  <a:lnTo>
                    <a:pt x="258541" y="103820"/>
                  </a:lnTo>
                  <a:lnTo>
                    <a:pt x="137552" y="103820"/>
                  </a:lnTo>
                  <a:lnTo>
                    <a:pt x="128159" y="113313"/>
                  </a:lnTo>
                  <a:lnTo>
                    <a:pt x="128109" y="120989"/>
                  </a:lnTo>
                  <a:lnTo>
                    <a:pt x="132856" y="125685"/>
                  </a:lnTo>
                  <a:lnTo>
                    <a:pt x="152549" y="145379"/>
                  </a:lnTo>
                  <a:close/>
                </a:path>
                <a:path w="259079" h="259079">
                  <a:moveTo>
                    <a:pt x="258541" y="64635"/>
                  </a:moveTo>
                  <a:lnTo>
                    <a:pt x="193906" y="64635"/>
                  </a:lnTo>
                  <a:lnTo>
                    <a:pt x="193906" y="0"/>
                  </a:lnTo>
                  <a:lnTo>
                    <a:pt x="258541" y="64635"/>
                  </a:lnTo>
                  <a:close/>
                </a:path>
                <a:path w="259079" h="259079">
                  <a:moveTo>
                    <a:pt x="258541" y="211175"/>
                  </a:moveTo>
                  <a:lnTo>
                    <a:pt x="145328" y="211175"/>
                  </a:lnTo>
                  <a:lnTo>
                    <a:pt x="149974" y="206479"/>
                  </a:lnTo>
                  <a:lnTo>
                    <a:pt x="195118" y="161336"/>
                  </a:lnTo>
                  <a:lnTo>
                    <a:pt x="195118" y="153660"/>
                  </a:lnTo>
                  <a:lnTo>
                    <a:pt x="190371" y="148964"/>
                  </a:lnTo>
                  <a:lnTo>
                    <a:pt x="145227" y="103820"/>
                  </a:lnTo>
                  <a:lnTo>
                    <a:pt x="258541" y="103820"/>
                  </a:lnTo>
                  <a:lnTo>
                    <a:pt x="258541" y="211175"/>
                  </a:lnTo>
                  <a:close/>
                </a:path>
                <a:path w="259079" h="259079">
                  <a:moveTo>
                    <a:pt x="64635" y="169667"/>
                  </a:moveTo>
                  <a:lnTo>
                    <a:pt x="5403" y="169667"/>
                  </a:lnTo>
                  <a:lnTo>
                    <a:pt x="0" y="164264"/>
                  </a:lnTo>
                  <a:lnTo>
                    <a:pt x="0" y="150832"/>
                  </a:lnTo>
                  <a:lnTo>
                    <a:pt x="5453" y="145379"/>
                  </a:lnTo>
                  <a:lnTo>
                    <a:pt x="64635" y="145379"/>
                  </a:lnTo>
                  <a:lnTo>
                    <a:pt x="64635" y="169667"/>
                  </a:lnTo>
                  <a:close/>
                </a:path>
                <a:path w="259079" h="259079">
                  <a:moveTo>
                    <a:pt x="226223" y="258541"/>
                  </a:moveTo>
                  <a:lnTo>
                    <a:pt x="96953" y="258541"/>
                  </a:lnTo>
                  <a:lnTo>
                    <a:pt x="84383" y="255998"/>
                  </a:lnTo>
                  <a:lnTo>
                    <a:pt x="74109" y="249067"/>
                  </a:lnTo>
                  <a:lnTo>
                    <a:pt x="67178" y="238793"/>
                  </a:lnTo>
                  <a:lnTo>
                    <a:pt x="64635" y="226223"/>
                  </a:lnTo>
                  <a:lnTo>
                    <a:pt x="64635" y="169667"/>
                  </a:lnTo>
                  <a:lnTo>
                    <a:pt x="152549" y="169667"/>
                  </a:lnTo>
                  <a:lnTo>
                    <a:pt x="128109" y="194108"/>
                  </a:lnTo>
                  <a:lnTo>
                    <a:pt x="128109" y="201783"/>
                  </a:lnTo>
                  <a:lnTo>
                    <a:pt x="137602" y="211175"/>
                  </a:lnTo>
                  <a:lnTo>
                    <a:pt x="258541" y="211175"/>
                  </a:lnTo>
                  <a:lnTo>
                    <a:pt x="258541" y="226223"/>
                  </a:lnTo>
                  <a:lnTo>
                    <a:pt x="255998" y="238793"/>
                  </a:lnTo>
                  <a:lnTo>
                    <a:pt x="249067" y="249067"/>
                  </a:lnTo>
                  <a:lnTo>
                    <a:pt x="238793" y="255998"/>
                  </a:lnTo>
                  <a:lnTo>
                    <a:pt x="226223" y="258541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203957" y="3788388"/>
            <a:ext cx="1104900" cy="43307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430"/>
              </a:spcBef>
            </a:pPr>
            <a:r>
              <a:rPr dirty="0" sz="1150" b="1">
                <a:latin typeface="Segoe UI Semibold"/>
                <a:cs typeface="Segoe UI Semibold"/>
              </a:rPr>
              <a:t>Load</a:t>
            </a:r>
            <a:r>
              <a:rPr dirty="0" sz="1150" spc="5" b="1">
                <a:latin typeface="Segoe UI Semibold"/>
                <a:cs typeface="Segoe UI Semibold"/>
              </a:rPr>
              <a:t> </a:t>
            </a:r>
            <a:r>
              <a:rPr dirty="0" sz="1150" b="1">
                <a:latin typeface="Segoe UI Semibold"/>
                <a:cs typeface="Segoe UI Semibold"/>
              </a:rPr>
              <a:t>to</a:t>
            </a:r>
            <a:r>
              <a:rPr dirty="0" sz="1150" spc="5" b="1">
                <a:latin typeface="Segoe UI Semibold"/>
                <a:cs typeface="Segoe UI Semibold"/>
              </a:rPr>
              <a:t> </a:t>
            </a:r>
            <a:r>
              <a:rPr dirty="0" sz="1150" spc="-10" b="1">
                <a:latin typeface="Segoe UI Semibold"/>
                <a:cs typeface="Segoe UI Semibold"/>
              </a:rPr>
              <a:t>Staging</a:t>
            </a:r>
            <a:endParaRPr sz="1150">
              <a:latin typeface="Segoe UI Semibold"/>
              <a:cs typeface="Segoe UI Semibold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000">
                <a:latin typeface="Segoe UI"/>
                <a:cs typeface="Segoe UI"/>
              </a:rPr>
              <a:t>DF</a:t>
            </a:r>
            <a:r>
              <a:rPr dirty="0" sz="1000" spc="15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Load</a:t>
            </a:r>
            <a:r>
              <a:rPr dirty="0" sz="1000" spc="15">
                <a:latin typeface="Segoe UI"/>
                <a:cs typeface="Segoe UI"/>
              </a:rPr>
              <a:t> </a:t>
            </a:r>
            <a:r>
              <a:rPr dirty="0" sz="1000">
                <a:latin typeface="Segoe UI"/>
                <a:cs typeface="Segoe UI"/>
              </a:rPr>
              <a:t>BH</a:t>
            </a:r>
            <a:r>
              <a:rPr dirty="0" sz="1000" spc="15">
                <a:latin typeface="Segoe UI"/>
                <a:cs typeface="Segoe UI"/>
              </a:rPr>
              <a:t> </a:t>
            </a:r>
            <a:r>
              <a:rPr dirty="0" sz="1000" spc="-10">
                <a:latin typeface="Segoe UI"/>
                <a:cs typeface="Segoe UI"/>
              </a:rPr>
              <a:t>Claims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150779" y="2114500"/>
            <a:ext cx="6132830" cy="2419985"/>
            <a:chOff x="2150779" y="2114500"/>
            <a:chExt cx="6132830" cy="2419985"/>
          </a:xfrm>
        </p:grpSpPr>
        <p:sp>
          <p:nvSpPr>
            <p:cNvPr id="31" name="object 31" descr=""/>
            <p:cNvSpPr/>
            <p:nvPr/>
          </p:nvSpPr>
          <p:spPr>
            <a:xfrm>
              <a:off x="8208695" y="2114500"/>
              <a:ext cx="19050" cy="739140"/>
            </a:xfrm>
            <a:custGeom>
              <a:avLst/>
              <a:gdLst/>
              <a:ahLst/>
              <a:cxnLst/>
              <a:rect l="l" t="t" r="r" b="b"/>
              <a:pathLst>
                <a:path w="19050" h="739139">
                  <a:moveTo>
                    <a:pt x="0" y="738690"/>
                  </a:moveTo>
                  <a:lnTo>
                    <a:pt x="0" y="0"/>
                  </a:lnTo>
                  <a:lnTo>
                    <a:pt x="18467" y="0"/>
                  </a:lnTo>
                  <a:lnTo>
                    <a:pt x="18467" y="738690"/>
                  </a:lnTo>
                  <a:lnTo>
                    <a:pt x="0" y="73869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2636" y="2793964"/>
              <a:ext cx="130583" cy="7834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6001858" y="3674983"/>
              <a:ext cx="739140" cy="19050"/>
            </a:xfrm>
            <a:custGeom>
              <a:avLst/>
              <a:gdLst/>
              <a:ahLst/>
              <a:cxnLst/>
              <a:rect l="l" t="t" r="r" b="b"/>
              <a:pathLst>
                <a:path w="739140" h="19050">
                  <a:moveTo>
                    <a:pt x="0" y="0"/>
                  </a:moveTo>
                  <a:lnTo>
                    <a:pt x="738690" y="0"/>
                  </a:lnTo>
                  <a:lnTo>
                    <a:pt x="738690" y="18467"/>
                  </a:lnTo>
                  <a:lnTo>
                    <a:pt x="0" y="18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82734" y="3618925"/>
              <a:ext cx="78349" cy="130583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3231769" y="3674983"/>
              <a:ext cx="739140" cy="19050"/>
            </a:xfrm>
            <a:custGeom>
              <a:avLst/>
              <a:gdLst/>
              <a:ahLst/>
              <a:cxnLst/>
              <a:rect l="l" t="t" r="r" b="b"/>
              <a:pathLst>
                <a:path w="739139" h="19050">
                  <a:moveTo>
                    <a:pt x="0" y="0"/>
                  </a:moveTo>
                  <a:lnTo>
                    <a:pt x="738690" y="0"/>
                  </a:lnTo>
                  <a:lnTo>
                    <a:pt x="738690" y="18467"/>
                  </a:lnTo>
                  <a:lnTo>
                    <a:pt x="0" y="18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2646" y="3618925"/>
              <a:ext cx="78349" cy="13058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206837" y="3776553"/>
              <a:ext cx="19050" cy="739140"/>
            </a:xfrm>
            <a:custGeom>
              <a:avLst/>
              <a:gdLst/>
              <a:ahLst/>
              <a:cxnLst/>
              <a:rect l="l" t="t" r="r" b="b"/>
              <a:pathLst>
                <a:path w="19050" h="739139">
                  <a:moveTo>
                    <a:pt x="0" y="738690"/>
                  </a:moveTo>
                  <a:lnTo>
                    <a:pt x="0" y="0"/>
                  </a:lnTo>
                  <a:lnTo>
                    <a:pt x="18467" y="0"/>
                  </a:lnTo>
                  <a:lnTo>
                    <a:pt x="18467" y="738690"/>
                  </a:lnTo>
                  <a:lnTo>
                    <a:pt x="0" y="73869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0779" y="4456017"/>
              <a:ext cx="130583" cy="78349"/>
            </a:xfrm>
            <a:prstGeom prst="rect">
              <a:avLst/>
            </a:prstGeom>
          </p:spPr>
        </p:pic>
      </p:grpSp>
      <p:grpSp>
        <p:nvGrpSpPr>
          <p:cNvPr id="39" name="object 39" descr=""/>
          <p:cNvGrpSpPr/>
          <p:nvPr/>
        </p:nvGrpSpPr>
        <p:grpSpPr>
          <a:xfrm>
            <a:off x="6740256" y="5983099"/>
            <a:ext cx="2032000" cy="878205"/>
            <a:chOff x="6740256" y="5983099"/>
            <a:chExt cx="2032000" cy="878205"/>
          </a:xfrm>
        </p:grpSpPr>
        <p:sp>
          <p:nvSpPr>
            <p:cNvPr id="40" name="object 40" descr=""/>
            <p:cNvSpPr/>
            <p:nvPr/>
          </p:nvSpPr>
          <p:spPr>
            <a:xfrm>
              <a:off x="6749781" y="5992624"/>
              <a:ext cx="2012950" cy="859155"/>
            </a:xfrm>
            <a:custGeom>
              <a:avLst/>
              <a:gdLst/>
              <a:ahLst/>
              <a:cxnLst/>
              <a:rect l="l" t="t" r="r" b="b"/>
              <a:pathLst>
                <a:path w="2012950" h="859154">
                  <a:moveTo>
                    <a:pt x="2010346" y="858727"/>
                  </a:moveTo>
                  <a:lnTo>
                    <a:pt x="2584" y="858727"/>
                  </a:lnTo>
                  <a:lnTo>
                    <a:pt x="2069" y="857031"/>
                  </a:lnTo>
                  <a:lnTo>
                    <a:pt x="413" y="848707"/>
                  </a:lnTo>
                  <a:lnTo>
                    <a:pt x="0" y="844503"/>
                  </a:lnTo>
                  <a:lnTo>
                    <a:pt x="0" y="60391"/>
                  </a:lnTo>
                  <a:lnTo>
                    <a:pt x="15930" y="21932"/>
                  </a:lnTo>
                  <a:lnTo>
                    <a:pt x="56188" y="413"/>
                  </a:lnTo>
                  <a:lnTo>
                    <a:pt x="60391" y="0"/>
                  </a:lnTo>
                  <a:lnTo>
                    <a:pt x="1952539" y="0"/>
                  </a:lnTo>
                  <a:lnTo>
                    <a:pt x="1990997" y="15930"/>
                  </a:lnTo>
                  <a:lnTo>
                    <a:pt x="2012517" y="56187"/>
                  </a:lnTo>
                  <a:lnTo>
                    <a:pt x="2012930" y="60391"/>
                  </a:lnTo>
                  <a:lnTo>
                    <a:pt x="2012930" y="844503"/>
                  </a:lnTo>
                  <a:lnTo>
                    <a:pt x="2012516" y="848707"/>
                  </a:lnTo>
                  <a:lnTo>
                    <a:pt x="2010860" y="857031"/>
                  </a:lnTo>
                  <a:lnTo>
                    <a:pt x="2010346" y="858727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749781" y="5992624"/>
              <a:ext cx="2012950" cy="859155"/>
            </a:xfrm>
            <a:custGeom>
              <a:avLst/>
              <a:gdLst/>
              <a:ahLst/>
              <a:cxnLst/>
              <a:rect l="l" t="t" r="r" b="b"/>
              <a:pathLst>
                <a:path w="2012950" h="859154">
                  <a:moveTo>
                    <a:pt x="2584" y="858727"/>
                  </a:moveTo>
                  <a:lnTo>
                    <a:pt x="2069" y="857031"/>
                  </a:lnTo>
                  <a:lnTo>
                    <a:pt x="1241" y="852869"/>
                  </a:lnTo>
                  <a:lnTo>
                    <a:pt x="413" y="848707"/>
                  </a:lnTo>
                  <a:lnTo>
                    <a:pt x="0" y="844503"/>
                  </a:lnTo>
                  <a:lnTo>
                    <a:pt x="0" y="840260"/>
                  </a:lnTo>
                  <a:lnTo>
                    <a:pt x="0" y="64635"/>
                  </a:lnTo>
                  <a:lnTo>
                    <a:pt x="13250" y="25196"/>
                  </a:lnTo>
                  <a:lnTo>
                    <a:pt x="28726" y="10892"/>
                  </a:lnTo>
                  <a:lnTo>
                    <a:pt x="32254" y="8534"/>
                  </a:lnTo>
                  <a:lnTo>
                    <a:pt x="52025" y="1241"/>
                  </a:lnTo>
                  <a:lnTo>
                    <a:pt x="56188" y="413"/>
                  </a:lnTo>
                  <a:lnTo>
                    <a:pt x="60391" y="0"/>
                  </a:lnTo>
                  <a:lnTo>
                    <a:pt x="64635" y="0"/>
                  </a:lnTo>
                  <a:lnTo>
                    <a:pt x="1948296" y="0"/>
                  </a:lnTo>
                  <a:lnTo>
                    <a:pt x="1952539" y="0"/>
                  </a:lnTo>
                  <a:lnTo>
                    <a:pt x="1956742" y="413"/>
                  </a:lnTo>
                  <a:lnTo>
                    <a:pt x="1984203" y="10892"/>
                  </a:lnTo>
                  <a:lnTo>
                    <a:pt x="1987732" y="13250"/>
                  </a:lnTo>
                  <a:lnTo>
                    <a:pt x="2002037" y="28726"/>
                  </a:lnTo>
                  <a:lnTo>
                    <a:pt x="2004395" y="32254"/>
                  </a:lnTo>
                  <a:lnTo>
                    <a:pt x="2006386" y="35979"/>
                  </a:lnTo>
                  <a:lnTo>
                    <a:pt x="2008010" y="39900"/>
                  </a:lnTo>
                  <a:lnTo>
                    <a:pt x="2009634" y="43820"/>
                  </a:lnTo>
                  <a:lnTo>
                    <a:pt x="2012931" y="64635"/>
                  </a:lnTo>
                  <a:lnTo>
                    <a:pt x="2012931" y="840260"/>
                  </a:lnTo>
                  <a:lnTo>
                    <a:pt x="2012930" y="844503"/>
                  </a:lnTo>
                  <a:lnTo>
                    <a:pt x="2012516" y="848707"/>
                  </a:lnTo>
                  <a:lnTo>
                    <a:pt x="2011688" y="852869"/>
                  </a:lnTo>
                  <a:lnTo>
                    <a:pt x="2010860" y="857031"/>
                  </a:lnTo>
                  <a:lnTo>
                    <a:pt x="2010346" y="858727"/>
                  </a:lnTo>
                </a:path>
              </a:pathLst>
            </a:custGeom>
            <a:ln w="18467">
              <a:solidFill>
                <a:srgbClr val="0078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45443" y="6108044"/>
              <a:ext cx="221607" cy="193906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6931280" y="6396451"/>
            <a:ext cx="1650364" cy="3860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50" b="1">
                <a:latin typeface="Segoe UI Semibold"/>
                <a:cs typeface="Segoe UI Semibold"/>
              </a:rPr>
              <a:t>Staging </a:t>
            </a:r>
            <a:r>
              <a:rPr dirty="0" sz="1150" spc="-10" b="1">
                <a:latin typeface="Segoe UI Semibold"/>
                <a:cs typeface="Segoe UI Semibold"/>
              </a:rPr>
              <a:t>Table</a:t>
            </a:r>
            <a:endParaRPr sz="1150">
              <a:latin typeface="Segoe UI Semibold"/>
              <a:cs typeface="Segoe UI Semibold"/>
            </a:endParaRPr>
          </a:p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1000" spc="-10">
                <a:latin typeface="Segoe UI"/>
                <a:cs typeface="Segoe UI"/>
              </a:rPr>
              <a:t>[RawStaging].[QIP_BHClaims]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0" y="6482006"/>
            <a:ext cx="11819255" cy="369570"/>
          </a:xfrm>
          <a:custGeom>
            <a:avLst/>
            <a:gdLst/>
            <a:ahLst/>
            <a:cxnLst/>
            <a:rect l="l" t="t" r="r" b="b"/>
            <a:pathLst>
              <a:path w="11819255" h="369570">
                <a:moveTo>
                  <a:pt x="11819043" y="369345"/>
                </a:moveTo>
                <a:lnTo>
                  <a:pt x="0" y="369345"/>
                </a:lnTo>
                <a:lnTo>
                  <a:pt x="0" y="0"/>
                </a:lnTo>
                <a:lnTo>
                  <a:pt x="11819043" y="0"/>
                </a:lnTo>
                <a:lnTo>
                  <a:pt x="11819043" y="369345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282776" y="6570876"/>
            <a:ext cx="144589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Package:</a:t>
            </a:r>
            <a:r>
              <a:rPr dirty="0" sz="10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BH</a:t>
            </a:r>
            <a:r>
              <a:rPr dirty="0" sz="10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Claims</a:t>
            </a:r>
            <a:r>
              <a:rPr dirty="0" sz="1000" spc="15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Segoe UI"/>
                <a:cs typeface="Segoe UI"/>
              </a:rPr>
              <a:t>Load</a:t>
            </a:r>
            <a:endParaRPr sz="1000">
              <a:latin typeface="Segoe UI"/>
              <a:cs typeface="Segoe U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0350027" y="6570876"/>
            <a:ext cx="118618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>
                <a:solidFill>
                  <a:srgbClr val="FFFFFF"/>
                </a:solidFill>
                <a:latin typeface="Segoe UI"/>
                <a:cs typeface="Segoe UI"/>
              </a:rPr>
              <a:t>SSIS </a:t>
            </a:r>
            <a:r>
              <a:rPr dirty="0" sz="1000" spc="-10">
                <a:solidFill>
                  <a:srgbClr val="FFFFFF"/>
                </a:solidFill>
                <a:latin typeface="Segoe UI"/>
                <a:cs typeface="Segoe UI"/>
              </a:rPr>
              <a:t>Documentation</a:t>
            </a:r>
            <a:endParaRPr sz="1000">
              <a:latin typeface="Segoe UI"/>
              <a:cs typeface="Segoe UI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0221625" y="6352735"/>
            <a:ext cx="1412875" cy="314325"/>
            <a:chOff x="10221625" y="6352735"/>
            <a:chExt cx="1412875" cy="314325"/>
          </a:xfrm>
        </p:grpSpPr>
        <p:sp>
          <p:nvSpPr>
            <p:cNvPr id="48" name="object 48" descr=""/>
            <p:cNvSpPr/>
            <p:nvPr/>
          </p:nvSpPr>
          <p:spPr>
            <a:xfrm>
              <a:off x="10221625" y="6352735"/>
              <a:ext cx="1412875" cy="314325"/>
            </a:xfrm>
            <a:custGeom>
              <a:avLst/>
              <a:gdLst/>
              <a:ahLst/>
              <a:cxnLst/>
              <a:rect l="l" t="t" r="r" b="b"/>
              <a:pathLst>
                <a:path w="1412875" h="314325">
                  <a:moveTo>
                    <a:pt x="1380708" y="313943"/>
                  </a:moveTo>
                  <a:lnTo>
                    <a:pt x="32036" y="313943"/>
                  </a:lnTo>
                  <a:lnTo>
                    <a:pt x="27325" y="313006"/>
                  </a:lnTo>
                  <a:lnTo>
                    <a:pt x="0" y="281906"/>
                  </a:lnTo>
                  <a:lnTo>
                    <a:pt x="0" y="277008"/>
                  </a:lnTo>
                  <a:lnTo>
                    <a:pt x="0" y="32036"/>
                  </a:lnTo>
                  <a:lnTo>
                    <a:pt x="27325" y="937"/>
                  </a:lnTo>
                  <a:lnTo>
                    <a:pt x="32036" y="0"/>
                  </a:lnTo>
                  <a:lnTo>
                    <a:pt x="1380708" y="0"/>
                  </a:lnTo>
                  <a:lnTo>
                    <a:pt x="1411807" y="27325"/>
                  </a:lnTo>
                  <a:lnTo>
                    <a:pt x="1412744" y="32036"/>
                  </a:lnTo>
                  <a:lnTo>
                    <a:pt x="1412744" y="281906"/>
                  </a:lnTo>
                  <a:lnTo>
                    <a:pt x="1385419" y="313006"/>
                  </a:lnTo>
                  <a:lnTo>
                    <a:pt x="1380708" y="31394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2429" y="6445072"/>
              <a:ext cx="129270" cy="129270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10505123" y="6432372"/>
            <a:ext cx="1031240" cy="1587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50">
                <a:solidFill>
                  <a:srgbClr val="FFFFFF"/>
                </a:solidFill>
                <a:latin typeface="Segoe UI"/>
                <a:cs typeface="Segoe UI"/>
              </a:rPr>
              <a:t>Made</a:t>
            </a:r>
            <a:r>
              <a:rPr dirty="0" sz="850" spc="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850">
                <a:solidFill>
                  <a:srgbClr val="FFFFFF"/>
                </a:solidFill>
                <a:latin typeface="Segoe UI"/>
                <a:cs typeface="Segoe UI"/>
              </a:rPr>
              <a:t>with</a:t>
            </a:r>
            <a:r>
              <a:rPr dirty="0" sz="850" spc="5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dirty="0" sz="850" spc="-10">
                <a:solidFill>
                  <a:srgbClr val="FFFFFF"/>
                </a:solidFill>
                <a:latin typeface="Segoe UI"/>
                <a:cs typeface="Segoe UI"/>
              </a:rPr>
              <a:t>Genspark</a:t>
            </a:r>
            <a:endParaRPr sz="8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2025-08-26T10:15:57Z</dcterms:created>
  <dcterms:modified xsi:type="dcterms:W3CDTF">2025-08-26T10:15:57Z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2025-08-26T00:00:00Z</vt:filetime>
  </property>
</Properties>
</file>