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C30"/>
    <a:srgbClr val="FF851B"/>
    <a:srgbClr val="FFDC00"/>
    <a:srgbClr val="1E93FF"/>
    <a:srgbClr val="E53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>
      <p:cViewPr>
        <p:scale>
          <a:sx n="40" d="100"/>
          <a:sy n="40" d="100"/>
        </p:scale>
        <p:origin x="1608" y="40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E532-905E-B542-8A1C-15CA3938A7D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A95F3-80B2-1948-99D2-77AC2A37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8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A95F3-80B2-1948-99D2-77AC2A37BA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69CC-49F7-D04E-8A62-9694CAF3D06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1F77F-CD7E-8E43-85D1-1F56FD6B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rcprize.org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937F76-BF03-D398-BC9C-D80E6351241D}"/>
              </a:ext>
            </a:extLst>
          </p:cNvPr>
          <p:cNvSpPr/>
          <p:nvPr/>
        </p:nvSpPr>
        <p:spPr>
          <a:xfrm>
            <a:off x="664738" y="173975"/>
            <a:ext cx="31588922" cy="226920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1EE8825-6E8F-C11F-CAF8-C9FE7F01E886}"/>
              </a:ext>
            </a:extLst>
          </p:cNvPr>
          <p:cNvSpPr/>
          <p:nvPr/>
        </p:nvSpPr>
        <p:spPr>
          <a:xfrm>
            <a:off x="11694692" y="2708604"/>
            <a:ext cx="9937230" cy="13750596"/>
          </a:xfrm>
          <a:prstGeom prst="roundRect">
            <a:avLst/>
          </a:prstGeom>
          <a:solidFill>
            <a:srgbClr val="4FC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01BE6F3-6AD3-EB26-4AD8-5DDEFA6F3758}"/>
              </a:ext>
            </a:extLst>
          </p:cNvPr>
          <p:cNvSpPr/>
          <p:nvPr/>
        </p:nvSpPr>
        <p:spPr>
          <a:xfrm>
            <a:off x="21912458" y="2756824"/>
            <a:ext cx="10341204" cy="12069347"/>
          </a:xfrm>
          <a:prstGeom prst="roundRect">
            <a:avLst/>
          </a:prstGeom>
          <a:solidFill>
            <a:srgbClr val="FF85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9FBED6-C162-2C39-E1CC-57F1DFB7FCCD}"/>
              </a:ext>
            </a:extLst>
          </p:cNvPr>
          <p:cNvSpPr/>
          <p:nvPr/>
        </p:nvSpPr>
        <p:spPr>
          <a:xfrm>
            <a:off x="11694692" y="16843575"/>
            <a:ext cx="9937230" cy="4470787"/>
          </a:xfrm>
          <a:prstGeom prst="roundRect">
            <a:avLst/>
          </a:prstGeom>
          <a:solidFill>
            <a:srgbClr val="FFD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CFF6C02-2778-A40E-937D-AF5CBF844F55}"/>
              </a:ext>
            </a:extLst>
          </p:cNvPr>
          <p:cNvSpPr/>
          <p:nvPr/>
        </p:nvSpPr>
        <p:spPr>
          <a:xfrm>
            <a:off x="21912457" y="15156741"/>
            <a:ext cx="10341203" cy="6157621"/>
          </a:xfrm>
          <a:prstGeom prst="roundRect">
            <a:avLst/>
          </a:prstGeom>
          <a:solidFill>
            <a:srgbClr val="1E9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References</a:t>
            </a:r>
            <a:endParaRPr lang="en-US" sz="4000" dirty="0">
              <a:solidFill>
                <a:schemeClr val="tx1"/>
              </a:solidFill>
              <a:latin typeface="Anonymous Pro" panose="02060609030202000504" pitchFamily="49" charset="0"/>
              <a:ea typeface="Anonymous Pro" panose="02060609030202000504" pitchFamily="49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Prize official Site - </a:t>
            </a: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https://arcprize.org/</a:t>
            </a:r>
            <a:endParaRPr lang="en-US" sz="2400" dirty="0">
              <a:solidFill>
                <a:schemeClr val="tx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Garcez</a:t>
            </a: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, A. d., Gori, M., Lamb, L. C., Serafini, L., Spranger, M., &amp; Tran, S. N. (2019). Neural-Symbolic Computing: An Effective Methodology for Principled Integration of Machine Learning and Reasoning. arxiv:1905.06088.</a:t>
            </a:r>
            <a:endParaRPr lang="en-IN" sz="2400" dirty="0">
              <a:solidFill>
                <a:schemeClr val="tx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Chollet, F. et al. (2019). On the Measure of Intelligence. arxiv:1911.01547.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J. C. Min Tan and M. </a:t>
            </a:r>
            <a:r>
              <a:rPr lang="en-US" sz="2400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Motani</a:t>
            </a: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, "LLMs as a System of Multiple Expert Agents: An Approach to Solve the Abstraction and Reasoning Corpus (</a:t>
            </a:r>
            <a:r>
              <a:rPr lang="en-US" sz="2400" dirty="0">
                <a:solidFill>
                  <a:schemeClr val="tx1"/>
                </a:solidFill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 Challenge," 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Kaggle submission - https://</a:t>
            </a:r>
            <a:r>
              <a:rPr lang="en-US" sz="2400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www.kaggle.com</a:t>
            </a:r>
            <a:r>
              <a:rPr lang="en-US" sz="24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/code/minseo14/arc-with-</a:t>
            </a:r>
            <a:r>
              <a:rPr lang="en-US" sz="2400" dirty="0" err="1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rnn</a:t>
            </a:r>
            <a:endParaRPr lang="en-US" sz="2400" dirty="0">
              <a:solidFill>
                <a:schemeClr val="tx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07AD87-9829-68F0-AF72-544A2DDB56E7}"/>
              </a:ext>
            </a:extLst>
          </p:cNvPr>
          <p:cNvSpPr/>
          <p:nvPr/>
        </p:nvSpPr>
        <p:spPr>
          <a:xfrm>
            <a:off x="664738" y="2766340"/>
            <a:ext cx="10719713" cy="18548023"/>
          </a:xfrm>
          <a:prstGeom prst="roundRect">
            <a:avLst/>
          </a:prstGeom>
          <a:solidFill>
            <a:srgbClr val="E53AA3"/>
          </a:solidFill>
          <a:ln>
            <a:solidFill>
              <a:srgbClr val="E53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3DA98-F69D-091C-D60F-7DDA78DC7038}"/>
              </a:ext>
            </a:extLst>
          </p:cNvPr>
          <p:cNvSpPr txBox="1"/>
          <p:nvPr/>
        </p:nvSpPr>
        <p:spPr>
          <a:xfrm>
            <a:off x="8339327" y="631237"/>
            <a:ext cx="162397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tari Classic" panose="020B0809060202080B04" pitchFamily="49" charset="77"/>
              </a:rPr>
              <a:t>Solving ARC, KBAI Style.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570D8-9D8E-7DA3-372A-DA3ECAED2357}"/>
              </a:ext>
            </a:extLst>
          </p:cNvPr>
          <p:cNvSpPr txBox="1"/>
          <p:nvPr/>
        </p:nvSpPr>
        <p:spPr>
          <a:xfrm>
            <a:off x="13334485" y="1548652"/>
            <a:ext cx="6657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  <a:cs typeface="Times New Roman" panose="02020603050405020304" pitchFamily="18" charset="0"/>
              </a:rPr>
              <a:t>Aishwarya Solanki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DA08-2A16-A138-249F-81FD15134C08}"/>
              </a:ext>
            </a:extLst>
          </p:cNvPr>
          <p:cNvSpPr txBox="1"/>
          <p:nvPr/>
        </p:nvSpPr>
        <p:spPr>
          <a:xfrm>
            <a:off x="1096135" y="2896968"/>
            <a:ext cx="9802732" cy="2009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nonymous Pro" panose="02060609030202000504" pitchFamily="49" charset="0"/>
                <a:ea typeface="Anonymous Pro" panose="02060609030202000504" pitchFamily="49" charset="0"/>
              </a:rPr>
              <a:t>Introduction</a:t>
            </a:r>
          </a:p>
          <a:p>
            <a:endParaRPr lang="en-US" sz="2800" b="1" u="sng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Focus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: Addressing the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Prize Challenge, a benchmark for AGI, requiring complex reasoning tasks.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Objective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: To leverage Knowledge-Based AI principles for solving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problems.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Motivation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: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tasks emphasize human-like reasoning, making them ideal for testing AI generalization.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Challenges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range from simple pattern recognition to multi-object transformations.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Approach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: Applying structured reasoning (e.g., pattern matching, concept learning) to tackle diverse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tasks.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Above are the examples of some of my favorite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challenges, easy to hard in that order.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My attempted work draws heavy inspiration from Knowledge-Based AI (KBAI), which emphasizes structured knowledge and reasoning processes to simulate human cognition.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The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Prize Challenge provides a perfect platform to apply and test these methodologies in an environment designed to reward robust solutions to highly complex problems.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60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21850-E455-8C75-5B16-5FE050C330F1}"/>
              </a:ext>
            </a:extLst>
          </p:cNvPr>
          <p:cNvSpPr txBox="1"/>
          <p:nvPr/>
        </p:nvSpPr>
        <p:spPr>
          <a:xfrm>
            <a:off x="11965405" y="2884236"/>
            <a:ext cx="9666517" cy="1351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nonymous Pro" panose="02060609030202000504" pitchFamily="49" charset="0"/>
                <a:ea typeface="Anonymous Pro" panose="02060609030202000504" pitchFamily="49" charset="0"/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I aim to use a </a:t>
            </a: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divide and conquer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mechanism and divide the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challenges into sub-categories that can be conquered using various KBAI fundamentals.</a:t>
            </a: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Pattern Matching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: Identifying repeating structures and using unification for generalization.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Knowledge Representation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: Using frames and semantic networks for organizing grid objects and relationships.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Search and Planning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Rule-based reasoning for grid transformations.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Case-based reasoning to adapt solutions from similar problems.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Anonymous Pro" panose="02060609030202000504" pitchFamily="49" charset="0"/>
                <a:ea typeface="Anonymous Pro" panose="02060609030202000504" pitchFamily="49" charset="0"/>
              </a:rPr>
              <a:t>Concept Learning:</a:t>
            </a:r>
            <a:r>
              <a:rPr lang="en-US" sz="2800" b="1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Learning abstract rules from examples for better generalization.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E6BC-88AF-4180-2748-756D8C41F345}"/>
              </a:ext>
            </a:extLst>
          </p:cNvPr>
          <p:cNvSpPr txBox="1"/>
          <p:nvPr/>
        </p:nvSpPr>
        <p:spPr>
          <a:xfrm>
            <a:off x="11815848" y="16968135"/>
            <a:ext cx="62056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nonymous Pro" panose="02060609030202000504" pitchFamily="49" charset="0"/>
                <a:ea typeface="Anonymous Pro" panose="02060609030202000504" pitchFamily="49" charset="0"/>
              </a:rPr>
              <a:t>Results</a:t>
            </a: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Successfully solved simple pattern-matching tasks, such as replicating patterns and flipping grid colors.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Struggled with complicated tasks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Gradescope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score – 1/400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5A3A-2BB3-EB00-BF6D-F4C16D0FACBF}"/>
              </a:ext>
            </a:extLst>
          </p:cNvPr>
          <p:cNvSpPr txBox="1"/>
          <p:nvPr/>
        </p:nvSpPr>
        <p:spPr>
          <a:xfrm>
            <a:off x="22279376" y="2879406"/>
            <a:ext cx="9974284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nonymous Pro" panose="02060609030202000504" pitchFamily="49" charset="0"/>
                <a:ea typeface="Anonymous Pro" panose="02060609030202000504" pitchFamily="49" charset="0"/>
              </a:rPr>
              <a:t>Future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Refine the divide-and-conquer framework for better handling of diverse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task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I also want to experiment with advanced KBAI techniques, such as Hierarchical Task Networks.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With LLMs I want to try pre-training and fine-tuning techniques to conclude if the modern day LLMs can reach an accuracy score of 50%+.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I plan to try different techniques, hyper parameter settings, and divide the </a:t>
            </a:r>
            <a:r>
              <a:rPr lang="en-US" sz="2800" dirty="0">
                <a:latin typeface="Atari Classic" panose="020B0809060202080B04" pitchFamily="49" charset="77"/>
                <a:ea typeface="Anonymous Pro" panose="02060609030202000504" pitchFamily="49" charset="0"/>
              </a:rPr>
              <a:t>ARC</a:t>
            </a:r>
            <a:r>
              <a:rPr lang="en-US" sz="2800" dirty="0">
                <a:latin typeface="Anonymous Pro" panose="02060609030202000504" pitchFamily="49" charset="0"/>
                <a:ea typeface="Anonymous Pro" panose="02060609030202000504" pitchFamily="49" charset="0"/>
              </a:rPr>
              <a:t> dataset into an appropriate train-validation-test split to get the best results.</a:t>
            </a:r>
          </a:p>
        </p:txBody>
      </p:sp>
      <p:pic>
        <p:nvPicPr>
          <p:cNvPr id="1030" name="Picture 6" descr="Georgia Tech Logo PNG Picture - PNG Mart">
            <a:extLst>
              <a:ext uri="{FF2B5EF4-FFF2-40B4-BE49-F238E27FC236}">
                <a16:creationId xmlns:a16="http://schemas.microsoft.com/office/drawing/2014/main" id="{90170694-751E-5A66-FDA5-65272B4E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89" y="751696"/>
            <a:ext cx="1709205" cy="11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Ms are a dead end to AGI, says François Chollet - Big Think">
            <a:extLst>
              <a:ext uri="{FF2B5EF4-FFF2-40B4-BE49-F238E27FC236}">
                <a16:creationId xmlns:a16="http://schemas.microsoft.com/office/drawing/2014/main" id="{61C63355-80B4-F5E5-12CF-58B4F21E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939" y="612829"/>
            <a:ext cx="3081028" cy="17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3A61D34-79FE-53B9-F2C8-05C16AB1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055" y="6266374"/>
            <a:ext cx="8580158" cy="488181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B27D7-5B7E-15B8-A023-38D3652CE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21485" y="17301317"/>
            <a:ext cx="3271838" cy="3555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6EFE7-E3FC-4087-52E0-9393E25B3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609" y="10072412"/>
            <a:ext cx="5087740" cy="5487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2B1316-A832-D033-924A-342AE3E7CE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376" y="10072412"/>
            <a:ext cx="5122800" cy="5487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E65B58-7730-E4CF-9DEB-365BFB7E9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34499" y="6153894"/>
            <a:ext cx="4076821" cy="4373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4E2BC1-6A25-FF4A-A0B3-9AEFCA255A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59200" y="5680001"/>
            <a:ext cx="4787875" cy="25085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D625C9-26B1-230E-33B1-57B366D6E9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59199" y="8115197"/>
            <a:ext cx="4787875" cy="25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9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488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Anonymous Pro</vt:lpstr>
      <vt:lpstr>Aptos</vt:lpstr>
      <vt:lpstr>Aptos Display</vt:lpstr>
      <vt:lpstr>Arial</vt:lpstr>
      <vt:lpstr>Atari Classic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Solanki</dc:creator>
  <cp:lastModifiedBy>Aishwarya Solanki</cp:lastModifiedBy>
  <cp:revision>6</cp:revision>
  <dcterms:created xsi:type="dcterms:W3CDTF">2024-11-20T00:47:03Z</dcterms:created>
  <dcterms:modified xsi:type="dcterms:W3CDTF">2024-11-20T04:51:50Z</dcterms:modified>
</cp:coreProperties>
</file>