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  <p:sldMasterId id="2147483910" r:id="rId2"/>
    <p:sldMasterId id="2147483912" r:id="rId3"/>
    <p:sldMasterId id="2147483916" r:id="rId4"/>
  </p:sldMasterIdLst>
  <p:notesMasterIdLst>
    <p:notesMasterId r:id="rId30"/>
  </p:notesMasterIdLst>
  <p:sldIdLst>
    <p:sldId id="256" r:id="rId5"/>
    <p:sldId id="257" r:id="rId6"/>
    <p:sldId id="318" r:id="rId7"/>
    <p:sldId id="319" r:id="rId8"/>
    <p:sldId id="320" r:id="rId9"/>
    <p:sldId id="322" r:id="rId10"/>
    <p:sldId id="321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2" r:id="rId20"/>
    <p:sldId id="331" r:id="rId21"/>
    <p:sldId id="333" r:id="rId22"/>
    <p:sldId id="336" r:id="rId23"/>
    <p:sldId id="335" r:id="rId24"/>
    <p:sldId id="337" r:id="rId25"/>
    <p:sldId id="338" r:id="rId26"/>
    <p:sldId id="339" r:id="rId27"/>
    <p:sldId id="340" r:id="rId28"/>
    <p:sldId id="317" r:id="rId29"/>
  </p:sldIdLst>
  <p:sldSz cx="9144000" cy="6858000" type="screen4x3"/>
  <p:notesSz cx="7559675" cy="10691813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FFFF99"/>
    <a:srgbClr val="33CC33"/>
    <a:srgbClr val="0099FF"/>
    <a:srgbClr val="3399FF"/>
    <a:srgbClr val="FF00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 autoAdjust="0"/>
    <p:restoredTop sz="78074" autoAdjust="0"/>
  </p:normalViewPr>
  <p:slideViewPr>
    <p:cSldViewPr snapToObjects="1">
      <p:cViewPr varScale="1">
        <p:scale>
          <a:sx n="69" d="100"/>
          <a:sy n="69" d="100"/>
        </p:scale>
        <p:origin x="-2004" y="-96"/>
      </p:cViewPr>
      <p:guideLst>
        <p:guide orient="horz" pos="2219"/>
        <p:guide pos="29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58875" y="881063"/>
            <a:ext cx="5040313" cy="385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93725" y="5132388"/>
            <a:ext cx="6372225" cy="462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Click to edit Master text styles</a:t>
            </a:r>
          </a:p>
          <a:p>
            <a:pPr lvl="1"/>
            <a:r>
              <a:rPr lang="zh-CN" altLang="zh-CN" smtClean="0"/>
              <a:t>Second level</a:t>
            </a:r>
          </a:p>
          <a:p>
            <a:pPr lvl="2"/>
            <a:r>
              <a:rPr lang="zh-CN" altLang="zh-CN" smtClean="0"/>
              <a:t>Third level</a:t>
            </a:r>
          </a:p>
          <a:p>
            <a:pPr lvl="3"/>
            <a:r>
              <a:rPr lang="zh-CN" altLang="zh-CN" smtClean="0"/>
              <a:t>Fourth level</a:t>
            </a:r>
          </a:p>
          <a:p>
            <a:pPr lvl="4"/>
            <a:r>
              <a:rPr lang="zh-CN" altLang="zh-CN" smtClean="0"/>
              <a:t>Fifth level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78188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4281488" y="0"/>
            <a:ext cx="3278187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zh-CN" altLang="en-US"/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0156825"/>
            <a:ext cx="3278188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281488" y="10156825"/>
            <a:ext cx="3278187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57904D4-ECC2-41B8-A848-204D652EE3F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5053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11250" y="881063"/>
            <a:ext cx="5135563" cy="38528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CN" dirty="0" smtClean="0"/>
              <a:t>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Panel = </a:t>
            </a:r>
            <a:r>
              <a:rPr lang="en-US" altLang="zh-CN" dirty="0" err="1" smtClean="0"/>
              <a:t>Object.create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HTMLElement.prototype</a:t>
            </a:r>
            <a:r>
              <a:rPr lang="en-US" altLang="zh-CN" dirty="0" smtClean="0"/>
              <a:t>); </a:t>
            </a:r>
          </a:p>
          <a:p>
            <a:pPr lvl="1"/>
            <a:r>
              <a:rPr lang="en-US" altLang="zh-CN" dirty="0" smtClean="0"/>
              <a:t>  </a:t>
            </a:r>
            <a:r>
              <a:rPr lang="en-US" altLang="zh-CN" dirty="0" err="1" smtClean="0"/>
              <a:t>Panel.hello</a:t>
            </a:r>
            <a:r>
              <a:rPr lang="en-US" altLang="zh-CN" dirty="0" smtClean="0"/>
              <a:t> = function() {</a:t>
            </a:r>
          </a:p>
          <a:p>
            <a:pPr lvl="1"/>
            <a:r>
              <a:rPr lang="en-US" altLang="zh-CN" dirty="0" smtClean="0"/>
              <a:t>    alert("Hello.");</a:t>
            </a:r>
          </a:p>
          <a:p>
            <a:pPr lvl="1"/>
            <a:r>
              <a:rPr lang="en-US" altLang="zh-CN" dirty="0" smtClean="0"/>
              <a:t>  }</a:t>
            </a:r>
          </a:p>
          <a:p>
            <a:pPr lvl="1"/>
            <a:r>
              <a:rPr lang="en-US" altLang="zh-CN" dirty="0" smtClean="0"/>
              <a:t>  </a:t>
            </a:r>
            <a:r>
              <a:rPr lang="en-US" altLang="zh-CN" dirty="0" err="1" smtClean="0"/>
              <a:t>Object.defineProperty</a:t>
            </a:r>
            <a:r>
              <a:rPr lang="en-US" altLang="zh-CN" dirty="0" smtClean="0"/>
              <a:t>(Panel, 'prop', {</a:t>
            </a:r>
          </a:p>
          <a:p>
            <a:pPr lvl="1"/>
            <a:r>
              <a:rPr lang="en-US" altLang="zh-CN" dirty="0" smtClean="0"/>
              <a:t>    value: "This </a:t>
            </a:r>
            <a:r>
              <a:rPr lang="en-US" altLang="zh-CN" dirty="0" err="1" smtClean="0"/>
              <a:t>ia</a:t>
            </a:r>
            <a:r>
              <a:rPr lang="en-US" altLang="zh-CN" dirty="0" smtClean="0"/>
              <a:t> a custom element.",</a:t>
            </a:r>
          </a:p>
          <a:p>
            <a:pPr lvl="1"/>
            <a:r>
              <a:rPr lang="en-US" altLang="zh-CN" dirty="0" smtClean="0"/>
              <a:t>    writable : true</a:t>
            </a:r>
          </a:p>
          <a:p>
            <a:pPr lvl="1"/>
            <a:r>
              <a:rPr lang="en-US" altLang="zh-CN" dirty="0" smtClean="0"/>
              <a:t>  });</a:t>
            </a:r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 err="1" smtClean="0"/>
              <a:t>Panel.createdCallback</a:t>
            </a:r>
            <a:r>
              <a:rPr lang="en-US" altLang="zh-CN" dirty="0" smtClean="0"/>
              <a:t> = function() { };</a:t>
            </a:r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MyPanel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document.registerElement</a:t>
            </a:r>
            <a:r>
              <a:rPr lang="en-US" altLang="zh-CN" dirty="0" smtClean="0"/>
              <a:t>('my-panel', {</a:t>
            </a:r>
          </a:p>
          <a:p>
            <a:pPr lvl="1"/>
            <a:r>
              <a:rPr lang="en-US" altLang="zh-CN" dirty="0" smtClean="0"/>
              <a:t>    prototype: Panel</a:t>
            </a:r>
          </a:p>
          <a:p>
            <a:pPr lvl="1"/>
            <a:r>
              <a:rPr lang="en-US" altLang="zh-CN" dirty="0" smtClean="0"/>
              <a:t>  });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904D4-ECC2-41B8-A848-204D652EE3F3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62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11250" y="881063"/>
            <a:ext cx="5135563" cy="38528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在入门与熟练之间。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熟悉语法，缺少实践。</a:t>
            </a:r>
            <a:endParaRPr lang="en-US" altLang="zh-CN" dirty="0" smtClean="0"/>
          </a:p>
          <a:p>
            <a:r>
              <a:rPr lang="en-US" altLang="zh-CN" dirty="0" smtClean="0"/>
              <a:t>H5</a:t>
            </a:r>
            <a:r>
              <a:rPr lang="zh-CN" altLang="en-US" dirty="0" smtClean="0"/>
              <a:t>熟练：熟悉</a:t>
            </a:r>
            <a:r>
              <a:rPr lang="en-US" altLang="zh-CN" dirty="0" smtClean="0"/>
              <a:t>Gaia</a:t>
            </a:r>
            <a:r>
              <a:rPr lang="zh-CN" altLang="en-US" dirty="0" smtClean="0"/>
              <a:t>现有技术，如</a:t>
            </a:r>
            <a:r>
              <a:rPr lang="en-US" altLang="zh-CN" dirty="0" smtClean="0"/>
              <a:t>UI</a:t>
            </a:r>
            <a:r>
              <a:rPr lang="zh-CN" altLang="en-US" dirty="0" smtClean="0"/>
              <a:t>库、事件处理、现有接口等；深入理解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语法及</a:t>
            </a:r>
            <a:r>
              <a:rPr lang="en-US" altLang="zh-CN" dirty="0" smtClean="0"/>
              <a:t>ES6</a:t>
            </a:r>
            <a:r>
              <a:rPr lang="zh-CN" altLang="en-US" dirty="0" smtClean="0"/>
              <a:t>新增语法，灵活使用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设计模式；了解常用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库的使用，如</a:t>
            </a:r>
            <a:r>
              <a:rPr lang="en-US" altLang="zh-CN" dirty="0" err="1" smtClean="0"/>
              <a:t>requirejs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angularjs</a:t>
            </a:r>
            <a:r>
              <a:rPr lang="zh-CN" altLang="en-US" dirty="0" smtClean="0"/>
              <a:t>；了解常用</a:t>
            </a:r>
            <a:r>
              <a:rPr lang="en-US" altLang="zh-CN" dirty="0" smtClean="0"/>
              <a:t>CSS</a:t>
            </a:r>
            <a:r>
              <a:rPr lang="zh-CN" altLang="en-US" dirty="0" smtClean="0"/>
              <a:t>库的使用，如</a:t>
            </a:r>
            <a:r>
              <a:rPr lang="en-US" altLang="zh-CN" dirty="0" smtClean="0"/>
              <a:t>bootstrap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appframework</a:t>
            </a:r>
            <a:r>
              <a:rPr lang="zh-CN" altLang="en-US" dirty="0" smtClean="0"/>
              <a:t>，能快速设计具有一定风格的</a:t>
            </a:r>
            <a:r>
              <a:rPr lang="en-US" altLang="zh-CN" dirty="0" smtClean="0"/>
              <a:t>CSS</a:t>
            </a:r>
            <a:r>
              <a:rPr lang="zh-CN" altLang="en-US" dirty="0" smtClean="0"/>
              <a:t>布局。完成较复杂的</a:t>
            </a:r>
            <a:r>
              <a:rPr lang="en-US" altLang="zh-CN" dirty="0" smtClean="0"/>
              <a:t>Gaia App</a:t>
            </a:r>
            <a:r>
              <a:rPr lang="zh-CN" altLang="en-US" dirty="0" smtClean="0"/>
              <a:t>开发。</a:t>
            </a:r>
            <a:endParaRPr lang="en-US" altLang="zh-CN" dirty="0" smtClean="0"/>
          </a:p>
          <a:p>
            <a:r>
              <a:rPr lang="en-US" altLang="zh-CN" dirty="0" smtClean="0"/>
              <a:t>H5</a:t>
            </a:r>
            <a:r>
              <a:rPr lang="zh-CN" altLang="en-US" dirty="0" smtClean="0"/>
              <a:t>精通：了解全部</a:t>
            </a:r>
            <a:r>
              <a:rPr lang="en-US" altLang="zh-CN" dirty="0" smtClean="0"/>
              <a:t>Gaia App</a:t>
            </a:r>
            <a:r>
              <a:rPr lang="zh-CN" altLang="en-US" dirty="0" smtClean="0"/>
              <a:t>的实现及调用关系，灵活使用</a:t>
            </a:r>
            <a:r>
              <a:rPr lang="en-US" altLang="zh-CN" dirty="0" smtClean="0"/>
              <a:t>Gaia</a:t>
            </a:r>
            <a:r>
              <a:rPr lang="zh-CN" altLang="en-US" dirty="0" smtClean="0"/>
              <a:t>现有功能快速完成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开发。深入理解现有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CSS</a:t>
            </a:r>
            <a:r>
              <a:rPr lang="zh-CN" altLang="en-US" dirty="0" smtClean="0"/>
              <a:t>开源库。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904D4-ECC2-41B8-A848-204D652EE3F3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452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5830888" cy="1470025"/>
          </a:xfrm>
        </p:spPr>
        <p:txBody>
          <a:bodyPr/>
          <a:lstStyle>
            <a:lvl1pPr>
              <a:defRPr sz="4200"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zh-CN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3862388"/>
            <a:ext cx="4497387" cy="1223962"/>
          </a:xfrm>
        </p:spPr>
        <p:txBody>
          <a:bodyPr anchor="ctr" anchorCtr="1"/>
          <a:lstStyle>
            <a:lvl1pPr marL="0" indent="0" algn="ctr">
              <a:buFontTx/>
              <a:buNone/>
              <a:defRPr sz="29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2DE3C5C-B8BB-42DE-99D5-C02E5AB8F8C4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557579-CC03-47A4-AA4A-EB02339FB3C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94619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7D5B73-F96A-457B-B631-4F91A2A04BE1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1389016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bg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9" name="Rectangle 27"/>
          <p:cNvSpPr>
            <a:spLocks noGrp="1" noChangeArrowheads="1"/>
          </p:cNvSpPr>
          <p:nvPr>
            <p:ph type="ctrTitle"/>
          </p:nvPr>
        </p:nvSpPr>
        <p:spPr>
          <a:xfrm>
            <a:off x="468313" y="2997200"/>
            <a:ext cx="8207375" cy="960438"/>
          </a:xfrm>
        </p:spPr>
        <p:txBody>
          <a:bodyPr/>
          <a:lstStyle>
            <a:lvl1pPr algn="r">
              <a:defRPr sz="3400"/>
            </a:lvl1pPr>
          </a:lstStyle>
          <a:p>
            <a:pPr lvl="0"/>
            <a:r>
              <a:rPr lang="zh-CN" altLang="zh-CN" noProof="0" smtClean="0"/>
              <a:t>单击此处编辑母版标题样式</a:t>
            </a:r>
          </a:p>
        </p:txBody>
      </p:sp>
      <p:sp>
        <p:nvSpPr>
          <p:cNvPr id="4100" name="Rectangle 31"/>
          <p:cNvSpPr>
            <a:spLocks noGrp="1" noChangeArrowheads="1"/>
          </p:cNvSpPr>
          <p:nvPr>
            <p:ph type="subTitle" idx="1"/>
          </p:nvPr>
        </p:nvSpPr>
        <p:spPr>
          <a:xfrm>
            <a:off x="468313" y="3952875"/>
            <a:ext cx="8207375" cy="407988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 sz="1800"/>
            </a:lvl1pPr>
          </a:lstStyle>
          <a:p>
            <a:pPr lvl="0"/>
            <a:r>
              <a:rPr lang="zh-CN" altLang="zh-CN" noProof="0" smtClean="0"/>
              <a:t>单击添加署名或公司信息</a:t>
            </a: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59071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7631806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7487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27488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35841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58588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46950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604154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7469942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2BF765-1DDD-440E-9E77-AB55334E0E1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08731221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3884081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88478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6225" y="190500"/>
            <a:ext cx="2051050" cy="61182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190500"/>
            <a:ext cx="6005512" cy="61182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13881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900" y="190500"/>
            <a:ext cx="8207375" cy="863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125538"/>
            <a:ext cx="4027487" cy="518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27488" cy="518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26286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900" y="190500"/>
            <a:ext cx="8207375" cy="863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125538"/>
            <a:ext cx="4027487" cy="518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125538"/>
            <a:ext cx="4027488" cy="2514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792538"/>
            <a:ext cx="4027488" cy="2516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93156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bg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147" name="Rectangle 27"/>
          <p:cNvSpPr>
            <a:spLocks noGrp="1" noChangeArrowheads="1"/>
          </p:cNvSpPr>
          <p:nvPr>
            <p:ph type="ctrTitle"/>
          </p:nvPr>
        </p:nvSpPr>
        <p:spPr>
          <a:xfrm>
            <a:off x="468313" y="2997200"/>
            <a:ext cx="8207375" cy="960438"/>
          </a:xfrm>
        </p:spPr>
        <p:txBody>
          <a:bodyPr/>
          <a:lstStyle>
            <a:lvl1pPr algn="r">
              <a:defRPr sz="3400"/>
            </a:lvl1pPr>
          </a:lstStyle>
          <a:p>
            <a:pPr lvl="0"/>
            <a:r>
              <a:rPr lang="zh-CN" altLang="zh-CN" noProof="0" smtClean="0"/>
              <a:t>单击此处编辑母版标题样式</a:t>
            </a:r>
          </a:p>
        </p:txBody>
      </p:sp>
      <p:sp>
        <p:nvSpPr>
          <p:cNvPr id="6148" name="Rectangle 31"/>
          <p:cNvSpPr>
            <a:spLocks noGrp="1" noChangeArrowheads="1"/>
          </p:cNvSpPr>
          <p:nvPr>
            <p:ph type="subTitle" idx="1"/>
          </p:nvPr>
        </p:nvSpPr>
        <p:spPr>
          <a:xfrm>
            <a:off x="468313" y="3952875"/>
            <a:ext cx="8207375" cy="407988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 sz="1800"/>
            </a:lvl1pPr>
          </a:lstStyle>
          <a:p>
            <a:pPr lvl="0"/>
            <a:r>
              <a:rPr lang="zh-CN" altLang="zh-CN" noProof="0" smtClean="0"/>
              <a:t>单击添加署名或公司信息</a:t>
            </a:r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60308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08759853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7487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27488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10425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55412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5E22C8-F3F1-4120-9E5B-61E4B09DFDC1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2850804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578104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5313297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36159111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7780770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808230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6225" y="190500"/>
            <a:ext cx="2051050" cy="61182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190500"/>
            <a:ext cx="6005512" cy="61182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38679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bg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43" name="Rectangle 27"/>
          <p:cNvSpPr>
            <a:spLocks noGrp="1" noChangeArrowheads="1"/>
          </p:cNvSpPr>
          <p:nvPr>
            <p:ph type="ctrTitle"/>
          </p:nvPr>
        </p:nvSpPr>
        <p:spPr>
          <a:xfrm>
            <a:off x="468313" y="2997200"/>
            <a:ext cx="8207375" cy="960438"/>
          </a:xfrm>
        </p:spPr>
        <p:txBody>
          <a:bodyPr/>
          <a:lstStyle>
            <a:lvl1pPr algn="r">
              <a:defRPr sz="3400"/>
            </a:lvl1pPr>
          </a:lstStyle>
          <a:p>
            <a:pPr lvl="0"/>
            <a:r>
              <a:rPr lang="zh-CN" altLang="zh-CN" noProof="0" smtClean="0"/>
              <a:t>单击此处编辑母版标题样式</a:t>
            </a:r>
          </a:p>
        </p:txBody>
      </p:sp>
      <p:sp>
        <p:nvSpPr>
          <p:cNvPr id="10244" name="Rectangle 31"/>
          <p:cNvSpPr>
            <a:spLocks noGrp="1" noChangeArrowheads="1"/>
          </p:cNvSpPr>
          <p:nvPr>
            <p:ph type="subTitle" idx="1"/>
          </p:nvPr>
        </p:nvSpPr>
        <p:spPr>
          <a:xfrm>
            <a:off x="468313" y="3952875"/>
            <a:ext cx="8207375" cy="407988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 sz="1800"/>
            </a:lvl1pPr>
          </a:lstStyle>
          <a:p>
            <a:pPr lvl="0"/>
            <a:r>
              <a:rPr lang="zh-CN" altLang="zh-CN" noProof="0" smtClean="0"/>
              <a:t>单击添加署名或公司信息</a:t>
            </a:r>
          </a:p>
        </p:txBody>
      </p:sp>
    </p:spTree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954314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71078168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7487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27488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24487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2117EA-E969-40CB-A083-983A02C95F4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80895034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911526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625988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2510579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3683648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87980346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91180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6225" y="190500"/>
            <a:ext cx="2051050" cy="61182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190500"/>
            <a:ext cx="6005512" cy="61182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64958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FF893E-27A9-4BBB-BB1C-69CA18125D5A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5939845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048333-35A7-46F0-BB64-F49194880E8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2567798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9D0E13-7B5D-494B-8A5A-96D4F11839CA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4892075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6494AA-F8D5-44D8-9565-4573C1AB0BDE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0835269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B8A448-9C87-40F3-89E3-17A887325FCE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96472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9" b="63942"/>
          <a:stretch>
            <a:fillRect/>
          </a:stretch>
        </p:blipFill>
        <p:spPr bwMode="auto">
          <a:xfrm>
            <a:off x="1588" y="0"/>
            <a:ext cx="9144000" cy="688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767" tIns="48383" rIns="96767" bIns="4838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767" tIns="48383" rIns="96767" bIns="483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767" tIns="48383" rIns="96767" bIns="48383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767" tIns="48383" rIns="96767" bIns="48383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zh-CN" altLang="zh-CN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767" tIns="48383" rIns="96767" bIns="48383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BADFB89-099F-429F-B622-A314FA3B3CB8}" type="slidenum">
              <a:rPr lang="zh-CN" altLang="zh-CN"/>
              <a:pPr/>
              <a:t>‹#›</a:t>
            </a:fld>
            <a:endParaRPr lang="zh-CN" altLang="zh-CN"/>
          </a:p>
        </p:txBody>
      </p:sp>
      <p:pic>
        <p:nvPicPr>
          <p:cNvPr id="1032" name="Picture 8" descr="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19" b="29834"/>
          <a:stretch>
            <a:fillRect/>
          </a:stretch>
        </p:blipFill>
        <p:spPr bwMode="auto">
          <a:xfrm>
            <a:off x="36513" y="5518150"/>
            <a:ext cx="910907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47" r:id="rId9"/>
    <p:sldLayoutId id="2147483948" r:id="rId10"/>
    <p:sldLayoutId id="2147483949" r:id="rId11"/>
  </p:sldLayoutIdLst>
  <p:transition>
    <p:fade/>
  </p:transition>
  <p:txStyles>
    <p:titleStyle>
      <a:lvl1pPr algn="ctr" defTabSz="968375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68375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defTabSz="968375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defTabSz="968375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defTabSz="968375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defTabSz="968375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defTabSz="968375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defTabSz="968375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defTabSz="968375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61950" indent="-361950" algn="l" defTabSz="968375" rtl="0" eaLnBrk="1" fontAlgn="base" hangingPunct="1">
        <a:spcBef>
          <a:spcPct val="20000"/>
        </a:spcBef>
        <a:spcAft>
          <a:spcPct val="0"/>
        </a:spcAft>
        <a:buChar char="•"/>
        <a:defRPr sz="3300">
          <a:solidFill>
            <a:schemeClr val="tx1"/>
          </a:solidFill>
          <a:latin typeface="+mn-lt"/>
          <a:ea typeface="+mn-ea"/>
          <a:cs typeface="+mn-cs"/>
        </a:defRPr>
      </a:lvl1pPr>
      <a:lvl2pPr marL="785813" indent="-301625" algn="l" defTabSz="968375" rtl="0" eaLnBrk="1" fontAlgn="base" hangingPunct="1">
        <a:spcBef>
          <a:spcPct val="20000"/>
        </a:spcBef>
        <a:spcAft>
          <a:spcPct val="0"/>
        </a:spcAft>
        <a:buChar char="–"/>
        <a:defRPr sz="2900">
          <a:solidFill>
            <a:schemeClr val="tx1"/>
          </a:solidFill>
          <a:latin typeface="+mn-lt"/>
          <a:ea typeface="+mn-ea"/>
        </a:defRPr>
      </a:lvl2pPr>
      <a:lvl3pPr marL="1209675" indent="-241300" algn="l" defTabSz="968375" rtl="0" eaLnBrk="1" fontAlgn="base" hangingPunct="1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+mn-ea"/>
        </a:defRPr>
      </a:lvl3pPr>
      <a:lvl4pPr marL="1693863" indent="-242888" algn="l" defTabSz="968375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</a:defRPr>
      </a:lvl4pPr>
      <a:lvl5pPr marL="2178050" indent="-242888" algn="l" defTabSz="968375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+mn-ea"/>
        </a:defRPr>
      </a:lvl5pPr>
      <a:lvl6pPr marL="2635250" indent="-242888" algn="l" defTabSz="968375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+mn-ea"/>
        </a:defRPr>
      </a:lvl6pPr>
      <a:lvl7pPr marL="3092450" indent="-242888" algn="l" defTabSz="968375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+mn-ea"/>
        </a:defRPr>
      </a:lvl7pPr>
      <a:lvl8pPr marL="3549650" indent="-242888" algn="l" defTabSz="968375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+mn-ea"/>
        </a:defRPr>
      </a:lvl8pPr>
      <a:lvl9pPr marL="4006850" indent="-242888" algn="l" defTabSz="968375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125538"/>
            <a:ext cx="8207375" cy="518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</p:txBody>
      </p:sp>
      <p:sp>
        <p:nvSpPr>
          <p:cNvPr id="3075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69900" y="190500"/>
            <a:ext cx="820737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851275" y="6524625"/>
            <a:ext cx="1439863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de-DE" altLang="en-US" sz="1000" b="1"/>
              <a:t>Page </a:t>
            </a:r>
            <a:r>
              <a:rPr lang="de-DE" altLang="en-US" sz="1000" b="1">
                <a:sym typeface="MS UI Gothic" pitchFamily="34" charset="-128"/>
              </a:rPr>
              <a:t></a:t>
            </a:r>
            <a:r>
              <a:rPr lang="de-DE" altLang="en-US" sz="1000" b="1"/>
              <a:t> </a:t>
            </a:r>
            <a:fld id="{229B6A93-7736-4E89-8251-D7AB56D8627B}" type="slidenum">
              <a:rPr lang="zh-CN" altLang="en-US" sz="1000" b="1"/>
              <a:pPr algn="ctr"/>
              <a:t>‹#›</a:t>
            </a:fld>
            <a:endParaRPr lang="en-US" altLang="zh-CN" sz="1000" b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4070" r:id="rId12"/>
    <p:sldLayoutId id="2147484071" r:id="rId13"/>
  </p:sldLayoutIdLst>
  <p:transition>
    <p:fade/>
  </p:transition>
  <p:txStyles>
    <p:titleStyle>
      <a:lvl1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pitchFamily="34" charset="0"/>
          <a:ea typeface="微软雅黑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pitchFamily="34" charset="0"/>
          <a:ea typeface="微软雅黑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pitchFamily="34" charset="0"/>
          <a:ea typeface="微软雅黑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pitchFamily="34" charset="0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pitchFamily="34" charset="0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pitchFamily="34" charset="0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pitchFamily="34" charset="0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>
          <a:solidFill>
            <a:schemeClr val="tx1"/>
          </a:solidFill>
          <a:latin typeface="+mn-lt"/>
          <a:ea typeface="华文细黑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>
          <a:solidFill>
            <a:schemeClr val="tx1"/>
          </a:solidFill>
          <a:latin typeface="+mn-lt"/>
          <a:ea typeface="华文细黑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>
          <a:solidFill>
            <a:schemeClr val="tx1"/>
          </a:solidFill>
          <a:latin typeface="+mn-lt"/>
          <a:ea typeface="华文细黑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>
          <a:solidFill>
            <a:schemeClr val="tx1"/>
          </a:solidFill>
          <a:latin typeface="+mn-lt"/>
          <a:ea typeface="华文细黑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>
          <a:solidFill>
            <a:schemeClr val="tx1"/>
          </a:solidFill>
          <a:latin typeface="+mn-lt"/>
          <a:ea typeface="华文细黑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125538"/>
            <a:ext cx="8207375" cy="518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</p:txBody>
      </p:sp>
      <p:sp>
        <p:nvSpPr>
          <p:cNvPr id="5123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69900" y="190500"/>
            <a:ext cx="820737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3851275" y="6524625"/>
            <a:ext cx="1439863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de-DE" altLang="en-US" sz="1000" b="1"/>
              <a:t>Page </a:t>
            </a:r>
            <a:r>
              <a:rPr lang="de-DE" altLang="en-US" sz="1000" b="1">
                <a:sym typeface="MS UI Gothic" pitchFamily="34" charset="-128"/>
              </a:rPr>
              <a:t></a:t>
            </a:r>
            <a:r>
              <a:rPr lang="de-DE" altLang="en-US" sz="1000" b="1"/>
              <a:t> </a:t>
            </a:r>
            <a:fld id="{C8E3CC6D-C1B4-4479-A063-C34CD1120955}" type="slidenum">
              <a:rPr lang="zh-CN" altLang="en-US" sz="1000" b="1"/>
              <a:pPr algn="ctr"/>
              <a:t>‹#›</a:t>
            </a:fld>
            <a:endParaRPr lang="en-US" altLang="zh-CN" sz="1000" b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</p:sldLayoutIdLst>
  <p:transition>
    <p:fade/>
  </p:transition>
  <p:txStyles>
    <p:titleStyle>
      <a:lvl1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pitchFamily="34" charset="0"/>
          <a:ea typeface="微软雅黑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pitchFamily="34" charset="0"/>
          <a:ea typeface="微软雅黑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pitchFamily="34" charset="0"/>
          <a:ea typeface="微软雅黑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pitchFamily="34" charset="0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pitchFamily="34" charset="0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pitchFamily="34" charset="0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pitchFamily="34" charset="0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>
          <a:solidFill>
            <a:schemeClr val="tx1"/>
          </a:solidFill>
          <a:latin typeface="+mn-lt"/>
          <a:ea typeface="华文细黑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>
          <a:solidFill>
            <a:schemeClr val="tx1"/>
          </a:solidFill>
          <a:latin typeface="+mn-lt"/>
          <a:ea typeface="华文细黑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>
          <a:solidFill>
            <a:schemeClr val="tx1"/>
          </a:solidFill>
          <a:latin typeface="+mn-lt"/>
          <a:ea typeface="华文细黑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>
          <a:solidFill>
            <a:schemeClr val="tx1"/>
          </a:solidFill>
          <a:latin typeface="+mn-lt"/>
          <a:ea typeface="华文细黑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>
          <a:solidFill>
            <a:schemeClr val="tx1"/>
          </a:solidFill>
          <a:latin typeface="+mn-lt"/>
          <a:ea typeface="华文细黑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125538"/>
            <a:ext cx="8207375" cy="518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</p:txBody>
      </p:sp>
      <p:sp>
        <p:nvSpPr>
          <p:cNvPr id="9219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69900" y="190500"/>
            <a:ext cx="820737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3851275" y="6524625"/>
            <a:ext cx="1439863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de-DE" altLang="en-US" sz="1000" b="1"/>
              <a:t>Page </a:t>
            </a:r>
            <a:r>
              <a:rPr lang="de-DE" altLang="en-US" sz="1000" b="1">
                <a:sym typeface="MS UI Gothic" pitchFamily="34" charset="-128"/>
              </a:rPr>
              <a:t></a:t>
            </a:r>
            <a:r>
              <a:rPr lang="de-DE" altLang="en-US" sz="1000" b="1"/>
              <a:t> </a:t>
            </a:r>
            <a:fld id="{F90FE339-A969-498C-A439-78D1F65C0350}" type="slidenum">
              <a:rPr lang="zh-CN" altLang="en-US" sz="1000" b="1"/>
              <a:pPr algn="ctr"/>
              <a:t>‹#›</a:t>
            </a:fld>
            <a:endParaRPr lang="en-US" altLang="zh-CN" sz="1000" b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</p:sldLayoutIdLst>
  <p:transition>
    <p:fade/>
  </p:transition>
  <p:txStyles>
    <p:titleStyle>
      <a:lvl1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pitchFamily="34" charset="0"/>
          <a:ea typeface="微软雅黑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pitchFamily="34" charset="0"/>
          <a:ea typeface="微软雅黑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pitchFamily="34" charset="0"/>
          <a:ea typeface="微软雅黑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pitchFamily="34" charset="0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pitchFamily="34" charset="0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pitchFamily="34" charset="0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pitchFamily="34" charset="0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>
          <a:solidFill>
            <a:schemeClr val="tx1"/>
          </a:solidFill>
          <a:latin typeface="+mn-lt"/>
          <a:ea typeface="华文细黑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>
          <a:solidFill>
            <a:schemeClr val="tx1"/>
          </a:solidFill>
          <a:latin typeface="+mn-lt"/>
          <a:ea typeface="华文细黑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>
          <a:solidFill>
            <a:schemeClr val="tx1"/>
          </a:solidFill>
          <a:latin typeface="+mn-lt"/>
          <a:ea typeface="华文细黑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>
          <a:solidFill>
            <a:schemeClr val="tx1"/>
          </a:solidFill>
          <a:latin typeface="+mn-lt"/>
          <a:ea typeface="华文细黑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>
          <a:solidFill>
            <a:schemeClr val="tx1"/>
          </a:solidFill>
          <a:latin typeface="+mn-lt"/>
          <a:ea typeface="华文细黑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quirejs/alameda" TargetMode="External"/><Relationship Id="rId2" Type="http://schemas.openxmlformats.org/officeDocument/2006/relationships/hyperlink" Target="http://requirejs.cn/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2997200"/>
            <a:ext cx="8188325" cy="960438"/>
          </a:xfrm>
        </p:spPr>
        <p:txBody>
          <a:bodyPr/>
          <a:lstStyle/>
          <a:p>
            <a:r>
              <a:rPr lang="zh-CN" altLang="en-US" dirty="0" smtClean="0"/>
              <a:t>转正答辩</a:t>
            </a:r>
            <a:endParaRPr lang="zh-CN" altLang="zh-CN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5004048" y="4509120"/>
            <a:ext cx="3804990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l">
              <a:buFontTx/>
            </a:pPr>
            <a:r>
              <a:rPr lang="zh-CN" altLang="en-US" sz="2800" kern="0" dirty="0" smtClean="0"/>
              <a:t>报告人：吴西飞</a:t>
            </a:r>
            <a:endParaRPr lang="zh-CN" altLang="zh-CN" sz="2800" kern="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 Module Pattern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Purpose: Code Management, Code Reuse.</a:t>
            </a:r>
          </a:p>
          <a:p>
            <a:r>
              <a:rPr lang="en-US" altLang="zh-CN" dirty="0" smtClean="0"/>
              <a:t>AMD vs</a:t>
            </a:r>
            <a:r>
              <a:rPr lang="en-US" altLang="zh-CN" dirty="0"/>
              <a:t>.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CommonJS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Requirejs</a:t>
            </a:r>
            <a:r>
              <a:rPr lang="en-US" altLang="zh-CN" dirty="0" smtClean="0"/>
              <a:t>: </a:t>
            </a: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://requirejs.cn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r>
              <a:rPr lang="en-US" altLang="zh-CN" dirty="0"/>
              <a:t>alameda.js: </a:t>
            </a: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github.com/requirejs/alameda</a:t>
            </a:r>
            <a:endParaRPr lang="en-US" altLang="zh-CN" dirty="0" smtClean="0"/>
          </a:p>
          <a:p>
            <a:pPr lvl="1"/>
            <a:r>
              <a:rPr lang="en-US" altLang="zh-CN" dirty="0"/>
              <a:t>AMD loader, like </a:t>
            </a:r>
            <a:r>
              <a:rPr lang="en-US" altLang="zh-CN" dirty="0" err="1"/>
              <a:t>requirejs</a:t>
            </a:r>
            <a:r>
              <a:rPr lang="en-US" altLang="zh-CN" dirty="0"/>
              <a:t>, but with promises and for modern browsers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13398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Some Traps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number of </a:t>
            </a:r>
            <a:r>
              <a:rPr lang="en-US" altLang="zh-CN" dirty="0" err="1" smtClean="0"/>
              <a:t>childNodes</a:t>
            </a:r>
            <a:endParaRPr lang="en-US" altLang="zh-CN" dirty="0" smtClean="0"/>
          </a:p>
          <a:p>
            <a:pPr lvl="1"/>
            <a:r>
              <a:rPr lang="en-US" altLang="zh-CN" dirty="0"/>
              <a:t>&lt;</a:t>
            </a:r>
            <a:r>
              <a:rPr lang="en-US" altLang="zh-CN" dirty="0" err="1"/>
              <a:t>ul</a:t>
            </a:r>
            <a:r>
              <a:rPr lang="en-US" altLang="zh-CN" dirty="0"/>
              <a:t> id="</a:t>
            </a:r>
            <a:r>
              <a:rPr lang="en-US" altLang="zh-CN" dirty="0" err="1"/>
              <a:t>myList</a:t>
            </a:r>
            <a:r>
              <a:rPr lang="en-US" altLang="zh-CN" dirty="0"/>
              <a:t>"&gt;</a:t>
            </a:r>
            <a:endParaRPr lang="zh-CN" altLang="en-US" dirty="0"/>
          </a:p>
          <a:p>
            <a:pPr lvl="1"/>
            <a:r>
              <a:rPr lang="zh-CN" altLang="en-US" dirty="0"/>
              <a:t>  </a:t>
            </a:r>
            <a:r>
              <a:rPr lang="en-US" altLang="zh-CN" dirty="0"/>
              <a:t>&lt;li&gt;Item 1&lt;/li&gt;</a:t>
            </a:r>
            <a:endParaRPr lang="zh-CN" altLang="en-US" dirty="0"/>
          </a:p>
          <a:p>
            <a:pPr lvl="1"/>
            <a:r>
              <a:rPr lang="zh-CN" altLang="en-US" dirty="0"/>
              <a:t>  </a:t>
            </a:r>
            <a:r>
              <a:rPr lang="en-US" altLang="zh-CN" dirty="0"/>
              <a:t>&lt;li&gt;Item 2&lt;/li&gt;</a:t>
            </a:r>
            <a:endParaRPr lang="zh-CN" altLang="en-US" dirty="0"/>
          </a:p>
          <a:p>
            <a:pPr lvl="1"/>
            <a:r>
              <a:rPr lang="zh-CN" altLang="en-US" dirty="0"/>
              <a:t>  </a:t>
            </a:r>
            <a:r>
              <a:rPr lang="en-US" altLang="zh-CN" dirty="0"/>
              <a:t>&lt;li&gt;Item 3&lt;/li&gt;</a:t>
            </a:r>
            <a:endParaRPr lang="zh-CN" altLang="en-US" dirty="0"/>
          </a:p>
          <a:p>
            <a:pPr lvl="1"/>
            <a:r>
              <a:rPr lang="en-US" altLang="zh-CN" dirty="0"/>
              <a:t>&lt;/</a:t>
            </a:r>
            <a:r>
              <a:rPr lang="en-US" altLang="zh-CN" dirty="0" err="1"/>
              <a:t>ul</a:t>
            </a:r>
            <a:r>
              <a:rPr lang="en-US" altLang="zh-CN" dirty="0"/>
              <a:t>&gt;</a:t>
            </a:r>
            <a:endParaRPr lang="en-US" altLang="zh-CN" dirty="0" smtClean="0"/>
          </a:p>
          <a:p>
            <a:r>
              <a:rPr lang="en-US" altLang="zh-CN" dirty="0" smtClean="0"/>
              <a:t>Promise, =&gt;, ``</a:t>
            </a:r>
          </a:p>
          <a:p>
            <a:r>
              <a:rPr lang="en-US" altLang="zh-CN" dirty="0" smtClean="0"/>
              <a:t>apply</a:t>
            </a:r>
            <a:r>
              <a:rPr lang="en-US" altLang="zh-CN" dirty="0"/>
              <a:t>, call and bind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171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Some Traps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 descr="D:\Linux\Acadine\acadine\转正答辩\use_of_IIFE_befo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219" y="1287854"/>
            <a:ext cx="5702330" cy="245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Linux\Acadine\acadine\转正答辩\use_of_IIFE_af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076477"/>
            <a:ext cx="7251504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8877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技术总结：</a:t>
            </a:r>
            <a:r>
              <a:rPr lang="en-US" altLang="zh-CN" sz="3200" dirty="0"/>
              <a:t>Custom Component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Gaia </a:t>
            </a:r>
            <a:r>
              <a:rPr lang="en-US" altLang="zh-CN" dirty="0" smtClean="0"/>
              <a:t>Components is a kind of Custom Component.</a:t>
            </a:r>
          </a:p>
          <a:p>
            <a:endParaRPr lang="en-US" altLang="zh-CN" dirty="0"/>
          </a:p>
          <a:p>
            <a:r>
              <a:rPr lang="en-US" altLang="zh-CN" dirty="0" smtClean="0"/>
              <a:t>Register </a:t>
            </a:r>
            <a:r>
              <a:rPr lang="en-US" altLang="zh-CN" dirty="0"/>
              <a:t>Element</a:t>
            </a:r>
          </a:p>
          <a:p>
            <a:r>
              <a:rPr lang="en-US" altLang="zh-CN" dirty="0" smtClean="0"/>
              <a:t>Shadow </a:t>
            </a:r>
            <a:r>
              <a:rPr lang="en-US" altLang="zh-CN" dirty="0"/>
              <a:t>DOM</a:t>
            </a:r>
          </a:p>
          <a:p>
            <a:r>
              <a:rPr lang="en-US" altLang="zh-CN" dirty="0"/>
              <a:t>Template</a:t>
            </a:r>
            <a:endParaRPr lang="zh-CN" altLang="en-US" dirty="0"/>
          </a:p>
          <a:p>
            <a:r>
              <a:rPr lang="en-US" altLang="zh-CN" dirty="0" smtClean="0"/>
              <a:t>Web Component(Custom Component)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59505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 </a:t>
            </a:r>
            <a:r>
              <a:rPr lang="en-US" altLang="zh-CN" dirty="0" smtClean="0"/>
              <a:t>Element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Define your own html tag, add attributes and functions.</a:t>
            </a:r>
          </a:p>
        </p:txBody>
      </p:sp>
      <p:pic>
        <p:nvPicPr>
          <p:cNvPr id="3075" name="Picture 3" descr="C:\Users\cos\Desktop\registerElem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39" y="1844823"/>
            <a:ext cx="7142241" cy="446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8589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Shadow </a:t>
            </a:r>
            <a:r>
              <a:rPr lang="en-US" altLang="zh-CN" dirty="0" smtClean="0"/>
              <a:t>DOM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DOM </a:t>
            </a:r>
            <a:r>
              <a:rPr lang="en-US" altLang="zh-CN" dirty="0"/>
              <a:t>tree </a:t>
            </a:r>
            <a:r>
              <a:rPr lang="en-US" altLang="zh-CN" dirty="0" smtClean="0"/>
              <a:t>encapsulation.</a:t>
            </a:r>
          </a:p>
          <a:p>
            <a:r>
              <a:rPr lang="en-US" altLang="zh-CN" dirty="0"/>
              <a:t>Separate Content from </a:t>
            </a:r>
            <a:r>
              <a:rPr lang="en-US" altLang="zh-CN" dirty="0" smtClean="0"/>
              <a:t>Presentation( by the means of shadow root and shadow host)</a:t>
            </a:r>
          </a:p>
          <a:p>
            <a:endParaRPr lang="zh-CN" altLang="en-US" dirty="0"/>
          </a:p>
        </p:txBody>
      </p:sp>
      <p:pic>
        <p:nvPicPr>
          <p:cNvPr id="8" name="Picture 5" descr="C:\Users\cos\Desktop\shadow_co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636912"/>
            <a:ext cx="6638096" cy="3933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16141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Shadow DOM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How to access content of shadow host from shadow root?</a:t>
            </a:r>
          </a:p>
          <a:p>
            <a:r>
              <a:rPr lang="en-US" altLang="zh-CN" dirty="0" smtClean="0"/>
              <a:t>Use html tag content and its property select.</a:t>
            </a:r>
            <a:endParaRPr lang="zh-CN" altLang="en-US" dirty="0"/>
          </a:p>
        </p:txBody>
      </p:sp>
      <p:pic>
        <p:nvPicPr>
          <p:cNvPr id="5" name="Picture 3" descr="C:\Users\cos\Desktop\shadow_do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7" y="2996952"/>
            <a:ext cx="4600575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6306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Shadow DOM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Shadow host</a:t>
            </a:r>
          </a:p>
          <a:p>
            <a:pPr lvl="1"/>
            <a:r>
              <a:rPr lang="en-US" altLang="zh-CN" dirty="0" smtClean="0"/>
              <a:t>&lt;</a:t>
            </a:r>
            <a:r>
              <a:rPr lang="en-US" altLang="zh-CN" dirty="0"/>
              <a:t>div id="</a:t>
            </a:r>
            <a:r>
              <a:rPr lang="en-US" altLang="zh-CN" dirty="0" err="1"/>
              <a:t>hostElement</a:t>
            </a:r>
            <a:r>
              <a:rPr lang="en-US" altLang="zh-CN" dirty="0"/>
              <a:t>"&gt;</a:t>
            </a:r>
          </a:p>
          <a:p>
            <a:pPr lvl="1"/>
            <a:r>
              <a:rPr lang="en-US" altLang="zh-CN" dirty="0"/>
              <a:t>      &lt;h2&gt;Introduction&lt;/h2&gt;</a:t>
            </a:r>
          </a:p>
          <a:p>
            <a:pPr lvl="1"/>
            <a:r>
              <a:rPr lang="en-US" altLang="zh-CN" dirty="0"/>
              <a:t>      &lt;h1&gt;My custom panel&lt;/h1&gt;</a:t>
            </a:r>
          </a:p>
          <a:p>
            <a:pPr lvl="1"/>
            <a:r>
              <a:rPr lang="en-US" altLang="zh-CN" dirty="0"/>
              <a:t>      &lt;p&gt;This is the content of the </a:t>
            </a:r>
            <a:r>
              <a:rPr lang="en-US" altLang="zh-CN" dirty="0" smtClean="0"/>
              <a:t>panel.&lt;/</a:t>
            </a:r>
            <a:r>
              <a:rPr lang="en-US" altLang="zh-CN" dirty="0"/>
              <a:t>p&gt;</a:t>
            </a:r>
          </a:p>
          <a:p>
            <a:pPr lvl="1"/>
            <a:r>
              <a:rPr lang="en-US" altLang="zh-CN" dirty="0"/>
              <a:t>&lt;/div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Shadow root</a:t>
            </a:r>
          </a:p>
          <a:p>
            <a:pPr lvl="1"/>
            <a:r>
              <a:rPr lang="en-US" altLang="zh-CN" dirty="0" smtClean="0"/>
              <a:t>&lt;content select=“h1”&gt;&lt;content&gt;</a:t>
            </a:r>
          </a:p>
          <a:p>
            <a:pPr lvl="1"/>
            <a:r>
              <a:rPr lang="en-US" altLang="zh-CN" dirty="0" err="1"/>
              <a:t>shadow.innerHTML</a:t>
            </a:r>
            <a:r>
              <a:rPr lang="en-US" altLang="zh-CN" dirty="0"/>
              <a:t> = '&lt;p&gt;shadow </a:t>
            </a:r>
            <a:r>
              <a:rPr lang="en-US" altLang="zh-CN" dirty="0" smtClean="0"/>
              <a:t>root&lt;content </a:t>
            </a:r>
            <a:r>
              <a:rPr lang="en-US" altLang="zh-CN" dirty="0"/>
              <a:t>select=“h1</a:t>
            </a:r>
            <a:r>
              <a:rPr lang="en-US" altLang="zh-CN" dirty="0" smtClean="0"/>
              <a:t>”&gt;&lt;/</a:t>
            </a:r>
            <a:r>
              <a:rPr lang="en-US" altLang="zh-CN" dirty="0"/>
              <a:t>content&gt;&lt;/p&gt;';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016690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Template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HTML &lt;template&gt; element represents a template in your </a:t>
            </a:r>
            <a:r>
              <a:rPr lang="en-US" altLang="zh-CN" dirty="0" smtClean="0"/>
              <a:t>markup</a:t>
            </a:r>
          </a:p>
          <a:p>
            <a:r>
              <a:rPr lang="en-US" altLang="zh-CN" dirty="0" smtClean="0"/>
              <a:t>&lt;template&gt; tag is suitable to store content of shadow root.</a:t>
            </a:r>
          </a:p>
          <a:p>
            <a:pPr lvl="1"/>
            <a:r>
              <a:rPr lang="en-US" altLang="zh-CN" dirty="0"/>
              <a:t>Its content is effectively inert until activated.</a:t>
            </a:r>
          </a:p>
          <a:p>
            <a:pPr lvl="1"/>
            <a:r>
              <a:rPr lang="en-US" altLang="zh-CN" dirty="0"/>
              <a:t>Any content within a template won't have side effects.</a:t>
            </a:r>
          </a:p>
          <a:p>
            <a:pPr lvl="1"/>
            <a:r>
              <a:rPr lang="en-US" altLang="zh-CN" dirty="0"/>
              <a:t>Templates can be placed anywhere.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26632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Custom Component - </a:t>
            </a:r>
            <a:r>
              <a:rPr lang="en-US" altLang="zh-CN" dirty="0" smtClean="0"/>
              <a:t>template</a:t>
            </a:r>
            <a:endParaRPr lang="zh-CN" altLang="en-US" dirty="0"/>
          </a:p>
        </p:txBody>
      </p:sp>
      <p:pic>
        <p:nvPicPr>
          <p:cNvPr id="5122" name="Picture 2" descr="C:\Users\cos\Desktop\registerElement_templat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268760"/>
            <a:ext cx="4614300" cy="518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5855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>
          <a:xfrm>
            <a:off x="469900" y="190500"/>
            <a:ext cx="8197850" cy="858838"/>
          </a:xfrm>
        </p:spPr>
        <p:txBody>
          <a:bodyPr/>
          <a:lstStyle/>
          <a:p>
            <a:r>
              <a:rPr lang="zh-CN" altLang="zh-CN"/>
              <a:t>目录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01025" cy="5183187"/>
          </a:xfrm>
        </p:spPr>
        <p:txBody>
          <a:bodyPr/>
          <a:lstStyle/>
          <a:p>
            <a:r>
              <a:rPr lang="zh-CN" altLang="en-US" sz="2800" dirty="0" smtClean="0"/>
              <a:t>主要工作</a:t>
            </a:r>
            <a:endParaRPr lang="en-US" altLang="zh-CN" sz="2800" dirty="0" smtClean="0"/>
          </a:p>
          <a:p>
            <a:r>
              <a:rPr lang="zh-CN" altLang="en-US" sz="2800" dirty="0"/>
              <a:t>技术</a:t>
            </a:r>
            <a:r>
              <a:rPr lang="zh-CN" altLang="en-US" sz="2800" dirty="0" smtClean="0"/>
              <a:t>总结：</a:t>
            </a:r>
            <a:r>
              <a:rPr lang="en-US" altLang="zh-CN" sz="2800" dirty="0" smtClean="0"/>
              <a:t>JavaScript </a:t>
            </a:r>
            <a:r>
              <a:rPr lang="zh-CN" altLang="en-US" sz="2800" dirty="0" smtClean="0"/>
              <a:t>语法</a:t>
            </a:r>
            <a:endParaRPr lang="en-US" altLang="zh-CN" sz="2800" dirty="0" smtClean="0"/>
          </a:p>
          <a:p>
            <a:r>
              <a:rPr lang="zh-CN" altLang="en-US" sz="2800" dirty="0" smtClean="0"/>
              <a:t>技术总结：</a:t>
            </a:r>
            <a:r>
              <a:rPr lang="en-US" altLang="zh-CN" sz="2800" dirty="0" smtClean="0"/>
              <a:t>Custom Component</a:t>
            </a:r>
          </a:p>
          <a:p>
            <a:r>
              <a:rPr lang="zh-CN" altLang="en-US" sz="2800" dirty="0" smtClean="0"/>
              <a:t>工作计划</a:t>
            </a:r>
            <a:endParaRPr lang="zh-CN" altLang="en-US" sz="2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Custom Component - </a:t>
            </a:r>
            <a:r>
              <a:rPr lang="en-US" altLang="zh-CN" dirty="0" err="1" smtClean="0"/>
              <a:t>registerElement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 descr="C:\Users\cos\Desktop\registerElement_add_shadowro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72816"/>
            <a:ext cx="6932315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3599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Custom </a:t>
            </a:r>
            <a:r>
              <a:rPr lang="en-US" altLang="zh-CN" dirty="0" smtClean="0"/>
              <a:t>Component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 descr="C:\Users\cos\Desktop\registerElement_showdow_ho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60848"/>
            <a:ext cx="8712968" cy="130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9786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完成</a:t>
            </a:r>
            <a:r>
              <a:rPr lang="en-US" altLang="zh-CN" dirty="0" smtClean="0"/>
              <a:t>Calendar</a:t>
            </a:r>
            <a:r>
              <a:rPr lang="zh-CN" altLang="en-US" dirty="0" smtClean="0"/>
              <a:t>的功能。</a:t>
            </a:r>
            <a:endParaRPr lang="en-US" altLang="zh-CN" dirty="0" smtClean="0"/>
          </a:p>
          <a:p>
            <a:r>
              <a:rPr lang="en-US" altLang="zh-CN" dirty="0" smtClean="0"/>
              <a:t>Gaia</a:t>
            </a:r>
            <a:r>
              <a:rPr lang="zh-CN" altLang="en-US" dirty="0" smtClean="0"/>
              <a:t>现有</a:t>
            </a:r>
            <a:r>
              <a:rPr lang="zh-CN" altLang="en-US" dirty="0"/>
              <a:t>功能</a:t>
            </a:r>
            <a:r>
              <a:rPr lang="zh-CN" altLang="en-US" dirty="0" smtClean="0"/>
              <a:t>，</a:t>
            </a:r>
            <a:r>
              <a:rPr lang="zh-CN" altLang="en-US" dirty="0"/>
              <a:t>如</a:t>
            </a:r>
            <a:r>
              <a:rPr lang="en-US" altLang="zh-CN" dirty="0"/>
              <a:t>UI</a:t>
            </a:r>
            <a:r>
              <a:rPr lang="zh-CN" altLang="en-US" dirty="0"/>
              <a:t>库、事件</a:t>
            </a:r>
            <a:r>
              <a:rPr lang="zh-CN" altLang="en-US" dirty="0" smtClean="0"/>
              <a:t>处理等；设计模式；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界面设计。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67009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148" name="Picture 4" descr="C:\Users\cos\Desktop\JavaScript_The_definition_gui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80185"/>
            <a:ext cx="4383956" cy="5816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D:\Linux\Acadine\workdocs\转正答辩\Professional_JavaScript_for_Web_Develope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005204"/>
            <a:ext cx="4314825" cy="559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3842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 descr="D:\Linux\Acadine\workdocs\转正答辩\CSS_The_definitive_gui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83" y="1340768"/>
            <a:ext cx="3657600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D:\Linux\Acadine\workdocs\转正答辩\CSS_the_missing_manu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422542"/>
            <a:ext cx="3456384" cy="488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11349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zh-CN" altLang="zh-CN" dirty="0"/>
          </a:p>
          <a:p>
            <a:pPr algn="ctr"/>
            <a:endParaRPr lang="zh-CN" altLang="zh-CN" dirty="0"/>
          </a:p>
          <a:p>
            <a:pPr algn="ctr"/>
            <a:endParaRPr lang="zh-CN" altLang="zh-CN" dirty="0"/>
          </a:p>
          <a:p>
            <a:pPr algn="ctr">
              <a:buFont typeface="Wingdings" pitchFamily="2" charset="2"/>
              <a:buNone/>
            </a:pPr>
            <a:r>
              <a:rPr lang="zh-CN" altLang="zh-CN" sz="4000" dirty="0"/>
              <a:t>谢谢！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MDN</a:t>
            </a:r>
            <a:r>
              <a:rPr lang="zh-CN" altLang="en-US" dirty="0" smtClean="0"/>
              <a:t>，学习</a:t>
            </a:r>
            <a:r>
              <a:rPr lang="en-US" altLang="zh-CN" dirty="0" smtClean="0"/>
              <a:t>Firefox OS</a:t>
            </a:r>
            <a:r>
              <a:rPr lang="zh-CN" altLang="en-US" dirty="0" smtClean="0"/>
              <a:t>编译、刷机。</a:t>
            </a:r>
            <a:endParaRPr lang="en-US" altLang="zh-CN" dirty="0" smtClean="0"/>
          </a:p>
          <a:p>
            <a:r>
              <a:rPr lang="zh-CN" altLang="en-US" dirty="0"/>
              <a:t>了解</a:t>
            </a:r>
            <a:r>
              <a:rPr lang="en-US" altLang="zh-CN" dirty="0" smtClean="0"/>
              <a:t>XPCOM</a:t>
            </a:r>
            <a:r>
              <a:rPr lang="zh-CN" altLang="en-US" dirty="0" smtClean="0"/>
              <a:t>组件，实现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CORE-307</a:t>
            </a:r>
            <a:r>
              <a:rPr lang="zh-CN" altLang="en-US" dirty="0" smtClean="0"/>
              <a:t>：在</a:t>
            </a:r>
            <a:r>
              <a:rPr lang="en-US" altLang="zh-CN" dirty="0" err="1" smtClean="0"/>
              <a:t>ftu_ping</a:t>
            </a:r>
            <a:r>
              <a:rPr lang="zh-CN" altLang="en-US" dirty="0" smtClean="0"/>
              <a:t>中加入</a:t>
            </a:r>
            <a:r>
              <a:rPr lang="en-US" altLang="zh-CN" dirty="0" err="1" smtClean="0"/>
              <a:t>findmydevice</a:t>
            </a:r>
            <a:r>
              <a:rPr lang="zh-CN" altLang="en-US" dirty="0" smtClean="0"/>
              <a:t>参数。</a:t>
            </a:r>
            <a:endParaRPr lang="en-US" altLang="zh-CN" dirty="0" smtClean="0"/>
          </a:p>
          <a:p>
            <a:r>
              <a:rPr lang="en-US" altLang="zh-CN" dirty="0" smtClean="0"/>
              <a:t>CORE-636</a:t>
            </a:r>
            <a:r>
              <a:rPr lang="zh-CN" altLang="en-US" dirty="0" smtClean="0"/>
              <a:t>：</a:t>
            </a:r>
            <a:r>
              <a:rPr lang="en-US" altLang="zh-CN" dirty="0" smtClean="0"/>
              <a:t>OTA</a:t>
            </a:r>
            <a:r>
              <a:rPr lang="zh-CN" altLang="en-US" dirty="0"/>
              <a:t>分析与开发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CORE-835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Telemetry</a:t>
            </a:r>
            <a:r>
              <a:rPr lang="zh-CN" altLang="en-US" dirty="0" smtClean="0"/>
              <a:t>相关分析。</a:t>
            </a:r>
            <a:endParaRPr lang="en-US" altLang="zh-CN" dirty="0" smtClean="0"/>
          </a:p>
          <a:p>
            <a:r>
              <a:rPr lang="en-US" altLang="zh-CN" dirty="0" smtClean="0"/>
              <a:t>CORE-844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Calendar</a:t>
            </a:r>
            <a:r>
              <a:rPr lang="zh-CN" altLang="en-US" dirty="0" smtClean="0"/>
              <a:t>与</a:t>
            </a:r>
            <a:r>
              <a:rPr lang="en-US" altLang="zh-CN" dirty="0" smtClean="0"/>
              <a:t>UX</a:t>
            </a:r>
            <a:r>
              <a:rPr lang="zh-CN" altLang="en-US" dirty="0" smtClean="0"/>
              <a:t>操作风格对比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？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feather-phone</a:t>
            </a:r>
            <a:r>
              <a:rPr lang="zh-CN" altLang="en-US" dirty="0" smtClean="0"/>
              <a:t>上</a:t>
            </a:r>
            <a:r>
              <a:rPr lang="en-US" altLang="zh-CN" dirty="0" smtClean="0"/>
              <a:t>Calendar</a:t>
            </a:r>
            <a:r>
              <a:rPr lang="zh-CN" altLang="en-US" dirty="0" smtClean="0"/>
              <a:t>功能实现。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658241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技术总结：</a:t>
            </a:r>
            <a:r>
              <a:rPr lang="en-US" altLang="zh-CN" sz="3200" dirty="0"/>
              <a:t>JavaScript </a:t>
            </a:r>
            <a:r>
              <a:rPr lang="zh-CN" altLang="en-US" sz="3200" dirty="0"/>
              <a:t>语法</a:t>
            </a:r>
            <a:endParaRPr lang="en-US" altLang="zh-CN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Use of function expression</a:t>
            </a:r>
          </a:p>
          <a:p>
            <a:r>
              <a:rPr lang="en-US" altLang="zh-CN" dirty="0"/>
              <a:t>Inheritance and the prototype chain</a:t>
            </a:r>
            <a:endParaRPr lang="en-US" altLang="zh-CN" dirty="0" smtClean="0"/>
          </a:p>
          <a:p>
            <a:r>
              <a:rPr lang="en-US" altLang="zh-CN" dirty="0" smtClean="0"/>
              <a:t>JavaScript Modules Management</a:t>
            </a:r>
          </a:p>
          <a:p>
            <a:endParaRPr lang="en-US" altLang="zh-CN" dirty="0"/>
          </a:p>
          <a:p>
            <a:r>
              <a:rPr lang="en-US" altLang="zh-CN" dirty="0" smtClean="0"/>
              <a:t>Some Traps</a:t>
            </a:r>
          </a:p>
        </p:txBody>
      </p:sp>
    </p:spTree>
    <p:extLst>
      <p:ext uri="{BB962C8B-B14F-4D97-AF65-F5344CB8AC3E}">
        <p14:creationId xmlns:p14="http://schemas.microsoft.com/office/powerpoint/2010/main" val="204092385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function expression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err="1"/>
              <a:t>var</a:t>
            </a:r>
            <a:r>
              <a:rPr lang="en-US" altLang="zh-CN" dirty="0"/>
              <a:t> foo = function () {</a:t>
            </a:r>
          </a:p>
          <a:p>
            <a:pPr lvl="1"/>
            <a:r>
              <a:rPr lang="en-US" altLang="zh-CN" dirty="0"/>
              <a:t>  ...</a:t>
            </a:r>
          </a:p>
          <a:p>
            <a:pPr lvl="1"/>
            <a:r>
              <a:rPr lang="en-US" altLang="zh-CN" dirty="0"/>
              <a:t>};</a:t>
            </a:r>
          </a:p>
          <a:p>
            <a:r>
              <a:rPr lang="en-US" altLang="zh-CN" dirty="0" smtClean="0"/>
              <a:t>function declaration</a:t>
            </a:r>
          </a:p>
          <a:p>
            <a:pPr lvl="1"/>
            <a:r>
              <a:rPr lang="en-US" altLang="zh-CN" dirty="0" smtClean="0"/>
              <a:t>function </a:t>
            </a:r>
            <a:r>
              <a:rPr lang="en-US" altLang="zh-CN" dirty="0"/>
              <a:t>foo </a:t>
            </a:r>
            <a:r>
              <a:rPr lang="en-US" altLang="zh-CN" dirty="0" smtClean="0"/>
              <a:t>() </a:t>
            </a:r>
            <a:r>
              <a:rPr lang="en-US" altLang="zh-CN" dirty="0"/>
              <a:t>{</a:t>
            </a:r>
          </a:p>
          <a:p>
            <a:pPr lvl="1"/>
            <a:r>
              <a:rPr lang="en-US" altLang="zh-CN" dirty="0"/>
              <a:t>  ...</a:t>
            </a:r>
          </a:p>
          <a:p>
            <a:pPr lvl="1"/>
            <a:r>
              <a:rPr lang="en-US" altLang="zh-CN" dirty="0" smtClean="0"/>
              <a:t>};</a:t>
            </a:r>
          </a:p>
          <a:p>
            <a:r>
              <a:rPr lang="en-US" altLang="zh-CN" dirty="0" smtClean="0"/>
              <a:t>Use </a:t>
            </a:r>
            <a:r>
              <a:rPr lang="en-US" altLang="zh-CN" dirty="0"/>
              <a:t>grouping </a:t>
            </a:r>
            <a:r>
              <a:rPr lang="en-US" altLang="zh-CN" dirty="0" smtClean="0"/>
              <a:t>operator convert from Declaration to Expression to reduce Global pollution. </a:t>
            </a:r>
          </a:p>
          <a:p>
            <a:pPr lvl="1"/>
            <a:r>
              <a:rPr lang="en-US" altLang="zh-CN" dirty="0" smtClean="0"/>
              <a:t>(function </a:t>
            </a:r>
            <a:r>
              <a:rPr lang="en-US" altLang="zh-CN" dirty="0"/>
              <a:t>foo () {</a:t>
            </a:r>
          </a:p>
          <a:p>
            <a:pPr lvl="1"/>
            <a:r>
              <a:rPr lang="en-US" altLang="zh-CN" dirty="0"/>
              <a:t>  ...</a:t>
            </a:r>
          </a:p>
          <a:p>
            <a:pPr lvl="1"/>
            <a:r>
              <a:rPr lang="en-US" altLang="zh-CN" dirty="0" smtClean="0"/>
              <a:t>};)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970907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 expression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Create encapsulated scope to hide auxiliary helper data from external </a:t>
            </a:r>
            <a:r>
              <a:rPr lang="en-US" altLang="zh-CN" dirty="0" smtClean="0"/>
              <a:t>context</a:t>
            </a:r>
            <a:endParaRPr lang="zh-CN" altLang="en-US" dirty="0"/>
          </a:p>
          <a:p>
            <a:pPr lvl="1"/>
            <a:r>
              <a:rPr lang="en-US" altLang="zh-CN" dirty="0" err="1"/>
              <a:t>var</a:t>
            </a:r>
            <a:r>
              <a:rPr lang="en-US" altLang="zh-CN" dirty="0"/>
              <a:t> foo = {};</a:t>
            </a:r>
          </a:p>
          <a:p>
            <a:pPr lvl="1"/>
            <a:r>
              <a:rPr lang="en-US" altLang="zh-CN" dirty="0"/>
              <a:t>(function initialize() {</a:t>
            </a:r>
          </a:p>
          <a:p>
            <a:pPr lvl="1"/>
            <a:r>
              <a:rPr lang="en-US" altLang="zh-CN" dirty="0"/>
              <a:t>  </a:t>
            </a:r>
            <a:r>
              <a:rPr lang="en-US" altLang="zh-CN" dirty="0" err="1"/>
              <a:t>var</a:t>
            </a:r>
            <a:r>
              <a:rPr lang="en-US" altLang="zh-CN" dirty="0"/>
              <a:t> x = 10;</a:t>
            </a:r>
          </a:p>
          <a:p>
            <a:pPr lvl="1"/>
            <a:r>
              <a:rPr lang="en-US" altLang="zh-CN" dirty="0"/>
              <a:t>  </a:t>
            </a:r>
            <a:r>
              <a:rPr lang="en-US" altLang="zh-CN" dirty="0" err="1"/>
              <a:t>foo.bar</a:t>
            </a:r>
            <a:r>
              <a:rPr lang="en-US" altLang="zh-CN" dirty="0"/>
              <a:t> = function () {</a:t>
            </a:r>
          </a:p>
          <a:p>
            <a:pPr lvl="1"/>
            <a:r>
              <a:rPr lang="en-US" altLang="zh-CN" dirty="0"/>
              <a:t>    alert(x);</a:t>
            </a:r>
          </a:p>
          <a:p>
            <a:pPr lvl="1"/>
            <a:r>
              <a:rPr lang="en-US" altLang="zh-CN" dirty="0"/>
              <a:t>  };</a:t>
            </a:r>
          </a:p>
          <a:p>
            <a:pPr lvl="1"/>
            <a:r>
              <a:rPr lang="en-US" altLang="zh-CN" dirty="0"/>
              <a:t>})();</a:t>
            </a:r>
          </a:p>
          <a:p>
            <a:pPr lvl="1"/>
            <a:r>
              <a:rPr lang="en-US" altLang="zh-CN" dirty="0" err="1"/>
              <a:t>foo.bar</a:t>
            </a:r>
            <a:r>
              <a:rPr lang="en-US" altLang="zh-CN" dirty="0"/>
              <a:t>(); // 10;</a:t>
            </a:r>
          </a:p>
          <a:p>
            <a:pPr lvl="1"/>
            <a:r>
              <a:rPr lang="en-US" altLang="zh-CN" dirty="0"/>
              <a:t>alert(x); // "x" is not defined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84670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 expression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IIFE(Immediately-Invoked </a:t>
            </a:r>
            <a:r>
              <a:rPr lang="en-US" altLang="zh-CN" dirty="0"/>
              <a:t>Function Expression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/>
              <a:t>(function(exports) {</a:t>
            </a:r>
          </a:p>
          <a:p>
            <a:pPr lvl="1"/>
            <a:r>
              <a:rPr lang="en-US" altLang="zh-CN" dirty="0"/>
              <a:t>  ...</a:t>
            </a:r>
          </a:p>
          <a:p>
            <a:pPr lvl="1"/>
            <a:r>
              <a:rPr lang="en-US" altLang="zh-CN" dirty="0"/>
              <a:t>})(window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32875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Inheritance and the prototype chain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中的对象通过</a:t>
            </a:r>
            <a:r>
              <a:rPr lang="en-US" altLang="zh-CN" dirty="0" smtClean="0"/>
              <a:t>new Function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function </a:t>
            </a:r>
            <a:r>
              <a:rPr lang="en-US" altLang="zh-CN" dirty="0"/>
              <a:t>Person(name) {</a:t>
            </a:r>
          </a:p>
          <a:p>
            <a:pPr lvl="1"/>
            <a:r>
              <a:rPr lang="en-US" altLang="zh-CN" dirty="0"/>
              <a:t>	this.name = name;</a:t>
            </a:r>
          </a:p>
          <a:p>
            <a:pPr lvl="1"/>
            <a:r>
              <a:rPr lang="en-US" altLang="zh-CN" dirty="0"/>
              <a:t>}</a:t>
            </a:r>
          </a:p>
          <a:p>
            <a:pPr lvl="1"/>
            <a:r>
              <a:rPr lang="en-US" altLang="zh-CN" dirty="0" err="1"/>
              <a:t>Person.prototype.getName</a:t>
            </a:r>
            <a:r>
              <a:rPr lang="en-US" altLang="zh-CN" dirty="0"/>
              <a:t> = function() {</a:t>
            </a:r>
          </a:p>
          <a:p>
            <a:pPr lvl="1"/>
            <a:r>
              <a:rPr lang="en-US" altLang="zh-CN" dirty="0"/>
              <a:t>	return this.name;</a:t>
            </a:r>
          </a:p>
          <a:p>
            <a:pPr lvl="1"/>
            <a:r>
              <a:rPr lang="en-US" altLang="zh-CN" dirty="0" smtClean="0"/>
              <a:t>}</a:t>
            </a:r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person = new Person();</a:t>
            </a:r>
          </a:p>
          <a:p>
            <a:r>
              <a:rPr lang="en-US" altLang="zh-CN" dirty="0" err="1"/>
              <a:t>person.__proto</a:t>
            </a:r>
            <a:r>
              <a:rPr lang="en-US" altLang="zh-CN" dirty="0"/>
              <a:t>__ == </a:t>
            </a:r>
            <a:r>
              <a:rPr lang="en-US" altLang="zh-CN" dirty="0" err="1"/>
              <a:t>Person.prototype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449759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Inheritance and the prototype chain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smtClean="0"/>
              <a:t>function </a:t>
            </a:r>
            <a:r>
              <a:rPr lang="en-US" altLang="zh-CN" dirty="0"/>
              <a:t>Programmer(name, age) {</a:t>
            </a:r>
          </a:p>
          <a:p>
            <a:pPr lvl="1"/>
            <a:r>
              <a:rPr lang="en-US" altLang="zh-CN" dirty="0"/>
              <a:t>	</a:t>
            </a:r>
            <a:r>
              <a:rPr lang="en-US" altLang="zh-CN" dirty="0" err="1"/>
              <a:t>this.age</a:t>
            </a:r>
            <a:r>
              <a:rPr lang="en-US" altLang="zh-CN" dirty="0"/>
              <a:t> = age;</a:t>
            </a:r>
          </a:p>
          <a:p>
            <a:pPr lvl="1"/>
            <a:r>
              <a:rPr lang="en-US" altLang="zh-CN" dirty="0"/>
              <a:t>}</a:t>
            </a:r>
          </a:p>
          <a:p>
            <a:pPr lvl="1"/>
            <a:r>
              <a:rPr lang="en-US" altLang="zh-CN" dirty="0" err="1"/>
              <a:t>Programmer.prototype</a:t>
            </a:r>
            <a:r>
              <a:rPr lang="en-US" altLang="zh-CN" dirty="0"/>
              <a:t> = new Person();</a:t>
            </a:r>
          </a:p>
          <a:p>
            <a:pPr lvl="1"/>
            <a:r>
              <a:rPr lang="en-US" altLang="zh-CN" dirty="0" err="1"/>
              <a:t>Programmer.prototype.getAge</a:t>
            </a:r>
            <a:r>
              <a:rPr lang="en-US" altLang="zh-CN" dirty="0"/>
              <a:t> = function() {</a:t>
            </a:r>
          </a:p>
          <a:p>
            <a:pPr lvl="1"/>
            <a:r>
              <a:rPr lang="en-US" altLang="zh-CN" dirty="0"/>
              <a:t>	return </a:t>
            </a:r>
            <a:r>
              <a:rPr lang="en-US" altLang="zh-CN" dirty="0" err="1"/>
              <a:t>this.age</a:t>
            </a:r>
            <a:r>
              <a:rPr lang="en-US" altLang="zh-CN" dirty="0"/>
              <a:t>;</a:t>
            </a:r>
          </a:p>
          <a:p>
            <a:pPr lvl="1"/>
            <a:r>
              <a:rPr lang="en-US" altLang="zh-CN" dirty="0"/>
              <a:t>}</a:t>
            </a:r>
          </a:p>
          <a:p>
            <a:pPr lvl="1"/>
            <a:r>
              <a:rPr lang="en-US" altLang="zh-CN" dirty="0" err="1"/>
              <a:t>var</a:t>
            </a:r>
            <a:r>
              <a:rPr lang="en-US" altLang="zh-CN" dirty="0"/>
              <a:t> p = new Programmer("me", 10);</a:t>
            </a:r>
            <a:endParaRPr lang="zh-CN" altLang="en-US" dirty="0"/>
          </a:p>
        </p:txBody>
      </p:sp>
      <p:pic>
        <p:nvPicPr>
          <p:cNvPr id="1026" name="Picture 2" descr="C:\Users\cos\Desktop\prototype_cha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437112"/>
            <a:ext cx="3527624" cy="198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12862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个人模版">
  <a:themeElements>
    <a:clrScheme name="中国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中国风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中国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国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国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国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国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国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国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国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国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国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国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国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海阔天空">
  <a:themeElements>
    <a:clrScheme name="海阔天空 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B2B2B2"/>
      </a:accent1>
      <a:accent2>
        <a:srgbClr val="5F5F5F"/>
      </a:accent2>
      <a:accent3>
        <a:srgbClr val="FFFFFF"/>
      </a:accent3>
      <a:accent4>
        <a:srgbClr val="000000"/>
      </a:accent4>
      <a:accent5>
        <a:srgbClr val="D5D5D5"/>
      </a:accent5>
      <a:accent6>
        <a:srgbClr val="555555"/>
      </a:accent6>
      <a:hlink>
        <a:srgbClr val="1C1C1C"/>
      </a:hlink>
      <a:folHlink>
        <a:srgbClr val="DDDDDD"/>
      </a:folHlink>
    </a:clrScheme>
    <a:fontScheme name="海阔天空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海阔天空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B2B2B2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55555"/>
        </a:accent6>
        <a:hlink>
          <a:srgbClr val="1C1C1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海阔天空_2">
  <a:themeElements>
    <a:clrScheme name="海阔天空_2 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B2B2B2"/>
      </a:accent1>
      <a:accent2>
        <a:srgbClr val="5F5F5F"/>
      </a:accent2>
      <a:accent3>
        <a:srgbClr val="FFFFFF"/>
      </a:accent3>
      <a:accent4>
        <a:srgbClr val="000000"/>
      </a:accent4>
      <a:accent5>
        <a:srgbClr val="D5D5D5"/>
      </a:accent5>
      <a:accent6>
        <a:srgbClr val="555555"/>
      </a:accent6>
      <a:hlink>
        <a:srgbClr val="1C1C1C"/>
      </a:hlink>
      <a:folHlink>
        <a:srgbClr val="DDDDDD"/>
      </a:folHlink>
    </a:clrScheme>
    <a:fontScheme name="海阔天空_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海阔天空_2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B2B2B2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55555"/>
        </a:accent6>
        <a:hlink>
          <a:srgbClr val="1C1C1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海阔天空_4">
  <a:themeElements>
    <a:clrScheme name="海阔天空_4 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B2B2B2"/>
      </a:accent1>
      <a:accent2>
        <a:srgbClr val="5F5F5F"/>
      </a:accent2>
      <a:accent3>
        <a:srgbClr val="FFFFFF"/>
      </a:accent3>
      <a:accent4>
        <a:srgbClr val="000000"/>
      </a:accent4>
      <a:accent5>
        <a:srgbClr val="D5D5D5"/>
      </a:accent5>
      <a:accent6>
        <a:srgbClr val="555555"/>
      </a:accent6>
      <a:hlink>
        <a:srgbClr val="1C1C1C"/>
      </a:hlink>
      <a:folHlink>
        <a:srgbClr val="DDDDDD"/>
      </a:folHlink>
    </a:clrScheme>
    <a:fontScheme name="海阔天空_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海阔天空_4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B2B2B2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55555"/>
        </a:accent6>
        <a:hlink>
          <a:srgbClr val="1C1C1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个人模版</Template>
  <TotalTime>461</TotalTime>
  <Pages>0</Pages>
  <Words>745</Words>
  <Characters>0</Characters>
  <Application>Microsoft Office PowerPoint</Application>
  <DocSecurity>0</DocSecurity>
  <PresentationFormat>全屏显示(4:3)</PresentationFormat>
  <Lines>0</Lines>
  <Paragraphs>143</Paragraphs>
  <Slides>25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25</vt:i4>
      </vt:variant>
    </vt:vector>
  </HeadingPairs>
  <TitlesOfParts>
    <vt:vector size="29" baseType="lpstr">
      <vt:lpstr>个人模版</vt:lpstr>
      <vt:lpstr>海阔天空</vt:lpstr>
      <vt:lpstr>海阔天空_2</vt:lpstr>
      <vt:lpstr>海阔天空_4</vt:lpstr>
      <vt:lpstr>转正答辩</vt:lpstr>
      <vt:lpstr>目录</vt:lpstr>
      <vt:lpstr>主要工作</vt:lpstr>
      <vt:lpstr>技术总结：JavaScript 语法</vt:lpstr>
      <vt:lpstr>function expression</vt:lpstr>
      <vt:lpstr>function expression</vt:lpstr>
      <vt:lpstr>function expression</vt:lpstr>
      <vt:lpstr>Inheritance and the prototype chain</vt:lpstr>
      <vt:lpstr>Inheritance and the prototype chain</vt:lpstr>
      <vt:lpstr>JavaScript Module Pattern</vt:lpstr>
      <vt:lpstr>Some Traps</vt:lpstr>
      <vt:lpstr>Some Traps</vt:lpstr>
      <vt:lpstr>技术总结：Custom Component</vt:lpstr>
      <vt:lpstr>Register Element</vt:lpstr>
      <vt:lpstr>Shadow DOM</vt:lpstr>
      <vt:lpstr>Shadow DOM</vt:lpstr>
      <vt:lpstr>Shadow DOM</vt:lpstr>
      <vt:lpstr>Template</vt:lpstr>
      <vt:lpstr>Custom Component - template</vt:lpstr>
      <vt:lpstr>Custom Component - registerElement</vt:lpstr>
      <vt:lpstr>Custom Component</vt:lpstr>
      <vt:lpstr>工作计划</vt:lpstr>
      <vt:lpstr>PowerPoint 演示文稿</vt:lpstr>
      <vt:lpstr>PowerPoint 演示文稿</vt:lpstr>
      <vt:lpstr>PowerPoint 演示文稿</vt:lpstr>
    </vt:vector>
  </TitlesOfParts>
  <Company>iscas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转正答辩</dc:title>
  <dc:creator>xifei</dc:creator>
  <cp:lastModifiedBy>xifei</cp:lastModifiedBy>
  <cp:revision>197</cp:revision>
  <dcterms:created xsi:type="dcterms:W3CDTF">2015-10-20T11:09:28Z</dcterms:created>
  <dcterms:modified xsi:type="dcterms:W3CDTF">2015-10-21T04:31:10Z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2052-9.1.0.4300</vt:lpwstr>
  </property>
</Properties>
</file>