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codenvy.readme.io/v4.4/docs/using-desktop-ides"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codenvy.aurea.local/f?id=rvy2evjmt64wbv7i" TargetMode="External"/><Relationship Id="rId4" Type="http://schemas.openxmlformats.org/officeDocument/2006/relationships/hyperlink" Target="http://codenvy.aurea.local/f?id=k7ghhemil5ibp13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59825" y="1024800"/>
            <a:ext cx="8520600" cy="2978700"/>
          </a:xfrm>
          <a:prstGeom prst="rect">
            <a:avLst/>
          </a:prstGeom>
        </p:spPr>
        <p:txBody>
          <a:bodyPr anchorCtr="0" anchor="b" bIns="91425" lIns="91425" rIns="91425" tIns="91425">
            <a:noAutofit/>
          </a:bodyPr>
          <a:lstStyle/>
          <a:p>
            <a:pPr indent="-69850" lvl="0" marL="0" algn="l">
              <a:spcBef>
                <a:spcPts val="0"/>
              </a:spcBef>
              <a:buClr>
                <a:schemeClr val="dk1"/>
              </a:buClr>
              <a:buSzPct val="25000"/>
              <a:buFont typeface="Arial"/>
              <a:buNone/>
            </a:pPr>
            <a:r>
              <a:rPr lang="en"/>
              <a:t>    Codenvy v4.6.2 (cluster)</a:t>
            </a:r>
          </a:p>
          <a:p>
            <a:pPr lvl="0">
              <a:spcBef>
                <a:spcPts val="0"/>
              </a:spcBef>
              <a:buNone/>
            </a:pPr>
            <a:r>
              <a:rPr lang="en"/>
              <a:t>HRMS</a:t>
            </a:r>
          </a:p>
          <a:p>
            <a:pPr lvl="0">
              <a:spcBef>
                <a:spcPts val="0"/>
              </a:spcBef>
              <a:buNone/>
            </a:pPr>
            <a:r>
              <a:t/>
            </a:r>
            <a:endParaRPr/>
          </a:p>
        </p:txBody>
      </p:sp>
      <p:sp>
        <p:nvSpPr>
          <p:cNvPr id="55" name="Shape 55"/>
          <p:cNvSpPr txBox="1"/>
          <p:nvPr>
            <p:ph idx="1" type="subTitle"/>
          </p:nvPr>
        </p:nvSpPr>
        <p:spPr>
          <a:xfrm>
            <a:off x="175475" y="4150800"/>
            <a:ext cx="8892000" cy="792600"/>
          </a:xfrm>
          <a:prstGeom prst="rect">
            <a:avLst/>
          </a:prstGeom>
        </p:spPr>
        <p:txBody>
          <a:bodyPr anchorCtr="0" anchor="t" bIns="91425" lIns="91425" rIns="91425" tIns="91425">
            <a:noAutofit/>
          </a:bodyPr>
          <a:lstStyle/>
          <a:p>
            <a:pPr lvl="0" algn="l">
              <a:spcBef>
                <a:spcPts val="0"/>
              </a:spcBef>
              <a:buClr>
                <a:schemeClr val="dk1"/>
              </a:buClr>
              <a:buSzPct val="78571"/>
              <a:buFont typeface="Arial"/>
              <a:buNone/>
            </a:pPr>
            <a:r>
              <a:rPr lang="en" sz="1400">
                <a:solidFill>
                  <a:schemeClr val="dk1"/>
                </a:solidFill>
              </a:rPr>
              <a:t>By Andrey Solodov</a:t>
            </a:r>
          </a:p>
          <a:p>
            <a:pPr lvl="0" algn="l">
              <a:spcBef>
                <a:spcPts val="0"/>
              </a:spcBef>
              <a:buClr>
                <a:schemeClr val="dk1"/>
              </a:buClr>
              <a:buSzPct val="78571"/>
              <a:buFont typeface="Arial"/>
              <a:buNone/>
            </a:pPr>
            <a:r>
              <a:rPr lang="en" sz="1400">
                <a:solidFill>
                  <a:schemeClr val="dk1"/>
                </a:solidFill>
              </a:rPr>
              <a:t>Skype: andrey.solodov_1</a:t>
            </a:r>
          </a:p>
          <a:p>
            <a:pPr lvl="0" algn="l">
              <a:spcBef>
                <a:spcPts val="0"/>
              </a:spcBef>
              <a:buClr>
                <a:schemeClr val="dk1"/>
              </a:buClr>
              <a:buSzPct val="78571"/>
              <a:buFont typeface="Arial"/>
              <a:buNone/>
            </a:pPr>
            <a:r>
              <a:rPr lang="en" sz="1400">
                <a:solidFill>
                  <a:schemeClr val="dk1"/>
                </a:solidFill>
              </a:rPr>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27750" y="35650"/>
            <a:ext cx="8520600" cy="318900"/>
          </a:xfrm>
          <a:prstGeom prst="rect">
            <a:avLst/>
          </a:prstGeom>
        </p:spPr>
        <p:txBody>
          <a:bodyPr anchorCtr="0" anchor="t" bIns="91425" lIns="91425" rIns="91425" tIns="91425">
            <a:noAutofit/>
          </a:bodyPr>
          <a:lstStyle/>
          <a:p>
            <a:pPr lvl="0" rtl="0">
              <a:spcBef>
                <a:spcPts val="0"/>
              </a:spcBef>
              <a:buNone/>
            </a:pPr>
            <a:r>
              <a:rPr lang="en" sz="1200"/>
              <a:t>Terminal</a:t>
            </a:r>
          </a:p>
        </p:txBody>
      </p:sp>
      <p:sp>
        <p:nvSpPr>
          <p:cNvPr id="123" name="Shape 123"/>
          <p:cNvSpPr txBox="1"/>
          <p:nvPr>
            <p:ph idx="1" type="body"/>
          </p:nvPr>
        </p:nvSpPr>
        <p:spPr>
          <a:xfrm>
            <a:off x="100150" y="464300"/>
            <a:ext cx="8940300" cy="762300"/>
          </a:xfrm>
          <a:prstGeom prst="rect">
            <a:avLst/>
          </a:prstGeom>
        </p:spPr>
        <p:txBody>
          <a:bodyPr anchorCtr="0" anchor="t" bIns="91425" lIns="91425" rIns="91425" tIns="91425">
            <a:noAutofit/>
          </a:bodyPr>
          <a:lstStyle/>
          <a:p>
            <a:pPr lvl="0" rtl="0">
              <a:spcBef>
                <a:spcPts val="0"/>
              </a:spcBef>
              <a:buNone/>
            </a:pPr>
            <a:r>
              <a:rPr lang="en" sz="1200"/>
              <a:t>Terminal is AWESOME. Let’s talk about it a bit more and i’ll show you some cool things.</a:t>
            </a:r>
          </a:p>
          <a:p>
            <a:pPr lvl="0" rtl="0">
              <a:spcBef>
                <a:spcPts val="0"/>
              </a:spcBef>
              <a:buNone/>
            </a:pPr>
            <a:r>
              <a:rPr lang="en" sz="1200"/>
              <a:t>Actually if you can’t see a terminal window on you Project Perspective just go to Terminal window and run it.</a:t>
            </a:r>
          </a:p>
        </p:txBody>
      </p:sp>
      <p:pic>
        <p:nvPicPr>
          <p:cNvPr id="124" name="Shape 124"/>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25" name="Shape 125"/>
          <p:cNvSpPr txBox="1"/>
          <p:nvPr/>
        </p:nvSpPr>
        <p:spPr>
          <a:xfrm>
            <a:off x="135750" y="2519850"/>
            <a:ext cx="8904600" cy="403500"/>
          </a:xfrm>
          <a:prstGeom prst="rect">
            <a:avLst/>
          </a:prstGeom>
          <a:noFill/>
          <a:ln>
            <a:noFill/>
          </a:ln>
        </p:spPr>
        <p:txBody>
          <a:bodyPr anchorCtr="0" anchor="t" bIns="91425" lIns="91425" rIns="91425" tIns="91425">
            <a:noAutofit/>
          </a:bodyPr>
          <a:lstStyle/>
          <a:p>
            <a:pPr lvl="0" rtl="0">
              <a:spcBef>
                <a:spcPts val="0"/>
              </a:spcBef>
              <a:buNone/>
            </a:pPr>
            <a:r>
              <a:rPr lang="en" sz="1200"/>
              <a:t>Or you can SSH to that container (that’s huge)... Just press on SSH to see the details.</a:t>
            </a:r>
          </a:p>
        </p:txBody>
      </p:sp>
      <p:pic>
        <p:nvPicPr>
          <p:cNvPr id="126" name="Shape 126"/>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100925"/>
            <a:ext cx="8520600" cy="301200"/>
          </a:xfrm>
          <a:prstGeom prst="rect">
            <a:avLst/>
          </a:prstGeom>
        </p:spPr>
        <p:txBody>
          <a:bodyPr anchorCtr="0" anchor="t" bIns="91425" lIns="91425" rIns="91425" tIns="91425">
            <a:noAutofit/>
          </a:bodyPr>
          <a:lstStyle/>
          <a:p>
            <a:pPr lvl="0" rtl="0">
              <a:spcBef>
                <a:spcPts val="0"/>
              </a:spcBef>
              <a:buNone/>
            </a:pPr>
            <a:r>
              <a:rPr lang="en" sz="1200"/>
              <a:t>Ports</a:t>
            </a:r>
          </a:p>
        </p:txBody>
      </p:sp>
      <p:sp>
        <p:nvSpPr>
          <p:cNvPr id="132" name="Shape 132"/>
          <p:cNvSpPr txBox="1"/>
          <p:nvPr>
            <p:ph idx="1" type="body"/>
          </p:nvPr>
        </p:nvSpPr>
        <p:spPr>
          <a:xfrm>
            <a:off x="130950" y="932950"/>
            <a:ext cx="8941500" cy="1877700"/>
          </a:xfrm>
          <a:prstGeom prst="rect">
            <a:avLst/>
          </a:prstGeom>
        </p:spPr>
        <p:txBody>
          <a:bodyPr anchorCtr="0" anchor="t" bIns="91425" lIns="91425" rIns="91425" tIns="91425">
            <a:noAutofit/>
          </a:bodyPr>
          <a:lstStyle/>
          <a:p>
            <a:pPr lvl="0" rtl="0">
              <a:spcBef>
                <a:spcPts val="0"/>
              </a:spcBef>
              <a:buNone/>
            </a:pPr>
            <a:r>
              <a:rPr lang="en" sz="1200"/>
              <a:t>Let’s switch back to Operations Perspective and investigate very important Servers tab.</a:t>
            </a:r>
          </a:p>
          <a:p>
            <a:pPr lvl="0" rt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rtl="0">
              <a:spcBef>
                <a:spcPts val="0"/>
              </a:spcBef>
              <a:buNone/>
            </a:pPr>
            <a:r>
              <a:rPr lang="en" sz="1200"/>
              <a:t>This tab is important and useful tool when you are going to see the result of your build process</a:t>
            </a:r>
          </a:p>
          <a:p>
            <a:pPr lvl="0" rtl="0">
              <a:spcBef>
                <a:spcPts val="0"/>
              </a:spcBef>
              <a:buNone/>
            </a:pPr>
            <a:r>
              <a:t/>
            </a:r>
            <a:endParaRPr sz="1200"/>
          </a:p>
        </p:txBody>
      </p:sp>
      <p:pic>
        <p:nvPicPr>
          <p:cNvPr id="133" name="Shape 133"/>
          <p:cNvPicPr preferRelativeResize="0"/>
          <p:nvPr/>
        </p:nvPicPr>
        <p:blipFill>
          <a:blip r:embed="rId3">
            <a:alphaModFix/>
          </a:blip>
          <a:stretch>
            <a:fillRect/>
          </a:stretch>
        </p:blipFill>
        <p:spPr>
          <a:xfrm>
            <a:off x="130950" y="3136475"/>
            <a:ext cx="8941449" cy="1466850"/>
          </a:xfrm>
          <a:prstGeom prst="rect">
            <a:avLst/>
          </a:prstGeom>
          <a:noFill/>
          <a:ln>
            <a:noFill/>
          </a:ln>
        </p:spPr>
      </p:pic>
      <p:sp>
        <p:nvSpPr>
          <p:cNvPr id="134" name="Shape 134"/>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40175"/>
            <a:ext cx="8520600" cy="346200"/>
          </a:xfrm>
          <a:prstGeom prst="rect">
            <a:avLst/>
          </a:prstGeom>
        </p:spPr>
        <p:txBody>
          <a:bodyPr anchorCtr="0" anchor="t" bIns="91425" lIns="91425" rIns="91425" tIns="91425">
            <a:noAutofit/>
          </a:bodyPr>
          <a:lstStyle/>
          <a:p>
            <a:pPr lvl="0">
              <a:spcBef>
                <a:spcPts val="0"/>
              </a:spcBef>
              <a:buNone/>
            </a:pPr>
            <a:r>
              <a:rPr lang="en" sz="1200"/>
              <a:t>HRMS.Building. Step 1.</a:t>
            </a:r>
          </a:p>
        </p:txBody>
      </p:sp>
      <p:sp>
        <p:nvSpPr>
          <p:cNvPr id="140" name="Shape 140"/>
          <p:cNvSpPr txBox="1"/>
          <p:nvPr>
            <p:ph idx="1" type="body"/>
          </p:nvPr>
        </p:nvSpPr>
        <p:spPr>
          <a:xfrm>
            <a:off x="45425" y="445500"/>
            <a:ext cx="9002700" cy="2278800"/>
          </a:xfrm>
          <a:prstGeom prst="rect">
            <a:avLst/>
          </a:prstGeom>
        </p:spPr>
        <p:txBody>
          <a:bodyPr anchorCtr="0" anchor="t" bIns="91425" lIns="91425" rIns="91425" tIns="91425">
            <a:noAutofit/>
          </a:bodyPr>
          <a:lstStyle/>
          <a:p>
            <a:pPr lvl="0" rtl="0">
              <a:lnSpc>
                <a:spcPct val="100000"/>
              </a:lnSpc>
              <a:spcBef>
                <a:spcPts val="0"/>
              </a:spcBef>
              <a:buNone/>
            </a:pPr>
            <a:r>
              <a:rPr lang="en" sz="1200"/>
              <a:t>The workspace for HRMS already contains everything needed to build the product - maven, jdk, node, npm, Phantom.JS dependencies.</a:t>
            </a:r>
          </a:p>
          <a:p>
            <a:pPr lvl="0" rtl="0">
              <a:lnSpc>
                <a:spcPct val="100000"/>
              </a:lnSpc>
              <a:spcBef>
                <a:spcPts val="0"/>
              </a:spcBef>
              <a:buNone/>
            </a:pPr>
            <a:r>
              <a:rPr lang="en" sz="1200"/>
              <a:t>Plus it has installed Docker and Docker Compose (yes here we can start docker daemon inside docker container - workspace itself). </a:t>
            </a:r>
          </a:p>
          <a:p>
            <a:pPr lvl="0" rtl="0">
              <a:lnSpc>
                <a:spcPct val="100000"/>
              </a:lnSpc>
              <a:spcBef>
                <a:spcPts val="0"/>
              </a:spcBef>
              <a:buNone/>
            </a:pPr>
            <a:r>
              <a:rPr lang="en" sz="1200"/>
              <a:t>But before building we need to generate ssh key and add it to your GitHub account, because during the build maven is cloning some repos from there (if you have any suggestions how we can avoid this or may be include these dependencies inside Dockerfile please tell me).</a:t>
            </a:r>
          </a:p>
          <a:p>
            <a:pPr lvl="0" rtl="0">
              <a:lnSpc>
                <a:spcPct val="100000"/>
              </a:lnSpc>
              <a:spcBef>
                <a:spcPts val="0"/>
              </a:spcBef>
              <a:buNone/>
            </a:pPr>
            <a:r>
              <a:rPr lang="en" sz="1200"/>
              <a:t>In the terminal run this command </a:t>
            </a:r>
            <a:r>
              <a:rPr b="1" lang="en" sz="1200"/>
              <a:t>ssh-keygen -t rsa</a:t>
            </a:r>
          </a:p>
        </p:txBody>
      </p:sp>
      <p:pic>
        <p:nvPicPr>
          <p:cNvPr id="141" name="Shape 141"/>
          <p:cNvPicPr preferRelativeResize="0"/>
          <p:nvPr/>
        </p:nvPicPr>
        <p:blipFill>
          <a:blip r:embed="rId3">
            <a:alphaModFix/>
          </a:blip>
          <a:stretch>
            <a:fillRect/>
          </a:stretch>
        </p:blipFill>
        <p:spPr>
          <a:xfrm>
            <a:off x="45425" y="2769700"/>
            <a:ext cx="9002725" cy="2284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81800"/>
            <a:ext cx="8520600" cy="3399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HRMS.Building. Step 2.</a:t>
            </a:r>
          </a:p>
        </p:txBody>
      </p:sp>
      <p:sp>
        <p:nvSpPr>
          <p:cNvPr id="147" name="Shape 147"/>
          <p:cNvSpPr txBox="1"/>
          <p:nvPr>
            <p:ph idx="1" type="body"/>
          </p:nvPr>
        </p:nvSpPr>
        <p:spPr>
          <a:xfrm>
            <a:off x="311700" y="490900"/>
            <a:ext cx="8520600" cy="793200"/>
          </a:xfrm>
          <a:prstGeom prst="rect">
            <a:avLst/>
          </a:prstGeom>
        </p:spPr>
        <p:txBody>
          <a:bodyPr anchorCtr="0" anchor="t" bIns="91425" lIns="91425" rIns="91425" tIns="91425">
            <a:noAutofit/>
          </a:bodyPr>
          <a:lstStyle/>
          <a:p>
            <a:pPr lvl="0">
              <a:spcBef>
                <a:spcPts val="0"/>
              </a:spcBef>
              <a:buNone/>
            </a:pPr>
            <a:r>
              <a:rPr lang="en" sz="1200"/>
              <a:t>Then you need to copy the public key to your GitHub account.</a:t>
            </a:r>
          </a:p>
          <a:p>
            <a:pPr lvl="0">
              <a:spcBef>
                <a:spcPts val="0"/>
              </a:spcBef>
              <a:buNone/>
            </a:pPr>
            <a:r>
              <a:rPr lang="en" sz="1200"/>
              <a:t>I made the prebuilt command use it for simplicity please. </a:t>
            </a:r>
            <a:r>
              <a:rPr b="1" lang="en" sz="1200">
                <a:solidFill>
                  <a:srgbClr val="FF0000"/>
                </a:solidFill>
              </a:rPr>
              <a:t>Copy/paste is working inside Chrome browser.</a:t>
            </a:r>
          </a:p>
          <a:p>
            <a:pPr lvl="0">
              <a:spcBef>
                <a:spcPts val="0"/>
              </a:spcBef>
              <a:buNone/>
            </a:pPr>
            <a:r>
              <a:t/>
            </a:r>
            <a:endParaRPr sz="1200"/>
          </a:p>
        </p:txBody>
      </p:sp>
      <p:pic>
        <p:nvPicPr>
          <p:cNvPr id="148" name="Shape 148"/>
          <p:cNvPicPr preferRelativeResize="0"/>
          <p:nvPr/>
        </p:nvPicPr>
        <p:blipFill>
          <a:blip r:embed="rId3">
            <a:alphaModFix/>
          </a:blip>
          <a:stretch>
            <a:fillRect/>
          </a:stretch>
        </p:blipFill>
        <p:spPr>
          <a:xfrm>
            <a:off x="116025" y="1258150"/>
            <a:ext cx="8911949" cy="986550"/>
          </a:xfrm>
          <a:prstGeom prst="rect">
            <a:avLst/>
          </a:prstGeom>
          <a:noFill/>
          <a:ln>
            <a:noFill/>
          </a:ln>
        </p:spPr>
      </p:pic>
      <p:pic>
        <p:nvPicPr>
          <p:cNvPr id="149" name="Shape 149"/>
          <p:cNvPicPr preferRelativeResize="0"/>
          <p:nvPr/>
        </p:nvPicPr>
        <p:blipFill>
          <a:blip r:embed="rId4">
            <a:alphaModFix/>
          </a:blip>
          <a:stretch>
            <a:fillRect/>
          </a:stretch>
        </p:blipFill>
        <p:spPr>
          <a:xfrm>
            <a:off x="116025" y="2520275"/>
            <a:ext cx="8911948" cy="1964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166125"/>
            <a:ext cx="8520600" cy="352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HRMS.Building. Step 3.</a:t>
            </a:r>
          </a:p>
        </p:txBody>
      </p:sp>
      <p:sp>
        <p:nvSpPr>
          <p:cNvPr id="155" name="Shape 155"/>
          <p:cNvSpPr txBox="1"/>
          <p:nvPr>
            <p:ph idx="1" type="body"/>
          </p:nvPr>
        </p:nvSpPr>
        <p:spPr>
          <a:xfrm>
            <a:off x="73875" y="562250"/>
            <a:ext cx="8996400" cy="825900"/>
          </a:xfrm>
          <a:prstGeom prst="rect">
            <a:avLst/>
          </a:prstGeom>
        </p:spPr>
        <p:txBody>
          <a:bodyPr anchorCtr="0" anchor="t" bIns="91425" lIns="91425" rIns="91425" tIns="91425">
            <a:noAutofit/>
          </a:bodyPr>
          <a:lstStyle/>
          <a:p>
            <a:pPr lvl="0">
              <a:spcBef>
                <a:spcPts val="0"/>
              </a:spcBef>
              <a:buNone/>
            </a:pPr>
            <a:r>
              <a:rPr lang="en" sz="1200"/>
              <a:t>After that you need to add github to known_hosts.</a:t>
            </a:r>
          </a:p>
          <a:p>
            <a:pPr lvl="0">
              <a:spcBef>
                <a:spcPts val="0"/>
              </a:spcBef>
              <a:buNone/>
            </a:pPr>
            <a:r>
              <a:rPr lang="en" sz="1200"/>
              <a:t>Please run this command in the terminal </a:t>
            </a:r>
            <a:r>
              <a:rPr b="1" lang="en" sz="1200">
                <a:solidFill>
                  <a:srgbClr val="FF0000"/>
                </a:solidFill>
              </a:rPr>
              <a:t>ssh -T git@github.com</a:t>
            </a:r>
          </a:p>
        </p:txBody>
      </p:sp>
      <p:pic>
        <p:nvPicPr>
          <p:cNvPr id="156" name="Shape 156"/>
          <p:cNvPicPr preferRelativeResize="0"/>
          <p:nvPr/>
        </p:nvPicPr>
        <p:blipFill>
          <a:blip r:embed="rId3">
            <a:alphaModFix/>
          </a:blip>
          <a:stretch>
            <a:fillRect/>
          </a:stretch>
        </p:blipFill>
        <p:spPr>
          <a:xfrm>
            <a:off x="73950" y="1524850"/>
            <a:ext cx="8996251" cy="783599"/>
          </a:xfrm>
          <a:prstGeom prst="rect">
            <a:avLst/>
          </a:prstGeom>
          <a:noFill/>
          <a:ln>
            <a:noFill/>
          </a:ln>
        </p:spPr>
      </p:pic>
      <p:pic>
        <p:nvPicPr>
          <p:cNvPr id="157" name="Shape 157"/>
          <p:cNvPicPr preferRelativeResize="0"/>
          <p:nvPr/>
        </p:nvPicPr>
        <p:blipFill>
          <a:blip r:embed="rId4">
            <a:alphaModFix/>
          </a:blip>
          <a:stretch>
            <a:fillRect/>
          </a:stretch>
        </p:blipFill>
        <p:spPr>
          <a:xfrm>
            <a:off x="73875" y="3645175"/>
            <a:ext cx="8996248" cy="982900"/>
          </a:xfrm>
          <a:prstGeom prst="rect">
            <a:avLst/>
          </a:prstGeom>
          <a:noFill/>
          <a:ln>
            <a:noFill/>
          </a:ln>
        </p:spPr>
      </p:pic>
      <p:sp>
        <p:nvSpPr>
          <p:cNvPr id="158" name="Shape 158"/>
          <p:cNvSpPr txBox="1"/>
          <p:nvPr/>
        </p:nvSpPr>
        <p:spPr>
          <a:xfrm>
            <a:off x="73875" y="2422225"/>
            <a:ext cx="8905500" cy="1035000"/>
          </a:xfrm>
          <a:prstGeom prst="rect">
            <a:avLst/>
          </a:prstGeom>
          <a:noFill/>
          <a:ln>
            <a:noFill/>
          </a:ln>
        </p:spPr>
        <p:txBody>
          <a:bodyPr anchorCtr="0" anchor="t" bIns="91425" lIns="91425" rIns="91425" tIns="91425">
            <a:noAutofit/>
          </a:bodyPr>
          <a:lstStyle/>
          <a:p>
            <a:pPr lvl="0">
              <a:spcBef>
                <a:spcPts val="0"/>
              </a:spcBef>
              <a:buNone/>
            </a:pPr>
            <a:r>
              <a:rPr lang="en" sz="1200"/>
              <a:t>After that you can build the product.</a:t>
            </a:r>
          </a:p>
          <a:p>
            <a:pPr lvl="0">
              <a:spcBef>
                <a:spcPts val="0"/>
              </a:spcBef>
              <a:buNone/>
            </a:pPr>
            <a:r>
              <a:t/>
            </a:r>
            <a:endParaRPr sz="1200"/>
          </a:p>
          <a:p>
            <a:pPr lvl="0">
              <a:spcBef>
                <a:spcPts val="0"/>
              </a:spcBef>
              <a:buNone/>
            </a:pPr>
            <a:r>
              <a:rPr lang="en" sz="1200"/>
              <a:t>Please use my prebuilt command on the screenshot.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153150"/>
            <a:ext cx="8520600" cy="339900"/>
          </a:xfrm>
          <a:prstGeom prst="rect">
            <a:avLst/>
          </a:prstGeom>
        </p:spPr>
        <p:txBody>
          <a:bodyPr anchorCtr="0" anchor="t" bIns="91425" lIns="91425" rIns="91425" tIns="91425">
            <a:noAutofit/>
          </a:bodyPr>
          <a:lstStyle/>
          <a:p>
            <a:pPr lvl="0">
              <a:spcBef>
                <a:spcPts val="0"/>
              </a:spcBef>
              <a:buNone/>
            </a:pPr>
            <a:r>
              <a:rPr lang="en" sz="1200"/>
              <a:t>Build successful</a:t>
            </a:r>
          </a:p>
        </p:txBody>
      </p:sp>
      <p:pic>
        <p:nvPicPr>
          <p:cNvPr id="164" name="Shape 164"/>
          <p:cNvPicPr preferRelativeResize="0"/>
          <p:nvPr/>
        </p:nvPicPr>
        <p:blipFill>
          <a:blip r:embed="rId3">
            <a:alphaModFix/>
          </a:blip>
          <a:stretch>
            <a:fillRect/>
          </a:stretch>
        </p:blipFill>
        <p:spPr>
          <a:xfrm>
            <a:off x="138737" y="1259875"/>
            <a:ext cx="8866526" cy="3661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7825" y="114225"/>
            <a:ext cx="4754100" cy="300900"/>
          </a:xfrm>
          <a:prstGeom prst="rect">
            <a:avLst/>
          </a:prstGeom>
        </p:spPr>
        <p:txBody>
          <a:bodyPr anchorCtr="0" anchor="t" bIns="91425" lIns="91425" rIns="91425" tIns="91425">
            <a:noAutofit/>
          </a:bodyPr>
          <a:lstStyle/>
          <a:p>
            <a:pPr lvl="0" rtl="0">
              <a:spcBef>
                <a:spcPts val="0"/>
              </a:spcBef>
              <a:buNone/>
            </a:pPr>
            <a:r>
              <a:rPr lang="en" sz="1200"/>
              <a:t>SSH to local IDE</a:t>
            </a:r>
          </a:p>
        </p:txBody>
      </p:sp>
      <p:sp>
        <p:nvSpPr>
          <p:cNvPr id="170" name="Shape 170"/>
          <p:cNvSpPr txBox="1"/>
          <p:nvPr>
            <p:ph idx="1" type="body"/>
          </p:nvPr>
        </p:nvSpPr>
        <p:spPr>
          <a:xfrm>
            <a:off x="38925" y="516850"/>
            <a:ext cx="3236700" cy="4535700"/>
          </a:xfrm>
          <a:prstGeom prst="rect">
            <a:avLst/>
          </a:prstGeom>
        </p:spPr>
        <p:txBody>
          <a:bodyPr anchorCtr="0" anchor="t" bIns="91425" lIns="91425" rIns="91425" tIns="91425">
            <a:noAutofit/>
          </a:bodyPr>
          <a:lstStyle/>
          <a:p>
            <a:pPr lvl="0" rtl="0">
              <a:spcBef>
                <a:spcPts val="0"/>
              </a:spcBef>
              <a:buNone/>
            </a:pPr>
            <a:r>
              <a:rPr lang="en" sz="1200"/>
              <a:t>To create SSH connection to your local IDE please follow the link:</a:t>
            </a:r>
          </a:p>
          <a:p>
            <a:pPr lvl="0" rtl="0">
              <a:spcBef>
                <a:spcPts val="0"/>
              </a:spcBef>
              <a:buNone/>
            </a:pPr>
            <a:r>
              <a:rPr lang="en" sz="1200" u="sng">
                <a:solidFill>
                  <a:schemeClr val="hlink"/>
                </a:solidFill>
                <a:hlinkClick r:id="rId3"/>
              </a:rPr>
              <a:t>http://codenvy.readme.io/v4.4/docs/using-desktop-ides</a:t>
            </a:r>
          </a:p>
          <a:p>
            <a:pPr lvl="0" rt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171" name="Shape 171"/>
          <p:cNvPicPr preferRelativeResize="0"/>
          <p:nvPr/>
        </p:nvPicPr>
        <p:blipFill>
          <a:blip r:embed="rId4">
            <a:alphaModFix/>
          </a:blip>
          <a:stretch>
            <a:fillRect/>
          </a:stretch>
        </p:blipFill>
        <p:spPr>
          <a:xfrm>
            <a:off x="3129087" y="0"/>
            <a:ext cx="598617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153150"/>
            <a:ext cx="8520600" cy="359100"/>
          </a:xfrm>
          <a:prstGeom prst="rect">
            <a:avLst/>
          </a:prstGeom>
        </p:spPr>
        <p:txBody>
          <a:bodyPr anchorCtr="0" anchor="t" bIns="91425" lIns="91425" rIns="91425" tIns="91425">
            <a:noAutofit/>
          </a:bodyPr>
          <a:lstStyle/>
          <a:p>
            <a:pPr lvl="0">
              <a:spcBef>
                <a:spcPts val="0"/>
              </a:spcBef>
              <a:buNone/>
            </a:pPr>
            <a:r>
              <a:rPr lang="en" sz="1200"/>
              <a:t>Logging in</a:t>
            </a:r>
          </a:p>
        </p:txBody>
      </p:sp>
      <p:sp>
        <p:nvSpPr>
          <p:cNvPr id="61" name="Shape 61"/>
          <p:cNvSpPr txBox="1"/>
          <p:nvPr>
            <p:ph idx="1" type="body"/>
          </p:nvPr>
        </p:nvSpPr>
        <p:spPr>
          <a:xfrm>
            <a:off x="311700" y="512250"/>
            <a:ext cx="8520600" cy="34164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a:lnSpc>
                <a:spcPct val="100000"/>
              </a:lnSpc>
              <a:spcBef>
                <a:spcPts val="0"/>
              </a:spcBef>
              <a:spcAft>
                <a:spcPts val="1000"/>
              </a:spcAft>
              <a:buClr>
                <a:schemeClr val="dk1"/>
              </a:buClr>
              <a:buSzPct val="91666"/>
              <a:buFont typeface="Arial"/>
              <a:buNone/>
            </a:pPr>
            <a:r>
              <a:rPr lang="en" sz="1200"/>
              <a:t>Please register yourself in Codenvy, create login/password.</a:t>
            </a:r>
          </a:p>
          <a:p>
            <a:pPr lvl="0" rtl="0">
              <a:lnSpc>
                <a:spcPct val="100000"/>
              </a:lnSpc>
              <a:spcBef>
                <a:spcPts val="0"/>
              </a:spcBef>
              <a:spcAft>
                <a:spcPts val="1000"/>
              </a:spcAft>
              <a:buClr>
                <a:schemeClr val="dk1"/>
              </a:buClr>
              <a:buSzPct val="91666"/>
              <a:buFont typeface="Arial"/>
              <a:buNone/>
            </a:pPr>
            <a:r>
              <a:rPr lang="en" sz="1200"/>
              <a:t>Then follow the link </a:t>
            </a:r>
            <a:r>
              <a:rPr lang="en" sz="1000" u="sng">
                <a:solidFill>
                  <a:srgbClr val="2378DC"/>
                </a:solidFill>
                <a:highlight>
                  <a:srgbClr val="FFFFFF"/>
                </a:highlight>
                <a:hlinkClick r:id="rId3"/>
              </a:rPr>
              <a:t>http://codenvy.aurea.local/f?id=rvy2evjmt64wbv7i</a:t>
            </a:r>
            <a:r>
              <a:rPr lang="en" sz="1200"/>
              <a:t> (one project)</a:t>
            </a:r>
          </a:p>
          <a:p>
            <a:pPr lvl="0">
              <a:lnSpc>
                <a:spcPct val="100000"/>
              </a:lnSpc>
              <a:spcBef>
                <a:spcPts val="0"/>
              </a:spcBef>
              <a:spcAft>
                <a:spcPts val="1000"/>
              </a:spcAft>
              <a:buClr>
                <a:schemeClr val="dk1"/>
              </a:buClr>
              <a:buSzPct val="91666"/>
              <a:buFont typeface="Arial"/>
              <a:buNone/>
            </a:pPr>
            <a:r>
              <a:rPr lang="en" sz="1200"/>
              <a:t>Or this link </a:t>
            </a:r>
            <a:r>
              <a:rPr lang="en" sz="1200" u="sng">
                <a:solidFill>
                  <a:schemeClr val="hlink"/>
                </a:solidFill>
                <a:hlinkClick r:id="rId4"/>
              </a:rPr>
              <a:t>http://codenvy.aurea.local/f?id=k7ghhemil5ibp13d</a:t>
            </a:r>
            <a:r>
              <a:rPr lang="en" sz="1200"/>
              <a:t> (several projects)</a:t>
            </a:r>
          </a:p>
          <a:p>
            <a:pPr lvl="0">
              <a:lnSpc>
                <a:spcPct val="100000"/>
              </a:lnSpc>
              <a:spcBef>
                <a:spcPts val="0"/>
              </a:spcBef>
              <a:spcAft>
                <a:spcPts val="10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246475" y="89050"/>
            <a:ext cx="8585700" cy="295200"/>
          </a:xfrm>
          <a:prstGeom prst="rect">
            <a:avLst/>
          </a:prstGeom>
        </p:spPr>
        <p:txBody>
          <a:bodyPr anchorCtr="0" anchor="t" bIns="91425" lIns="91425" rIns="91425" tIns="91425">
            <a:noAutofit/>
          </a:bodyPr>
          <a:lstStyle/>
          <a:p>
            <a:pPr lvl="0" rtl="0">
              <a:spcBef>
                <a:spcPts val="0"/>
              </a:spcBef>
              <a:buNone/>
            </a:pPr>
            <a:r>
              <a:rPr lang="en" sz="1200"/>
              <a:t>Workspace is creating</a:t>
            </a:r>
          </a:p>
        </p:txBody>
      </p:sp>
      <p:sp>
        <p:nvSpPr>
          <p:cNvPr id="67" name="Shape 67"/>
          <p:cNvSpPr txBox="1"/>
          <p:nvPr>
            <p:ph idx="1" type="body"/>
          </p:nvPr>
        </p:nvSpPr>
        <p:spPr>
          <a:xfrm>
            <a:off x="246475" y="422775"/>
            <a:ext cx="8496900" cy="1842000"/>
          </a:xfrm>
          <a:prstGeom prst="rect">
            <a:avLst/>
          </a:prstGeom>
        </p:spPr>
        <p:txBody>
          <a:bodyPr anchorCtr="0" anchor="t" bIns="91425" lIns="91425" rIns="91425" tIns="91425">
            <a:noAutofit/>
          </a:bodyPr>
          <a:lstStyle/>
          <a:p>
            <a:pPr lvl="0" rtl="0">
              <a:spcBef>
                <a:spcPts val="1000"/>
              </a:spcBef>
              <a:spcAft>
                <a:spcPts val="1000"/>
              </a:spcAft>
              <a:buNone/>
            </a:pPr>
            <a:r>
              <a:rPr lang="en" sz="1200"/>
              <a:t>When you clicked the link smth interesting has happened. After i configured the project inside Codenvy i created a Factory.</a:t>
            </a:r>
          </a:p>
          <a:p>
            <a:pPr lvl="0" rtl="0">
              <a:spcBef>
                <a:spcPts val="1000"/>
              </a:spcBef>
              <a:spcAft>
                <a:spcPts val="1000"/>
              </a:spcAft>
              <a:buNone/>
            </a:pPr>
            <a:r>
              <a:rPr lang="en" sz="1200"/>
              <a:t>A Factory allowed me to provide you with a link that will create the exact copy of my configured HRMS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ant/maven for building the code)</a:t>
            </a:r>
          </a:p>
        </p:txBody>
      </p:sp>
      <p:pic>
        <p:nvPicPr>
          <p:cNvPr id="68" name="Shape 68"/>
          <p:cNvPicPr preferRelativeResize="0"/>
          <p:nvPr/>
        </p:nvPicPr>
        <p:blipFill>
          <a:blip r:embed="rId3">
            <a:alphaModFix/>
          </a:blip>
          <a:stretch>
            <a:fillRect/>
          </a:stretch>
        </p:blipFill>
        <p:spPr>
          <a:xfrm>
            <a:off x="234625" y="21521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74" name="Shape 74"/>
          <p:cNvSpPr txBox="1"/>
          <p:nvPr>
            <p:ph idx="1" type="body"/>
          </p:nvPr>
        </p:nvSpPr>
        <p:spPr>
          <a:xfrm>
            <a:off x="62725" y="455425"/>
            <a:ext cx="9018600" cy="9195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Stash account.</a:t>
            </a:r>
          </a:p>
          <a:p>
            <a:pPr lvl="0" rtl="0">
              <a:lnSpc>
                <a:spcPct val="100000"/>
              </a:lnSpc>
              <a:spcBef>
                <a:spcPts val="1000"/>
              </a:spcBef>
              <a:spcAft>
                <a:spcPts val="1000"/>
              </a:spcAft>
              <a:buNone/>
            </a:pPr>
            <a:r>
              <a:rPr lang="en" sz="1200"/>
              <a:t>This red cross icon shows you that the code for HRMS was not checked out yet. Let’s create a key pair.</a:t>
            </a:r>
          </a:p>
        </p:txBody>
      </p:sp>
      <p:pic>
        <p:nvPicPr>
          <p:cNvPr id="75" name="Shape 75"/>
          <p:cNvPicPr preferRelativeResize="0"/>
          <p:nvPr/>
        </p:nvPicPr>
        <p:blipFill>
          <a:blip r:embed="rId3">
            <a:alphaModFix/>
          </a:blip>
          <a:stretch>
            <a:fillRect/>
          </a:stretch>
        </p:blipFill>
        <p:spPr>
          <a:xfrm>
            <a:off x="85775" y="1810700"/>
            <a:ext cx="8972448" cy="2671200"/>
          </a:xfrm>
          <a:prstGeom prst="rect">
            <a:avLst/>
          </a:prstGeom>
          <a:noFill/>
          <a:ln>
            <a:noFill/>
          </a:ln>
        </p:spPr>
      </p:pic>
      <p:sp>
        <p:nvSpPr>
          <p:cNvPr id="76" name="Shape 76"/>
          <p:cNvSpPr txBox="1"/>
          <p:nvPr/>
        </p:nvSpPr>
        <p:spPr>
          <a:xfrm>
            <a:off x="162150" y="3340350"/>
            <a:ext cx="8873100" cy="4476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191325" y="146650"/>
            <a:ext cx="8608500" cy="320400"/>
          </a:xfrm>
          <a:prstGeom prst="rect">
            <a:avLst/>
          </a:prstGeom>
        </p:spPr>
        <p:txBody>
          <a:bodyPr anchorCtr="0" anchor="t" bIns="91425" lIns="91425" rIns="91425" tIns="91425">
            <a:noAutofit/>
          </a:bodyPr>
          <a:lstStyle/>
          <a:p>
            <a:pPr lvl="0">
              <a:spcBef>
                <a:spcPts val="0"/>
              </a:spcBef>
              <a:buNone/>
            </a:pPr>
            <a:r>
              <a:rPr lang="en" sz="1200"/>
              <a:t>SSH Keys</a:t>
            </a:r>
          </a:p>
        </p:txBody>
      </p:sp>
      <p:sp>
        <p:nvSpPr>
          <p:cNvPr id="82" name="Shape 82"/>
          <p:cNvSpPr txBox="1"/>
          <p:nvPr>
            <p:ph idx="1" type="body"/>
          </p:nvPr>
        </p:nvSpPr>
        <p:spPr>
          <a:xfrm>
            <a:off x="191325" y="516825"/>
            <a:ext cx="8640900" cy="4755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83" name="Shape 83"/>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84" name="Shape 84"/>
          <p:cNvSpPr txBox="1"/>
          <p:nvPr/>
        </p:nvSpPr>
        <p:spPr>
          <a:xfrm>
            <a:off x="191325" y="3314400"/>
            <a:ext cx="8205000" cy="369600"/>
          </a:xfrm>
          <a:prstGeom prst="rect">
            <a:avLst/>
          </a:prstGeom>
          <a:noFill/>
          <a:ln>
            <a:noFill/>
          </a:ln>
        </p:spPr>
        <p:txBody>
          <a:bodyPr anchorCtr="0" anchor="t" bIns="91425" lIns="91425" rIns="91425" tIns="91425">
            <a:noAutofit/>
          </a:bodyPr>
          <a:lstStyle/>
          <a:p>
            <a:pPr lvl="0">
              <a:spcBef>
                <a:spcPts val="0"/>
              </a:spcBef>
              <a:buNone/>
            </a:pPr>
            <a:r>
              <a:rPr lang="en"/>
              <a:t>In the hostname type scm.devfactory.com and click OK. You have your key added.</a:t>
            </a:r>
          </a:p>
        </p:txBody>
      </p:sp>
      <p:pic>
        <p:nvPicPr>
          <p:cNvPr id="85" name="Shape 85"/>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86" name="Shape 86"/>
          <p:cNvSpPr txBox="1"/>
          <p:nvPr/>
        </p:nvSpPr>
        <p:spPr>
          <a:xfrm>
            <a:off x="191325" y="4624600"/>
            <a:ext cx="8493600" cy="415200"/>
          </a:xfrm>
          <a:prstGeom prst="rect">
            <a:avLst/>
          </a:prstGeom>
          <a:noFill/>
          <a:ln>
            <a:noFill/>
          </a:ln>
        </p:spPr>
        <p:txBody>
          <a:bodyPr anchorCtr="0" anchor="t" bIns="91425" lIns="91425" rIns="91425" tIns="91425">
            <a:noAutofit/>
          </a:bodyPr>
          <a:lstStyle/>
          <a:p>
            <a:pPr lv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33875" y="172600"/>
            <a:ext cx="8520600" cy="339900"/>
          </a:xfrm>
          <a:prstGeom prst="rect">
            <a:avLst/>
          </a:prstGeom>
        </p:spPr>
        <p:txBody>
          <a:bodyPr anchorCtr="0" anchor="t" bIns="91425" lIns="91425" rIns="91425" tIns="91425">
            <a:noAutofit/>
          </a:bodyPr>
          <a:lstStyle/>
          <a:p>
            <a:pPr lvl="0">
              <a:spcBef>
                <a:spcPts val="0"/>
              </a:spcBef>
              <a:buNone/>
            </a:pPr>
            <a:r>
              <a:rPr lang="en" sz="1200"/>
              <a:t>SSH Keys (continue)</a:t>
            </a:r>
          </a:p>
        </p:txBody>
      </p:sp>
      <p:sp>
        <p:nvSpPr>
          <p:cNvPr id="92" name="Shape 92"/>
          <p:cNvSpPr txBox="1"/>
          <p:nvPr>
            <p:ph idx="1" type="body"/>
          </p:nvPr>
        </p:nvSpPr>
        <p:spPr>
          <a:xfrm>
            <a:off x="311700" y="581700"/>
            <a:ext cx="8520600" cy="709200"/>
          </a:xfrm>
          <a:prstGeom prst="rect">
            <a:avLst/>
          </a:prstGeom>
        </p:spPr>
        <p:txBody>
          <a:bodyPr anchorCtr="0" anchor="t" bIns="91425" lIns="91425" rIns="91425" tIns="91425">
            <a:noAutofit/>
          </a:bodyPr>
          <a:lstStyle/>
          <a:p>
            <a:pPr lv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93" name="Shape 93"/>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285750" y="205025"/>
            <a:ext cx="8520600" cy="300900"/>
          </a:xfrm>
          <a:prstGeom prst="rect">
            <a:avLst/>
          </a:prstGeom>
        </p:spPr>
        <p:txBody>
          <a:bodyPr anchorCtr="0" anchor="t" bIns="91425" lIns="91425" rIns="91425" tIns="91425">
            <a:noAutofit/>
          </a:bodyPr>
          <a:lstStyle/>
          <a:p>
            <a:pPr lvl="0">
              <a:spcBef>
                <a:spcPts val="0"/>
              </a:spcBef>
              <a:buNone/>
            </a:pPr>
            <a:r>
              <a:rPr lang="en" sz="1200"/>
              <a:t>Cloning the code</a:t>
            </a:r>
          </a:p>
        </p:txBody>
      </p:sp>
      <p:sp>
        <p:nvSpPr>
          <p:cNvPr id="99" name="Shape 99"/>
          <p:cNvSpPr txBox="1"/>
          <p:nvPr>
            <p:ph idx="1" type="body"/>
          </p:nvPr>
        </p:nvSpPr>
        <p:spPr>
          <a:xfrm>
            <a:off x="394350" y="505925"/>
            <a:ext cx="8412000" cy="693900"/>
          </a:xfrm>
          <a:prstGeom prst="rect">
            <a:avLst/>
          </a:prstGeom>
        </p:spPr>
        <p:txBody>
          <a:bodyPr anchorCtr="0" anchor="t" bIns="91425" lIns="91425" rIns="91425" tIns="91425">
            <a:noAutofit/>
          </a:bodyPr>
          <a:lstStyle/>
          <a:p>
            <a:pPr lvl="0">
              <a:spcBef>
                <a:spcPts val="0"/>
              </a:spcBef>
              <a:buNone/>
            </a:pPr>
            <a:r>
              <a:rPr lang="en" sz="1200"/>
              <a:t>Then Stop and Start the workspace. The code will be cloned. </a:t>
            </a:r>
            <a:r>
              <a:rPr b="1" lang="en" sz="1200">
                <a:solidFill>
                  <a:srgbClr val="FF0000"/>
                </a:solidFill>
              </a:rPr>
              <a:t>If it’s not cloned please delete the workspace in the dashboard and follow a link from slide #2 again.</a:t>
            </a:r>
          </a:p>
        </p:txBody>
      </p:sp>
      <p:pic>
        <p:nvPicPr>
          <p:cNvPr id="100" name="Shape 100"/>
          <p:cNvPicPr preferRelativeResize="0"/>
          <p:nvPr/>
        </p:nvPicPr>
        <p:blipFill>
          <a:blip r:embed="rId3">
            <a:alphaModFix/>
          </a:blip>
          <a:stretch>
            <a:fillRect/>
          </a:stretch>
        </p:blipFill>
        <p:spPr>
          <a:xfrm>
            <a:off x="394275" y="1275625"/>
            <a:ext cx="7200900" cy="1437549"/>
          </a:xfrm>
          <a:prstGeom prst="rect">
            <a:avLst/>
          </a:prstGeom>
          <a:noFill/>
          <a:ln>
            <a:noFill/>
          </a:ln>
        </p:spPr>
      </p:pic>
      <p:sp>
        <p:nvSpPr>
          <p:cNvPr id="101" name="Shape 101"/>
          <p:cNvSpPr txBox="1"/>
          <p:nvPr/>
        </p:nvSpPr>
        <p:spPr>
          <a:xfrm>
            <a:off x="394275" y="2549050"/>
            <a:ext cx="8412000" cy="254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10000" y="53475"/>
            <a:ext cx="8520600" cy="324900"/>
          </a:xfrm>
          <a:prstGeom prst="rect">
            <a:avLst/>
          </a:prstGeom>
        </p:spPr>
        <p:txBody>
          <a:bodyPr anchorCtr="0" anchor="t" bIns="91425" lIns="91425" rIns="91425" tIns="91425">
            <a:noAutofit/>
          </a:bodyPr>
          <a:lstStyle/>
          <a:p>
            <a:pPr lvl="0" rtl="0">
              <a:spcBef>
                <a:spcPts val="0"/>
              </a:spcBef>
              <a:buNone/>
            </a:pPr>
            <a:r>
              <a:rPr lang="en" sz="1200"/>
              <a:t>Interface</a:t>
            </a:r>
          </a:p>
        </p:txBody>
      </p:sp>
      <p:sp>
        <p:nvSpPr>
          <p:cNvPr id="107" name="Shape 107"/>
          <p:cNvSpPr txBox="1"/>
          <p:nvPr>
            <p:ph idx="1" type="body"/>
          </p:nvPr>
        </p:nvSpPr>
        <p:spPr>
          <a:xfrm>
            <a:off x="110000" y="378375"/>
            <a:ext cx="8936400" cy="738600"/>
          </a:xfrm>
          <a:prstGeom prst="rect">
            <a:avLst/>
          </a:prstGeom>
        </p:spPr>
        <p:txBody>
          <a:bodyPr anchorCtr="0" anchor="t" bIns="91425" lIns="91425" rIns="91425" tIns="91425">
            <a:noAutofit/>
          </a:bodyPr>
          <a:lstStyle/>
          <a:p>
            <a:pPr lvl="0" rt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08" name="Shape 108"/>
          <p:cNvPicPr preferRelativeResize="0"/>
          <p:nvPr/>
        </p:nvPicPr>
        <p:blipFill>
          <a:blip r:embed="rId3">
            <a:alphaModFix/>
          </a:blip>
          <a:stretch>
            <a:fillRect/>
          </a:stretch>
        </p:blipFill>
        <p:spPr>
          <a:xfrm>
            <a:off x="207549" y="1116975"/>
            <a:ext cx="8838851" cy="385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95000"/>
            <a:ext cx="8520600" cy="330900"/>
          </a:xfrm>
          <a:prstGeom prst="rect">
            <a:avLst/>
          </a:prstGeom>
        </p:spPr>
        <p:txBody>
          <a:bodyPr anchorCtr="0" anchor="t" bIns="91425" lIns="91425" rIns="91425" tIns="91425">
            <a:noAutofit/>
          </a:bodyPr>
          <a:lstStyle/>
          <a:p>
            <a:pPr lvl="0" rtl="0">
              <a:spcBef>
                <a:spcPts val="0"/>
              </a:spcBef>
              <a:buNone/>
            </a:pPr>
            <a:r>
              <a:rPr lang="en" sz="1200"/>
              <a:t>Workspace nuts and bolts...</a:t>
            </a:r>
          </a:p>
        </p:txBody>
      </p:sp>
      <p:sp>
        <p:nvSpPr>
          <p:cNvPr id="114" name="Shape 114"/>
          <p:cNvSpPr txBox="1"/>
          <p:nvPr>
            <p:ph idx="1" type="body"/>
          </p:nvPr>
        </p:nvSpPr>
        <p:spPr>
          <a:xfrm>
            <a:off x="74575" y="493975"/>
            <a:ext cx="8994900" cy="1069200"/>
          </a:xfrm>
          <a:prstGeom prst="rect">
            <a:avLst/>
          </a:prstGeom>
        </p:spPr>
        <p:txBody>
          <a:bodyPr anchorCtr="0" anchor="t" bIns="91425" lIns="91425" rIns="91425" tIns="91425">
            <a:noAutofit/>
          </a:bodyPr>
          <a:lstStyle/>
          <a:p>
            <a:pPr lvl="0" rt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a:t>
            </a:r>
          </a:p>
          <a:p>
            <a:pPr lvl="0" rtl="0">
              <a:spcBef>
                <a:spcPts val="0"/>
              </a:spcBef>
              <a:buNone/>
            </a:pPr>
            <a:r>
              <a:rPr lang="en" sz="1200"/>
              <a:t>Information tab contains machine name (well, workspace is a machine), ID, etc</a:t>
            </a:r>
          </a:p>
        </p:txBody>
      </p:sp>
      <p:pic>
        <p:nvPicPr>
          <p:cNvPr id="115" name="Shape 115"/>
          <p:cNvPicPr preferRelativeResize="0"/>
          <p:nvPr/>
        </p:nvPicPr>
        <p:blipFill>
          <a:blip r:embed="rId3">
            <a:alphaModFix/>
          </a:blip>
          <a:stretch>
            <a:fillRect/>
          </a:stretch>
        </p:blipFill>
        <p:spPr>
          <a:xfrm>
            <a:off x="74575" y="1623675"/>
            <a:ext cx="8994876" cy="1304925"/>
          </a:xfrm>
          <a:prstGeom prst="rect">
            <a:avLst/>
          </a:prstGeom>
          <a:noFill/>
          <a:ln>
            <a:noFill/>
          </a:ln>
        </p:spPr>
      </p:pic>
      <p:pic>
        <p:nvPicPr>
          <p:cNvPr id="116" name="Shape 116"/>
          <p:cNvPicPr preferRelativeResize="0"/>
          <p:nvPr/>
        </p:nvPicPr>
        <p:blipFill>
          <a:blip r:embed="rId4">
            <a:alphaModFix/>
          </a:blip>
          <a:stretch>
            <a:fillRect/>
          </a:stretch>
        </p:blipFill>
        <p:spPr>
          <a:xfrm>
            <a:off x="74562" y="3504275"/>
            <a:ext cx="8994876" cy="1524000"/>
          </a:xfrm>
          <a:prstGeom prst="rect">
            <a:avLst/>
          </a:prstGeom>
          <a:noFill/>
          <a:ln>
            <a:noFill/>
          </a:ln>
        </p:spPr>
      </p:pic>
      <p:sp>
        <p:nvSpPr>
          <p:cNvPr id="117" name="Shape 117"/>
          <p:cNvSpPr txBox="1"/>
          <p:nvPr/>
        </p:nvSpPr>
        <p:spPr>
          <a:xfrm>
            <a:off x="74575" y="2953025"/>
            <a:ext cx="8994900" cy="518400"/>
          </a:xfrm>
          <a:prstGeom prst="rect">
            <a:avLst/>
          </a:prstGeom>
          <a:noFill/>
          <a:ln>
            <a:noFill/>
          </a:ln>
        </p:spPr>
        <p:txBody>
          <a:bodyPr anchorCtr="0" anchor="t" bIns="91425" lIns="91425" rIns="91425" tIns="91425">
            <a:noAutofit/>
          </a:bodyPr>
          <a:lstStyle/>
          <a:p>
            <a:pPr lvl="0" rtl="0">
              <a:spcBef>
                <a:spcPts val="0"/>
              </a:spcBef>
              <a:buNone/>
            </a:pPr>
            <a:r>
              <a:rPr lang="en" sz="1200"/>
              <a:t>Terminal tab is a Java Script terminal to the machine (here I ran </a:t>
            </a:r>
            <a:r>
              <a:rPr lang="en" sz="1200">
                <a:solidFill>
                  <a:srgbClr val="0000FF"/>
                </a:solidFill>
              </a:rPr>
              <a:t>mc</a:t>
            </a:r>
            <a:r>
              <a:rPr lang="en" sz="1200"/>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