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8.png"/><Relationship Id="rId4"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codenvy.aurea.local:32814" TargetMode="External"/><Relationship Id="rId4" Type="http://schemas.openxmlformats.org/officeDocument/2006/relationships/hyperlink" Target="http://codenvy.aurea.local:32817" TargetMode="External"/><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codenvy.readme.io/v4.4/docs/using-desktop-ides" TargetMode="Externa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 Id="rId4"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259825" y="1024800"/>
            <a:ext cx="8520600" cy="2978700"/>
          </a:xfrm>
          <a:prstGeom prst="rect">
            <a:avLst/>
          </a:prstGeom>
        </p:spPr>
        <p:txBody>
          <a:bodyPr anchorCtr="0" anchor="b" bIns="91425" lIns="91425" rIns="91425" tIns="91425">
            <a:noAutofit/>
          </a:bodyPr>
          <a:lstStyle/>
          <a:p>
            <a:pPr indent="-69850" lvl="0" marL="0" rtl="0" algn="l">
              <a:spcBef>
                <a:spcPts val="0"/>
              </a:spcBef>
              <a:buClr>
                <a:schemeClr val="dk1"/>
              </a:buClr>
              <a:buSzPct val="25000"/>
              <a:buFont typeface="Arial"/>
              <a:buNone/>
            </a:pPr>
            <a:r>
              <a:rPr lang="en"/>
              <a:t>    Codenvy v4.6.2 (cluster)</a:t>
            </a:r>
          </a:p>
          <a:p>
            <a:pPr lvl="0" rtl="0">
              <a:spcBef>
                <a:spcPts val="0"/>
              </a:spcBef>
              <a:buNone/>
            </a:pPr>
            <a:r>
              <a:rPr lang="en"/>
              <a:t>Quality Gate</a:t>
            </a:r>
          </a:p>
          <a:p>
            <a:pPr lvl="0" rtl="0">
              <a:spcBef>
                <a:spcPts val="0"/>
              </a:spcBef>
              <a:buNone/>
            </a:pPr>
            <a:r>
              <a:t/>
            </a:r>
            <a:endParaRPr/>
          </a:p>
        </p:txBody>
      </p:sp>
      <p:sp>
        <p:nvSpPr>
          <p:cNvPr id="55" name="Shape 55"/>
          <p:cNvSpPr txBox="1"/>
          <p:nvPr>
            <p:ph idx="1" type="subTitle"/>
          </p:nvPr>
        </p:nvSpPr>
        <p:spPr>
          <a:xfrm>
            <a:off x="175475" y="4150800"/>
            <a:ext cx="8892000" cy="792600"/>
          </a:xfrm>
          <a:prstGeom prst="rect">
            <a:avLst/>
          </a:prstGeom>
        </p:spPr>
        <p:txBody>
          <a:bodyPr anchorCtr="0" anchor="t" bIns="91425" lIns="91425" rIns="91425" tIns="91425">
            <a:noAutofit/>
          </a:bodyPr>
          <a:lstStyle/>
          <a:p>
            <a:pPr lvl="0" rtl="0" algn="l">
              <a:spcBef>
                <a:spcPts val="0"/>
              </a:spcBef>
              <a:buClr>
                <a:schemeClr val="dk1"/>
              </a:buClr>
              <a:buSzPct val="78571"/>
              <a:buFont typeface="Arial"/>
              <a:buNone/>
            </a:pPr>
            <a:r>
              <a:rPr lang="en" sz="1400">
                <a:solidFill>
                  <a:schemeClr val="dk1"/>
                </a:solidFill>
              </a:rPr>
              <a:t>By Andrey Solodov</a:t>
            </a:r>
          </a:p>
          <a:p>
            <a:pPr lvl="0" rtl="0" algn="l">
              <a:spcBef>
                <a:spcPts val="0"/>
              </a:spcBef>
              <a:buClr>
                <a:schemeClr val="dk1"/>
              </a:buClr>
              <a:buSzPct val="78571"/>
              <a:buFont typeface="Arial"/>
              <a:buNone/>
            </a:pPr>
            <a:r>
              <a:rPr lang="en" sz="1400">
                <a:solidFill>
                  <a:schemeClr val="dk1"/>
                </a:solidFill>
              </a:rPr>
              <a:t>Skype: andrey.solodov_1</a:t>
            </a:r>
          </a:p>
          <a:p>
            <a:pPr lvl="0" rtl="0" algn="l">
              <a:spcBef>
                <a:spcPts val="0"/>
              </a:spcBef>
              <a:buClr>
                <a:schemeClr val="dk1"/>
              </a:buClr>
              <a:buSzPct val="78571"/>
              <a:buFont typeface="Arial"/>
              <a:buNone/>
            </a:pPr>
            <a:r>
              <a:rPr lang="en" sz="1400">
                <a:solidFill>
                  <a:schemeClr val="dk1"/>
                </a:solidFill>
              </a:rPr>
              <a:t>Email: andrey.solodov@aurea.com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27750" y="35650"/>
            <a:ext cx="8520600" cy="318900"/>
          </a:xfrm>
          <a:prstGeom prst="rect">
            <a:avLst/>
          </a:prstGeom>
        </p:spPr>
        <p:txBody>
          <a:bodyPr anchorCtr="0" anchor="t" bIns="91425" lIns="91425" rIns="91425" tIns="91425">
            <a:noAutofit/>
          </a:bodyPr>
          <a:lstStyle/>
          <a:p>
            <a:pPr lvl="0" rtl="0">
              <a:spcBef>
                <a:spcPts val="0"/>
              </a:spcBef>
              <a:buNone/>
            </a:pPr>
            <a:r>
              <a:rPr lang="en" sz="1200"/>
              <a:t>Terminal</a:t>
            </a:r>
          </a:p>
        </p:txBody>
      </p:sp>
      <p:sp>
        <p:nvSpPr>
          <p:cNvPr id="126" name="Shape 126"/>
          <p:cNvSpPr txBox="1"/>
          <p:nvPr>
            <p:ph idx="1" type="body"/>
          </p:nvPr>
        </p:nvSpPr>
        <p:spPr>
          <a:xfrm>
            <a:off x="100150" y="464300"/>
            <a:ext cx="8940300" cy="762300"/>
          </a:xfrm>
          <a:prstGeom prst="rect">
            <a:avLst/>
          </a:prstGeom>
        </p:spPr>
        <p:txBody>
          <a:bodyPr anchorCtr="0" anchor="t" bIns="91425" lIns="91425" rIns="91425" tIns="91425">
            <a:noAutofit/>
          </a:bodyPr>
          <a:lstStyle/>
          <a:p>
            <a:pPr lvl="0" rtl="0">
              <a:spcBef>
                <a:spcPts val="0"/>
              </a:spcBef>
              <a:buNone/>
            </a:pPr>
            <a:r>
              <a:rPr lang="en" sz="1200"/>
              <a:t>Terminal is AWESOME. Let’s talk about it a bit more and i’ll show you some cool things.</a:t>
            </a:r>
          </a:p>
          <a:p>
            <a:pPr lvl="0" rtl="0">
              <a:spcBef>
                <a:spcPts val="0"/>
              </a:spcBef>
              <a:buNone/>
            </a:pPr>
            <a:r>
              <a:rPr lang="en" sz="1200"/>
              <a:t>Actually if you can’t see a terminal window on you Project Perspective just go to Terminal window and run it.</a:t>
            </a:r>
          </a:p>
        </p:txBody>
      </p:sp>
      <p:pic>
        <p:nvPicPr>
          <p:cNvPr id="127" name="Shape 127"/>
          <p:cNvPicPr preferRelativeResize="0"/>
          <p:nvPr/>
        </p:nvPicPr>
        <p:blipFill>
          <a:blip r:embed="rId3">
            <a:alphaModFix/>
          </a:blip>
          <a:stretch>
            <a:fillRect/>
          </a:stretch>
        </p:blipFill>
        <p:spPr>
          <a:xfrm>
            <a:off x="100150" y="1226600"/>
            <a:ext cx="8940300" cy="1247775"/>
          </a:xfrm>
          <a:prstGeom prst="rect">
            <a:avLst/>
          </a:prstGeom>
          <a:noFill/>
          <a:ln>
            <a:noFill/>
          </a:ln>
        </p:spPr>
      </p:pic>
      <p:sp>
        <p:nvSpPr>
          <p:cNvPr id="128" name="Shape 128"/>
          <p:cNvSpPr txBox="1"/>
          <p:nvPr/>
        </p:nvSpPr>
        <p:spPr>
          <a:xfrm>
            <a:off x="135750" y="2519850"/>
            <a:ext cx="8904600" cy="403500"/>
          </a:xfrm>
          <a:prstGeom prst="rect">
            <a:avLst/>
          </a:prstGeom>
          <a:noFill/>
          <a:ln>
            <a:noFill/>
          </a:ln>
        </p:spPr>
        <p:txBody>
          <a:bodyPr anchorCtr="0" anchor="t" bIns="91425" lIns="91425" rIns="91425" tIns="91425">
            <a:noAutofit/>
          </a:bodyPr>
          <a:lstStyle/>
          <a:p>
            <a:pPr lvl="0" rtl="0">
              <a:spcBef>
                <a:spcPts val="0"/>
              </a:spcBef>
              <a:buNone/>
            </a:pPr>
            <a:r>
              <a:rPr lang="en" sz="1200"/>
              <a:t>Or you can SSH to that container (that’s huge)... Just press on SSH to see the details.</a:t>
            </a:r>
          </a:p>
        </p:txBody>
      </p:sp>
      <p:pic>
        <p:nvPicPr>
          <p:cNvPr id="129" name="Shape 129"/>
          <p:cNvPicPr preferRelativeResize="0"/>
          <p:nvPr/>
        </p:nvPicPr>
        <p:blipFill>
          <a:blip r:embed="rId4">
            <a:alphaModFix/>
          </a:blip>
          <a:stretch>
            <a:fillRect/>
          </a:stretch>
        </p:blipFill>
        <p:spPr>
          <a:xfrm>
            <a:off x="100150" y="2923350"/>
            <a:ext cx="8940300" cy="2170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100925"/>
            <a:ext cx="8520600" cy="301200"/>
          </a:xfrm>
          <a:prstGeom prst="rect">
            <a:avLst/>
          </a:prstGeom>
        </p:spPr>
        <p:txBody>
          <a:bodyPr anchorCtr="0" anchor="t" bIns="91425" lIns="91425" rIns="91425" tIns="91425">
            <a:noAutofit/>
          </a:bodyPr>
          <a:lstStyle/>
          <a:p>
            <a:pPr lvl="0" rtl="0">
              <a:spcBef>
                <a:spcPts val="0"/>
              </a:spcBef>
              <a:buNone/>
            </a:pPr>
            <a:r>
              <a:rPr lang="en" sz="1200"/>
              <a:t>Ports</a:t>
            </a:r>
          </a:p>
        </p:txBody>
      </p:sp>
      <p:sp>
        <p:nvSpPr>
          <p:cNvPr id="135" name="Shape 135"/>
          <p:cNvSpPr txBox="1"/>
          <p:nvPr>
            <p:ph idx="1" type="body"/>
          </p:nvPr>
        </p:nvSpPr>
        <p:spPr>
          <a:xfrm>
            <a:off x="130950" y="402125"/>
            <a:ext cx="8941500" cy="3369600"/>
          </a:xfrm>
          <a:prstGeom prst="rect">
            <a:avLst/>
          </a:prstGeom>
        </p:spPr>
        <p:txBody>
          <a:bodyPr anchorCtr="0" anchor="t" bIns="91425" lIns="91425" rIns="91425" tIns="91425">
            <a:noAutofit/>
          </a:bodyPr>
          <a:lstStyle/>
          <a:p>
            <a:pPr lvl="0" rtl="0">
              <a:spcBef>
                <a:spcPts val="0"/>
              </a:spcBef>
              <a:buNone/>
            </a:pPr>
            <a:r>
              <a:rPr lang="en" sz="1200"/>
              <a:t>Let’s switch back to Operations Perspective and investigate very important Servers tab.</a:t>
            </a:r>
          </a:p>
          <a:p>
            <a:pPr lvl="0" rtl="0">
              <a:spcBef>
                <a:spcPts val="0"/>
              </a:spcBef>
              <a:buNone/>
            </a:pPr>
            <a:r>
              <a:rPr lang="en" sz="1200"/>
              <a:t>Well, every workspace is built from image that as i already mentioned has some preinstalled services that allow to intercommunicate Codenvy server and workspace. These services has exposed ports that are randomly mapping to Codenvy server ports range 32768-65535.</a:t>
            </a:r>
          </a:p>
          <a:p>
            <a:pPr lvl="0">
              <a:spcBef>
                <a:spcPts val="0"/>
              </a:spcBef>
              <a:buNone/>
            </a:pPr>
            <a:r>
              <a:rPr lang="en" sz="1200"/>
              <a:t>This tab is important and useful tool when you are going to see the result of your build process.</a:t>
            </a:r>
          </a:p>
          <a:p>
            <a:pPr lvl="0">
              <a:spcBef>
                <a:spcPts val="0"/>
              </a:spcBef>
              <a:buNone/>
            </a:pPr>
            <a:r>
              <a:rPr lang="en" sz="1200"/>
              <a:t>On the screenshot below we can see the exposed 8111 port (TeamCity service) and 7990 port (Stash).</a:t>
            </a:r>
          </a:p>
          <a:p>
            <a:pPr lvl="0">
              <a:spcBef>
                <a:spcPts val="0"/>
              </a:spcBef>
              <a:buNone/>
            </a:pPr>
            <a:r>
              <a:rPr lang="en" sz="1200"/>
              <a:t>These ports are mapped to ports 32814 and 32817 ports on Codenvy server. So in order to access Teamcity we need to follow this link: </a:t>
            </a:r>
            <a:r>
              <a:rPr lang="en" sz="1200" u="sng">
                <a:solidFill>
                  <a:schemeClr val="hlink"/>
                </a:solidFill>
                <a:hlinkClick r:id="rId3"/>
              </a:rPr>
              <a:t>http://codenvy.aurea.local:32814</a:t>
            </a:r>
            <a:r>
              <a:rPr lang="en" sz="1200"/>
              <a:t>.</a:t>
            </a:r>
          </a:p>
          <a:p>
            <a:pPr lvl="0">
              <a:spcBef>
                <a:spcPts val="0"/>
              </a:spcBef>
              <a:buNone/>
            </a:pPr>
            <a:r>
              <a:rPr lang="en" sz="1200"/>
              <a:t>And in order to access Stash: </a:t>
            </a:r>
            <a:r>
              <a:rPr lang="en" sz="1200" u="sng">
                <a:solidFill>
                  <a:schemeClr val="hlink"/>
                </a:solidFill>
                <a:hlinkClick r:id="rId4"/>
              </a:rPr>
              <a:t>http://codenvy.aurea.local:32817</a:t>
            </a:r>
            <a:r>
              <a:rPr lang="en" sz="1200"/>
              <a:t>.</a:t>
            </a:r>
          </a:p>
          <a:p>
            <a:pPr lvl="0" rtl="0">
              <a:spcBef>
                <a:spcPts val="0"/>
              </a:spcBef>
              <a:buClr>
                <a:schemeClr val="dk1"/>
              </a:buClr>
              <a:buSzPct val="91666"/>
              <a:buFont typeface="Arial"/>
              <a:buNone/>
            </a:pPr>
            <a:r>
              <a:rPr b="1" lang="en" sz="1200">
                <a:solidFill>
                  <a:srgbClr val="FF0000"/>
                </a:solidFill>
              </a:rPr>
              <a:t>NOTE: in your workspace the addresses will be different from the ones on the screenshot.</a:t>
            </a:r>
          </a:p>
          <a:p>
            <a:pPr lvl="0" rtl="0">
              <a:spcBef>
                <a:spcPts val="0"/>
              </a:spcBef>
              <a:buNone/>
            </a:pPr>
            <a:r>
              <a:t/>
            </a:r>
            <a:endParaRPr sz="1200"/>
          </a:p>
        </p:txBody>
      </p:sp>
      <p:sp>
        <p:nvSpPr>
          <p:cNvPr id="136" name="Shape 136"/>
          <p:cNvSpPr txBox="1"/>
          <p:nvPr/>
        </p:nvSpPr>
        <p:spPr>
          <a:xfrm>
            <a:off x="3920700" y="2241100"/>
            <a:ext cx="3417000" cy="3987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37" name="Shape 137"/>
          <p:cNvPicPr preferRelativeResize="0"/>
          <p:nvPr/>
        </p:nvPicPr>
        <p:blipFill>
          <a:blip r:embed="rId5">
            <a:alphaModFix/>
          </a:blip>
          <a:stretch>
            <a:fillRect/>
          </a:stretch>
        </p:blipFill>
        <p:spPr>
          <a:xfrm>
            <a:off x="53825" y="3812750"/>
            <a:ext cx="9018624" cy="130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148400"/>
            <a:ext cx="8520600" cy="348600"/>
          </a:xfrm>
          <a:prstGeom prst="rect">
            <a:avLst/>
          </a:prstGeom>
        </p:spPr>
        <p:txBody>
          <a:bodyPr anchorCtr="0" anchor="t" bIns="91425" lIns="91425" rIns="91425" tIns="91425">
            <a:noAutofit/>
          </a:bodyPr>
          <a:lstStyle/>
          <a:p>
            <a:pPr lvl="0">
              <a:spcBef>
                <a:spcPts val="0"/>
              </a:spcBef>
              <a:buNone/>
            </a:pPr>
            <a:r>
              <a:rPr lang="en" sz="1200"/>
              <a:t>Commands.Building.</a:t>
            </a:r>
          </a:p>
        </p:txBody>
      </p:sp>
      <p:sp>
        <p:nvSpPr>
          <p:cNvPr id="143" name="Shape 143"/>
          <p:cNvSpPr txBox="1"/>
          <p:nvPr>
            <p:ph idx="1" type="body"/>
          </p:nvPr>
        </p:nvSpPr>
        <p:spPr>
          <a:xfrm>
            <a:off x="311700" y="553300"/>
            <a:ext cx="8520600" cy="572400"/>
          </a:xfrm>
          <a:prstGeom prst="rect">
            <a:avLst/>
          </a:prstGeom>
        </p:spPr>
        <p:txBody>
          <a:bodyPr anchorCtr="0" anchor="t" bIns="91425" lIns="91425" rIns="91425" tIns="91425">
            <a:noAutofit/>
          </a:bodyPr>
          <a:lstStyle/>
          <a:p>
            <a:pPr lvl="0">
              <a:spcBef>
                <a:spcPts val="0"/>
              </a:spcBef>
              <a:buNone/>
            </a:pPr>
            <a:r>
              <a:rPr lang="en" sz="1200">
                <a:solidFill>
                  <a:srgbClr val="000000"/>
                </a:solidFill>
              </a:rPr>
              <a:t>In order to make build and run process simple i injected commands in the workspace. Command can be run pressing on the Play button near it.</a:t>
            </a:r>
          </a:p>
        </p:txBody>
      </p:sp>
      <p:pic>
        <p:nvPicPr>
          <p:cNvPr id="144" name="Shape 144"/>
          <p:cNvPicPr preferRelativeResize="0"/>
          <p:nvPr/>
        </p:nvPicPr>
        <p:blipFill>
          <a:blip r:embed="rId3">
            <a:alphaModFix/>
          </a:blip>
          <a:stretch>
            <a:fillRect/>
          </a:stretch>
        </p:blipFill>
        <p:spPr>
          <a:xfrm>
            <a:off x="57500" y="1089750"/>
            <a:ext cx="9018576" cy="1304925"/>
          </a:xfrm>
          <a:prstGeom prst="rect">
            <a:avLst/>
          </a:prstGeom>
          <a:noFill/>
          <a:ln>
            <a:noFill/>
          </a:ln>
        </p:spPr>
      </p:pic>
      <p:sp>
        <p:nvSpPr>
          <p:cNvPr id="145" name="Shape 145"/>
          <p:cNvSpPr txBox="1"/>
          <p:nvPr/>
        </p:nvSpPr>
        <p:spPr>
          <a:xfrm>
            <a:off x="100150" y="2484350"/>
            <a:ext cx="8940300" cy="373800"/>
          </a:xfrm>
          <a:prstGeom prst="rect">
            <a:avLst/>
          </a:prstGeom>
          <a:noFill/>
          <a:ln>
            <a:noFill/>
          </a:ln>
        </p:spPr>
        <p:txBody>
          <a:bodyPr anchorCtr="0" anchor="t" bIns="91425" lIns="91425" rIns="91425" tIns="91425">
            <a:noAutofit/>
          </a:bodyPr>
          <a:lstStyle/>
          <a:p>
            <a:pPr lvl="0">
              <a:spcBef>
                <a:spcPts val="0"/>
              </a:spcBef>
              <a:buNone/>
            </a:pPr>
            <a:r>
              <a:rPr lang="en" sz="1200"/>
              <a:t>First let’s build the utqg-tool. Select ‘build’ command and press Play. Build successful.</a:t>
            </a:r>
          </a:p>
        </p:txBody>
      </p:sp>
      <p:pic>
        <p:nvPicPr>
          <p:cNvPr id="146" name="Shape 146"/>
          <p:cNvPicPr preferRelativeResize="0"/>
          <p:nvPr/>
        </p:nvPicPr>
        <p:blipFill>
          <a:blip r:embed="rId4">
            <a:alphaModFix/>
          </a:blip>
          <a:stretch>
            <a:fillRect/>
          </a:stretch>
        </p:blipFill>
        <p:spPr>
          <a:xfrm>
            <a:off x="100150" y="2893225"/>
            <a:ext cx="8975925" cy="211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136525"/>
            <a:ext cx="8520600" cy="3486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t>Commands.Building (continue).</a:t>
            </a:r>
          </a:p>
        </p:txBody>
      </p:sp>
      <p:sp>
        <p:nvSpPr>
          <p:cNvPr id="152" name="Shape 152"/>
          <p:cNvSpPr txBox="1"/>
          <p:nvPr>
            <p:ph idx="1" type="body"/>
          </p:nvPr>
        </p:nvSpPr>
        <p:spPr>
          <a:xfrm>
            <a:off x="311700" y="588900"/>
            <a:ext cx="8520600" cy="348600"/>
          </a:xfrm>
          <a:prstGeom prst="rect">
            <a:avLst/>
          </a:prstGeom>
        </p:spPr>
        <p:txBody>
          <a:bodyPr anchorCtr="0" anchor="t" bIns="91425" lIns="91425" rIns="91425" tIns="91425">
            <a:noAutofit/>
          </a:bodyPr>
          <a:lstStyle/>
          <a:p>
            <a:pPr lvl="0">
              <a:spcBef>
                <a:spcPts val="0"/>
              </a:spcBef>
              <a:buNone/>
            </a:pPr>
            <a:r>
              <a:rPr lang="en" sz="1200"/>
              <a:t>Then we need to start docker daemon. Run ‘Start Docker Daemon’ command.</a:t>
            </a:r>
          </a:p>
        </p:txBody>
      </p:sp>
      <p:pic>
        <p:nvPicPr>
          <p:cNvPr id="153" name="Shape 153"/>
          <p:cNvPicPr preferRelativeResize="0"/>
          <p:nvPr/>
        </p:nvPicPr>
        <p:blipFill>
          <a:blip r:embed="rId3">
            <a:alphaModFix/>
          </a:blip>
          <a:stretch>
            <a:fillRect/>
          </a:stretch>
        </p:blipFill>
        <p:spPr>
          <a:xfrm>
            <a:off x="69350" y="892950"/>
            <a:ext cx="9006724" cy="1295400"/>
          </a:xfrm>
          <a:prstGeom prst="rect">
            <a:avLst/>
          </a:prstGeom>
          <a:noFill/>
          <a:ln>
            <a:noFill/>
          </a:ln>
        </p:spPr>
      </p:pic>
      <p:sp>
        <p:nvSpPr>
          <p:cNvPr id="154" name="Shape 154"/>
          <p:cNvSpPr txBox="1"/>
          <p:nvPr/>
        </p:nvSpPr>
        <p:spPr>
          <a:xfrm>
            <a:off x="100150" y="2270775"/>
            <a:ext cx="8962800" cy="845400"/>
          </a:xfrm>
          <a:prstGeom prst="rect">
            <a:avLst/>
          </a:prstGeom>
          <a:noFill/>
          <a:ln>
            <a:noFill/>
          </a:ln>
        </p:spPr>
        <p:txBody>
          <a:bodyPr anchorCtr="0" anchor="t" bIns="91425" lIns="91425" rIns="91425" tIns="91425">
            <a:noAutofit/>
          </a:bodyPr>
          <a:lstStyle/>
          <a:p>
            <a:pPr lvl="0">
              <a:spcBef>
                <a:spcPts val="0"/>
              </a:spcBef>
              <a:buNone/>
            </a:pPr>
            <a:r>
              <a:rPr lang="en" sz="1200"/>
              <a:t>Then we need to start Teamcity server/agent. Run ‘unzip data’ command then run ‘TeamCity run’ command. This command will start Teamcity server and agent in separate docker containers. </a:t>
            </a:r>
            <a:r>
              <a:rPr b="1" lang="en" sz="1200">
                <a:solidFill>
                  <a:srgbClr val="FF0000"/>
                </a:solidFill>
              </a:rPr>
              <a:t>NOTE: it takes a while to start and run 2 Teamcity containers (around 5-10 minutes).</a:t>
            </a:r>
          </a:p>
        </p:txBody>
      </p:sp>
      <p:pic>
        <p:nvPicPr>
          <p:cNvPr id="155" name="Shape 155"/>
          <p:cNvPicPr preferRelativeResize="0"/>
          <p:nvPr/>
        </p:nvPicPr>
        <p:blipFill>
          <a:blip r:embed="rId4">
            <a:alphaModFix/>
          </a:blip>
          <a:stretch>
            <a:fillRect/>
          </a:stretch>
        </p:blipFill>
        <p:spPr>
          <a:xfrm>
            <a:off x="68637" y="3183925"/>
            <a:ext cx="9006724" cy="704850"/>
          </a:xfrm>
          <a:prstGeom prst="rect">
            <a:avLst/>
          </a:prstGeom>
          <a:noFill/>
          <a:ln>
            <a:noFill/>
          </a:ln>
        </p:spPr>
      </p:pic>
      <p:sp>
        <p:nvSpPr>
          <p:cNvPr id="156" name="Shape 156"/>
          <p:cNvSpPr txBox="1"/>
          <p:nvPr/>
        </p:nvSpPr>
        <p:spPr>
          <a:xfrm>
            <a:off x="94225" y="4098000"/>
            <a:ext cx="8962800" cy="919800"/>
          </a:xfrm>
          <a:prstGeom prst="rect">
            <a:avLst/>
          </a:prstGeom>
          <a:noFill/>
          <a:ln>
            <a:noFill/>
          </a:ln>
        </p:spPr>
        <p:txBody>
          <a:bodyPr anchorCtr="0" anchor="t" bIns="91425" lIns="91425" rIns="91425" tIns="91425">
            <a:noAutofit/>
          </a:bodyPr>
          <a:lstStyle/>
          <a:p>
            <a:pPr lvl="0">
              <a:spcBef>
                <a:spcPts val="0"/>
              </a:spcBef>
              <a:buNone/>
            </a:pPr>
            <a:r>
              <a:rPr lang="en"/>
              <a:t>We can access Teamcity server using the link on Servers tab. Please look at slides #9, #11. We need a link with the exposed port 8111. Just paste it into your browser.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198975" y="106875"/>
            <a:ext cx="8520600" cy="3486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t>Commands.Building (continue).</a:t>
            </a:r>
          </a:p>
        </p:txBody>
      </p:sp>
      <p:sp>
        <p:nvSpPr>
          <p:cNvPr id="162" name="Shape 162"/>
          <p:cNvSpPr txBox="1"/>
          <p:nvPr>
            <p:ph idx="1" type="body"/>
          </p:nvPr>
        </p:nvSpPr>
        <p:spPr>
          <a:xfrm>
            <a:off x="171375" y="2958950"/>
            <a:ext cx="8752500" cy="528000"/>
          </a:xfrm>
          <a:prstGeom prst="rect">
            <a:avLst/>
          </a:prstGeom>
        </p:spPr>
        <p:txBody>
          <a:bodyPr anchorCtr="0" anchor="t" bIns="91425" lIns="91425" rIns="91425" tIns="91425">
            <a:noAutofit/>
          </a:bodyPr>
          <a:lstStyle/>
          <a:p>
            <a:pPr lvl="0">
              <a:spcBef>
                <a:spcPts val="0"/>
              </a:spcBef>
              <a:buNone/>
            </a:pPr>
            <a:r>
              <a:rPr lang="en" sz="1200"/>
              <a:t>To run Stash use ‘Stash run’ command. To access Stash in your browser please use the link from Servers tab, the one with exposed port 7990 (for reference please look at slides #9, #11).</a:t>
            </a:r>
          </a:p>
        </p:txBody>
      </p:sp>
      <p:pic>
        <p:nvPicPr>
          <p:cNvPr id="163" name="Shape 163"/>
          <p:cNvPicPr preferRelativeResize="0"/>
          <p:nvPr/>
        </p:nvPicPr>
        <p:blipFill>
          <a:blip r:embed="rId3">
            <a:alphaModFix/>
          </a:blip>
          <a:stretch>
            <a:fillRect/>
          </a:stretch>
        </p:blipFill>
        <p:spPr>
          <a:xfrm>
            <a:off x="198975" y="544424"/>
            <a:ext cx="8752523" cy="2294625"/>
          </a:xfrm>
          <a:prstGeom prst="rect">
            <a:avLst/>
          </a:prstGeom>
          <a:noFill/>
          <a:ln>
            <a:noFill/>
          </a:ln>
        </p:spPr>
      </p:pic>
      <p:pic>
        <p:nvPicPr>
          <p:cNvPr id="164" name="Shape 164"/>
          <p:cNvPicPr preferRelativeResize="0"/>
          <p:nvPr/>
        </p:nvPicPr>
        <p:blipFill>
          <a:blip r:embed="rId4">
            <a:alphaModFix/>
          </a:blip>
          <a:stretch>
            <a:fillRect/>
          </a:stretch>
        </p:blipFill>
        <p:spPr>
          <a:xfrm>
            <a:off x="69350" y="3528475"/>
            <a:ext cx="8882150" cy="153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264250" y="95000"/>
            <a:ext cx="8520600" cy="3309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t>Commands.Building (continue). MySQL machine.</a:t>
            </a:r>
          </a:p>
        </p:txBody>
      </p:sp>
      <p:sp>
        <p:nvSpPr>
          <p:cNvPr id="170" name="Shape 170"/>
          <p:cNvSpPr txBox="1"/>
          <p:nvPr>
            <p:ph idx="1" type="body"/>
          </p:nvPr>
        </p:nvSpPr>
        <p:spPr>
          <a:xfrm>
            <a:off x="311700" y="499900"/>
            <a:ext cx="8520600" cy="394500"/>
          </a:xfrm>
          <a:prstGeom prst="rect">
            <a:avLst/>
          </a:prstGeom>
        </p:spPr>
        <p:txBody>
          <a:bodyPr anchorCtr="0" anchor="t" bIns="91425" lIns="91425" rIns="91425" tIns="91425">
            <a:noAutofit/>
          </a:bodyPr>
          <a:lstStyle/>
          <a:p>
            <a:pPr lvl="0">
              <a:spcBef>
                <a:spcPts val="0"/>
              </a:spcBef>
              <a:buNone/>
            </a:pPr>
            <a:r>
              <a:rPr lang="en" sz="1200"/>
              <a:t>In order to build utqg-server run ‘build server’ command.</a:t>
            </a:r>
          </a:p>
          <a:p>
            <a:pPr lvl="0">
              <a:spcBef>
                <a:spcPts val="0"/>
              </a:spcBef>
              <a:buNone/>
            </a:pPr>
            <a:r>
              <a:t/>
            </a:r>
            <a:endParaRPr sz="1200"/>
          </a:p>
        </p:txBody>
      </p:sp>
      <p:pic>
        <p:nvPicPr>
          <p:cNvPr id="171" name="Shape 171"/>
          <p:cNvPicPr preferRelativeResize="0"/>
          <p:nvPr/>
        </p:nvPicPr>
        <p:blipFill>
          <a:blip r:embed="rId3">
            <a:alphaModFix/>
          </a:blip>
          <a:stretch>
            <a:fillRect/>
          </a:stretch>
        </p:blipFill>
        <p:spPr>
          <a:xfrm>
            <a:off x="47300" y="4358575"/>
            <a:ext cx="9024525" cy="438150"/>
          </a:xfrm>
          <a:prstGeom prst="rect">
            <a:avLst/>
          </a:prstGeom>
          <a:noFill/>
          <a:ln>
            <a:noFill/>
          </a:ln>
        </p:spPr>
      </p:pic>
      <p:pic>
        <p:nvPicPr>
          <p:cNvPr id="172" name="Shape 172"/>
          <p:cNvPicPr preferRelativeResize="0"/>
          <p:nvPr/>
        </p:nvPicPr>
        <p:blipFill>
          <a:blip r:embed="rId4">
            <a:alphaModFix/>
          </a:blip>
          <a:stretch>
            <a:fillRect/>
          </a:stretch>
        </p:blipFill>
        <p:spPr>
          <a:xfrm>
            <a:off x="44925" y="852425"/>
            <a:ext cx="8888076" cy="1895475"/>
          </a:xfrm>
          <a:prstGeom prst="rect">
            <a:avLst/>
          </a:prstGeom>
          <a:noFill/>
          <a:ln>
            <a:noFill/>
          </a:ln>
        </p:spPr>
      </p:pic>
      <p:sp>
        <p:nvSpPr>
          <p:cNvPr id="173" name="Shape 173"/>
          <p:cNvSpPr txBox="1"/>
          <p:nvPr/>
        </p:nvSpPr>
        <p:spPr>
          <a:xfrm>
            <a:off x="82375" y="2887750"/>
            <a:ext cx="8954400" cy="1406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91666"/>
              <a:buFont typeface="Arial"/>
              <a:buNone/>
            </a:pPr>
            <a:r>
              <a:rPr lang="en" sz="1200">
                <a:solidFill>
                  <a:schemeClr val="dk2"/>
                </a:solidFill>
              </a:rPr>
              <a:t>This workspace contains also separate MySQL machine (container) with the prebuilt database utqg and credentials root / &lt;empty password&gt;. </a:t>
            </a:r>
          </a:p>
          <a:p>
            <a:pPr lvl="0" rtl="0">
              <a:lnSpc>
                <a:spcPct val="115000"/>
              </a:lnSpc>
              <a:spcBef>
                <a:spcPts val="0"/>
              </a:spcBef>
              <a:spcAft>
                <a:spcPts val="1600"/>
              </a:spcAft>
              <a:buClr>
                <a:schemeClr val="dk1"/>
              </a:buClr>
              <a:buSzPct val="91666"/>
              <a:buFont typeface="Arial"/>
              <a:buNone/>
            </a:pPr>
            <a:r>
              <a:rPr lang="en" sz="1200">
                <a:solidFill>
                  <a:schemeClr val="dk2"/>
                </a:solidFill>
              </a:rPr>
              <a:t>You can see MySQL machine on the Operations tab, Machines. It has an exposed standard MySQL port 3306, in order to know ip address of the machine run ifconfig command (look on the next slide). This info will help you to construct connection string from utqg-server to MySQL.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112025" y="160250"/>
            <a:ext cx="8720400" cy="3309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t>Commands.Building (continue). MySQL machine.</a:t>
            </a:r>
          </a:p>
        </p:txBody>
      </p:sp>
      <p:pic>
        <p:nvPicPr>
          <p:cNvPr id="179" name="Shape 179"/>
          <p:cNvPicPr preferRelativeResize="0"/>
          <p:nvPr/>
        </p:nvPicPr>
        <p:blipFill>
          <a:blip r:embed="rId3">
            <a:alphaModFix/>
          </a:blip>
          <a:stretch>
            <a:fillRect/>
          </a:stretch>
        </p:blipFill>
        <p:spPr>
          <a:xfrm>
            <a:off x="75300" y="971075"/>
            <a:ext cx="9144000" cy="413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77825" y="114225"/>
            <a:ext cx="4754100" cy="300900"/>
          </a:xfrm>
          <a:prstGeom prst="rect">
            <a:avLst/>
          </a:prstGeom>
        </p:spPr>
        <p:txBody>
          <a:bodyPr anchorCtr="0" anchor="t" bIns="91425" lIns="91425" rIns="91425" tIns="91425">
            <a:noAutofit/>
          </a:bodyPr>
          <a:lstStyle/>
          <a:p>
            <a:pPr lvl="0" rtl="0">
              <a:spcBef>
                <a:spcPts val="0"/>
              </a:spcBef>
              <a:buNone/>
            </a:pPr>
            <a:r>
              <a:rPr lang="en" sz="1200"/>
              <a:t>SSH to local IDE</a:t>
            </a:r>
          </a:p>
        </p:txBody>
      </p:sp>
      <p:sp>
        <p:nvSpPr>
          <p:cNvPr id="185" name="Shape 185"/>
          <p:cNvSpPr txBox="1"/>
          <p:nvPr>
            <p:ph idx="1" type="body"/>
          </p:nvPr>
        </p:nvSpPr>
        <p:spPr>
          <a:xfrm>
            <a:off x="38925" y="516850"/>
            <a:ext cx="3236700" cy="4535700"/>
          </a:xfrm>
          <a:prstGeom prst="rect">
            <a:avLst/>
          </a:prstGeom>
        </p:spPr>
        <p:txBody>
          <a:bodyPr anchorCtr="0" anchor="t" bIns="91425" lIns="91425" rIns="91425" tIns="91425">
            <a:noAutofit/>
          </a:bodyPr>
          <a:lstStyle/>
          <a:p>
            <a:pPr lvl="0" rtl="0">
              <a:spcBef>
                <a:spcPts val="0"/>
              </a:spcBef>
              <a:buNone/>
            </a:pPr>
            <a:r>
              <a:rPr lang="en" sz="1200"/>
              <a:t>To create SSH connection to your local IDE please follow the link:</a:t>
            </a:r>
          </a:p>
          <a:p>
            <a:pPr lvl="0" rtl="0">
              <a:spcBef>
                <a:spcPts val="0"/>
              </a:spcBef>
              <a:buNone/>
            </a:pPr>
            <a:r>
              <a:rPr lang="en" sz="1200" u="sng">
                <a:solidFill>
                  <a:schemeClr val="hlink"/>
                </a:solidFill>
                <a:hlinkClick r:id="rId3"/>
              </a:rPr>
              <a:t>http://codenvy.readme.io/v4.4/docs/using-desktop-ides</a:t>
            </a:r>
          </a:p>
          <a:p>
            <a:pPr lvl="0" rtl="0">
              <a:spcBef>
                <a:spcPts val="0"/>
              </a:spcBef>
              <a:buNone/>
            </a:pPr>
            <a:r>
              <a:rPr b="1" lang="en" sz="1200">
                <a:solidFill>
                  <a:srgbClr val="FF0000"/>
                </a:solidFill>
              </a:rPr>
              <a:t>It’s really simple and working on every platform (Mac, Linux, Windows).</a:t>
            </a:r>
            <a:r>
              <a:rPr lang="en" sz="1200"/>
              <a:t> It uses sshfs, so be informed that this solution doesn’t clone the contents from Codenvy server. It mounts it. So when you close sshfs connection the local folder where you’ve mounted your sources from Codenvy server will be empty. I showed the mechanics for those interested    ================================&gt;</a:t>
            </a:r>
          </a:p>
        </p:txBody>
      </p:sp>
      <p:pic>
        <p:nvPicPr>
          <p:cNvPr id="186" name="Shape 186"/>
          <p:cNvPicPr preferRelativeResize="0"/>
          <p:nvPr/>
        </p:nvPicPr>
        <p:blipFill>
          <a:blip r:embed="rId4">
            <a:alphaModFix/>
          </a:blip>
          <a:stretch>
            <a:fillRect/>
          </a:stretch>
        </p:blipFill>
        <p:spPr>
          <a:xfrm>
            <a:off x="3129087" y="0"/>
            <a:ext cx="598617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153150"/>
            <a:ext cx="8520600" cy="359100"/>
          </a:xfrm>
          <a:prstGeom prst="rect">
            <a:avLst/>
          </a:prstGeom>
        </p:spPr>
        <p:txBody>
          <a:bodyPr anchorCtr="0" anchor="t" bIns="91425" lIns="91425" rIns="91425" tIns="91425">
            <a:noAutofit/>
          </a:bodyPr>
          <a:lstStyle/>
          <a:p>
            <a:pPr lvl="0" rtl="0">
              <a:spcBef>
                <a:spcPts val="0"/>
              </a:spcBef>
              <a:buNone/>
            </a:pPr>
            <a:r>
              <a:rPr lang="en" sz="1200"/>
              <a:t>Logging in</a:t>
            </a:r>
          </a:p>
        </p:txBody>
      </p:sp>
      <p:sp>
        <p:nvSpPr>
          <p:cNvPr id="61" name="Shape 61"/>
          <p:cNvSpPr txBox="1"/>
          <p:nvPr>
            <p:ph idx="1" type="body"/>
          </p:nvPr>
        </p:nvSpPr>
        <p:spPr>
          <a:xfrm>
            <a:off x="311700" y="512250"/>
            <a:ext cx="8520600" cy="3416400"/>
          </a:xfrm>
          <a:prstGeom prst="rect">
            <a:avLst/>
          </a:prstGeom>
        </p:spPr>
        <p:txBody>
          <a:bodyPr anchorCtr="0" anchor="t" bIns="91425" lIns="91425" rIns="91425" tIns="91425">
            <a:noAutofit/>
          </a:bodyPr>
          <a:lstStyle/>
          <a:p>
            <a:pPr lvl="0" rtl="0">
              <a:lnSpc>
                <a:spcPct val="100000"/>
              </a:lnSpc>
              <a:spcBef>
                <a:spcPts val="0"/>
              </a:spcBef>
              <a:spcAft>
                <a:spcPts val="1000"/>
              </a:spcAft>
              <a:buClr>
                <a:schemeClr val="dk1"/>
              </a:buClr>
              <a:buSzPct val="91666"/>
              <a:buFont typeface="Arial"/>
              <a:buNone/>
            </a:pPr>
            <a:r>
              <a:rPr lang="en" sz="1200"/>
              <a:t>In order to log in you have to be connected to </a:t>
            </a:r>
            <a:r>
              <a:rPr b="1" lang="en" sz="1200">
                <a:solidFill>
                  <a:srgbClr val="FF0000"/>
                </a:solidFill>
              </a:rPr>
              <a:t>Aurea VPN (vpn.aurea.com)</a:t>
            </a:r>
            <a:r>
              <a:rPr lang="en" sz="1200"/>
              <a:t>. </a:t>
            </a:r>
          </a:p>
          <a:p>
            <a:pPr lvl="0" rtl="0">
              <a:lnSpc>
                <a:spcPct val="100000"/>
              </a:lnSpc>
              <a:spcBef>
                <a:spcPts val="0"/>
              </a:spcBef>
              <a:spcAft>
                <a:spcPts val="1000"/>
              </a:spcAft>
              <a:buClr>
                <a:schemeClr val="dk1"/>
              </a:buClr>
              <a:buSzPct val="91666"/>
              <a:buFont typeface="Arial"/>
              <a:buNone/>
            </a:pPr>
            <a:r>
              <a:rPr lang="en" sz="1200"/>
              <a:t>Please register yourself in Codenvy, create login/password.</a:t>
            </a:r>
          </a:p>
          <a:p>
            <a:pPr lvl="0" rtl="0">
              <a:lnSpc>
                <a:spcPct val="100000"/>
              </a:lnSpc>
              <a:spcBef>
                <a:spcPts val="0"/>
              </a:spcBef>
              <a:spcAft>
                <a:spcPts val="1000"/>
              </a:spcAft>
              <a:buClr>
                <a:schemeClr val="dk1"/>
              </a:buClr>
              <a:buSzPct val="91666"/>
              <a:buFont typeface="Arial"/>
              <a:buNone/>
            </a:pPr>
            <a:r>
              <a:rPr lang="en" sz="1200"/>
              <a:t>Then please follow the link http://codenvy.aurea.local/f?id=543hw8lmfjx1if3n</a:t>
            </a:r>
          </a:p>
          <a:p>
            <a:pPr lvl="0" rtl="0">
              <a:lnSpc>
                <a:spcPct val="100000"/>
              </a:lnSpc>
              <a:spcBef>
                <a:spcPts val="0"/>
              </a:spcBef>
              <a:spcAft>
                <a:spcPts val="1000"/>
              </a:spcAft>
              <a:buClr>
                <a:schemeClr val="dk1"/>
              </a:buClr>
              <a:buSzPct val="61111"/>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246475" y="89050"/>
            <a:ext cx="8585700" cy="295200"/>
          </a:xfrm>
          <a:prstGeom prst="rect">
            <a:avLst/>
          </a:prstGeom>
        </p:spPr>
        <p:txBody>
          <a:bodyPr anchorCtr="0" anchor="t" bIns="91425" lIns="91425" rIns="91425" tIns="91425">
            <a:noAutofit/>
          </a:bodyPr>
          <a:lstStyle/>
          <a:p>
            <a:pPr lvl="0" rtl="0">
              <a:spcBef>
                <a:spcPts val="0"/>
              </a:spcBef>
              <a:buNone/>
            </a:pPr>
            <a:r>
              <a:rPr lang="en" sz="1200"/>
              <a:t>Workspace is creating</a:t>
            </a:r>
          </a:p>
        </p:txBody>
      </p:sp>
      <p:sp>
        <p:nvSpPr>
          <p:cNvPr id="67" name="Shape 67"/>
          <p:cNvSpPr txBox="1"/>
          <p:nvPr>
            <p:ph idx="1" type="body"/>
          </p:nvPr>
        </p:nvSpPr>
        <p:spPr>
          <a:xfrm>
            <a:off x="246475" y="422775"/>
            <a:ext cx="8496900" cy="1842000"/>
          </a:xfrm>
          <a:prstGeom prst="rect">
            <a:avLst/>
          </a:prstGeom>
        </p:spPr>
        <p:txBody>
          <a:bodyPr anchorCtr="0" anchor="t" bIns="91425" lIns="91425" rIns="91425" tIns="91425">
            <a:noAutofit/>
          </a:bodyPr>
          <a:lstStyle/>
          <a:p>
            <a:pPr lvl="0" rtl="0">
              <a:spcBef>
                <a:spcPts val="1000"/>
              </a:spcBef>
              <a:spcAft>
                <a:spcPts val="1000"/>
              </a:spcAft>
              <a:buNone/>
            </a:pPr>
            <a:r>
              <a:rPr lang="en" sz="1200"/>
              <a:t>When you clicked the link smth interesting has happened. After i configured the project inside Codenvy i created a Factory.</a:t>
            </a:r>
          </a:p>
          <a:p>
            <a:pPr lvl="0" rtl="0">
              <a:spcBef>
                <a:spcPts val="1000"/>
              </a:spcBef>
              <a:spcAft>
                <a:spcPts val="1000"/>
              </a:spcAft>
              <a:buNone/>
            </a:pPr>
            <a:r>
              <a:rPr lang="en" sz="1200"/>
              <a:t>A Factory allowed me to provide you with a link that will create the exact copy of my configured QualityGate workspace. Workspace is a main concept in Codenvy, in the high level it’s a thing that contains source code, runtime and can contain many different machines required for building/running the product. On the lower level workspace is a running Docker container with some default services required for Codenvy itself (like Apache TomCat) and services specific to the project (like ant/maven for building the code)</a:t>
            </a:r>
          </a:p>
        </p:txBody>
      </p:sp>
      <p:pic>
        <p:nvPicPr>
          <p:cNvPr id="68" name="Shape 68"/>
          <p:cNvPicPr preferRelativeResize="0"/>
          <p:nvPr/>
        </p:nvPicPr>
        <p:blipFill>
          <a:blip r:embed="rId3">
            <a:alphaModFix/>
          </a:blip>
          <a:stretch>
            <a:fillRect/>
          </a:stretch>
        </p:blipFill>
        <p:spPr>
          <a:xfrm>
            <a:off x="922775" y="2128425"/>
            <a:ext cx="6794723" cy="291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175125" y="89075"/>
            <a:ext cx="8603700" cy="342600"/>
          </a:xfrm>
          <a:prstGeom prst="rect">
            <a:avLst/>
          </a:prstGeom>
        </p:spPr>
        <p:txBody>
          <a:bodyPr anchorCtr="0" anchor="t" bIns="91425" lIns="91425" rIns="91425" tIns="91425">
            <a:noAutofit/>
          </a:bodyPr>
          <a:lstStyle/>
          <a:p>
            <a:pPr lvl="0" rtl="0">
              <a:spcBef>
                <a:spcPts val="0"/>
              </a:spcBef>
              <a:buNone/>
            </a:pPr>
            <a:r>
              <a:rPr lang="en" sz="1200"/>
              <a:t>Checking out codebase</a:t>
            </a:r>
          </a:p>
        </p:txBody>
      </p:sp>
      <p:sp>
        <p:nvSpPr>
          <p:cNvPr id="74" name="Shape 74"/>
          <p:cNvSpPr txBox="1"/>
          <p:nvPr>
            <p:ph idx="1" type="body"/>
          </p:nvPr>
        </p:nvSpPr>
        <p:spPr>
          <a:xfrm>
            <a:off x="62725" y="455425"/>
            <a:ext cx="9018600" cy="919500"/>
          </a:xfrm>
          <a:prstGeom prst="rect">
            <a:avLst/>
          </a:prstGeom>
        </p:spPr>
        <p:txBody>
          <a:bodyPr anchorCtr="0" anchor="t" bIns="91425" lIns="91425" rIns="91425" tIns="91425">
            <a:noAutofit/>
          </a:bodyPr>
          <a:lstStyle/>
          <a:p>
            <a:pPr lvl="0" rtl="0">
              <a:lnSpc>
                <a:spcPct val="100000"/>
              </a:lnSpc>
              <a:spcBef>
                <a:spcPts val="1000"/>
              </a:spcBef>
              <a:spcAft>
                <a:spcPts val="1000"/>
              </a:spcAft>
              <a:buNone/>
            </a:pPr>
            <a:r>
              <a:rPr lang="en" sz="1200"/>
              <a:t>The next thing you should do after the workspace is created is to create SSH key-pair and add public key to your Stash account.</a:t>
            </a:r>
          </a:p>
          <a:p>
            <a:pPr lvl="0" rtl="0">
              <a:lnSpc>
                <a:spcPct val="100000"/>
              </a:lnSpc>
              <a:spcBef>
                <a:spcPts val="1000"/>
              </a:spcBef>
              <a:spcAft>
                <a:spcPts val="1000"/>
              </a:spcAft>
              <a:buNone/>
            </a:pPr>
            <a:r>
              <a:rPr lang="en" sz="1200"/>
              <a:t>This red cross icon shows you that the code for QualityGate was not checked out yet. Let’s create a key pair.</a:t>
            </a:r>
          </a:p>
        </p:txBody>
      </p:sp>
      <p:sp>
        <p:nvSpPr>
          <p:cNvPr id="75" name="Shape 75"/>
          <p:cNvSpPr txBox="1"/>
          <p:nvPr/>
        </p:nvSpPr>
        <p:spPr>
          <a:xfrm>
            <a:off x="162150" y="3340350"/>
            <a:ext cx="8873100" cy="4476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pic>
        <p:nvPicPr>
          <p:cNvPr id="76" name="Shape 76"/>
          <p:cNvPicPr preferRelativeResize="0"/>
          <p:nvPr/>
        </p:nvPicPr>
        <p:blipFill>
          <a:blip r:embed="rId3">
            <a:alphaModFix/>
          </a:blip>
          <a:stretch>
            <a:fillRect/>
          </a:stretch>
        </p:blipFill>
        <p:spPr>
          <a:xfrm>
            <a:off x="62725" y="1938100"/>
            <a:ext cx="9018600" cy="238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191325" y="146650"/>
            <a:ext cx="8608500" cy="320400"/>
          </a:xfrm>
          <a:prstGeom prst="rect">
            <a:avLst/>
          </a:prstGeom>
        </p:spPr>
        <p:txBody>
          <a:bodyPr anchorCtr="0" anchor="t" bIns="91425" lIns="91425" rIns="91425" tIns="91425">
            <a:noAutofit/>
          </a:bodyPr>
          <a:lstStyle/>
          <a:p>
            <a:pPr lvl="0" rtl="0">
              <a:spcBef>
                <a:spcPts val="0"/>
              </a:spcBef>
              <a:buNone/>
            </a:pPr>
            <a:r>
              <a:rPr lang="en" sz="1200"/>
              <a:t>SSH Keys</a:t>
            </a:r>
          </a:p>
        </p:txBody>
      </p:sp>
      <p:sp>
        <p:nvSpPr>
          <p:cNvPr id="82" name="Shape 82"/>
          <p:cNvSpPr txBox="1"/>
          <p:nvPr>
            <p:ph idx="1" type="body"/>
          </p:nvPr>
        </p:nvSpPr>
        <p:spPr>
          <a:xfrm>
            <a:off x="191325" y="516825"/>
            <a:ext cx="8640900" cy="4755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78571"/>
              <a:buFont typeface="Arial"/>
              <a:buNone/>
            </a:pPr>
            <a:r>
              <a:rPr lang="en" sz="1400">
                <a:solidFill>
                  <a:schemeClr val="dk1"/>
                </a:solidFill>
              </a:rPr>
              <a:t>You need to go to Profile-&gt;Preferences-&gt;VCS-&gt;Generate key</a:t>
            </a:r>
          </a:p>
        </p:txBody>
      </p:sp>
      <p:pic>
        <p:nvPicPr>
          <p:cNvPr id="83" name="Shape 83"/>
          <p:cNvPicPr preferRelativeResize="0"/>
          <p:nvPr/>
        </p:nvPicPr>
        <p:blipFill>
          <a:blip r:embed="rId3">
            <a:alphaModFix/>
          </a:blip>
          <a:stretch>
            <a:fillRect/>
          </a:stretch>
        </p:blipFill>
        <p:spPr>
          <a:xfrm>
            <a:off x="191325" y="916500"/>
            <a:ext cx="8182275" cy="2274675"/>
          </a:xfrm>
          <a:prstGeom prst="rect">
            <a:avLst/>
          </a:prstGeom>
          <a:noFill/>
          <a:ln>
            <a:noFill/>
          </a:ln>
        </p:spPr>
      </p:pic>
      <p:sp>
        <p:nvSpPr>
          <p:cNvPr id="84" name="Shape 84"/>
          <p:cNvSpPr txBox="1"/>
          <p:nvPr/>
        </p:nvSpPr>
        <p:spPr>
          <a:xfrm>
            <a:off x="191325" y="3314400"/>
            <a:ext cx="8205000" cy="369600"/>
          </a:xfrm>
          <a:prstGeom prst="rect">
            <a:avLst/>
          </a:prstGeom>
          <a:noFill/>
          <a:ln>
            <a:noFill/>
          </a:ln>
        </p:spPr>
        <p:txBody>
          <a:bodyPr anchorCtr="0" anchor="t" bIns="91425" lIns="91425" rIns="91425" tIns="91425">
            <a:noAutofit/>
          </a:bodyPr>
          <a:lstStyle/>
          <a:p>
            <a:pPr lvl="0" rtl="0">
              <a:spcBef>
                <a:spcPts val="0"/>
              </a:spcBef>
              <a:buNone/>
            </a:pPr>
            <a:r>
              <a:rPr lang="en"/>
              <a:t>In the hostname type scm.devfactory.com and click OK. You have your key added.</a:t>
            </a:r>
          </a:p>
        </p:txBody>
      </p:sp>
      <p:pic>
        <p:nvPicPr>
          <p:cNvPr id="85" name="Shape 85"/>
          <p:cNvPicPr preferRelativeResize="0"/>
          <p:nvPr/>
        </p:nvPicPr>
        <p:blipFill>
          <a:blip r:embed="rId4">
            <a:alphaModFix/>
          </a:blip>
          <a:stretch>
            <a:fillRect/>
          </a:stretch>
        </p:blipFill>
        <p:spPr>
          <a:xfrm>
            <a:off x="191325" y="3684000"/>
            <a:ext cx="6724650" cy="781050"/>
          </a:xfrm>
          <a:prstGeom prst="rect">
            <a:avLst/>
          </a:prstGeom>
          <a:noFill/>
          <a:ln>
            <a:noFill/>
          </a:ln>
        </p:spPr>
      </p:pic>
      <p:sp>
        <p:nvSpPr>
          <p:cNvPr id="86" name="Shape 86"/>
          <p:cNvSpPr txBox="1"/>
          <p:nvPr/>
        </p:nvSpPr>
        <p:spPr>
          <a:xfrm>
            <a:off x="191325" y="4624600"/>
            <a:ext cx="8493600" cy="415200"/>
          </a:xfrm>
          <a:prstGeom prst="rect">
            <a:avLst/>
          </a:prstGeom>
          <a:noFill/>
          <a:ln>
            <a:noFill/>
          </a:ln>
        </p:spPr>
        <p:txBody>
          <a:bodyPr anchorCtr="0" anchor="t" bIns="91425" lIns="91425" rIns="91425" tIns="91425">
            <a:noAutofit/>
          </a:bodyPr>
          <a:lstStyle/>
          <a:p>
            <a:pPr lvl="0" rtl="0">
              <a:spcBef>
                <a:spcPts val="0"/>
              </a:spcBef>
              <a:buNone/>
            </a:pPr>
            <a:r>
              <a:rPr lang="en"/>
              <a:t>Click on View, copy the key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233875" y="172600"/>
            <a:ext cx="8520600" cy="339900"/>
          </a:xfrm>
          <a:prstGeom prst="rect">
            <a:avLst/>
          </a:prstGeom>
        </p:spPr>
        <p:txBody>
          <a:bodyPr anchorCtr="0" anchor="t" bIns="91425" lIns="91425" rIns="91425" tIns="91425">
            <a:noAutofit/>
          </a:bodyPr>
          <a:lstStyle/>
          <a:p>
            <a:pPr lvl="0" rtl="0">
              <a:spcBef>
                <a:spcPts val="0"/>
              </a:spcBef>
              <a:buNone/>
            </a:pPr>
            <a:r>
              <a:rPr lang="en" sz="1200"/>
              <a:t>SSH Keys (continue)</a:t>
            </a:r>
          </a:p>
        </p:txBody>
      </p:sp>
      <p:sp>
        <p:nvSpPr>
          <p:cNvPr id="92" name="Shape 92"/>
          <p:cNvSpPr txBox="1"/>
          <p:nvPr>
            <p:ph idx="1" type="body"/>
          </p:nvPr>
        </p:nvSpPr>
        <p:spPr>
          <a:xfrm>
            <a:off x="311700" y="581700"/>
            <a:ext cx="8520600" cy="709200"/>
          </a:xfrm>
          <a:prstGeom prst="rect">
            <a:avLst/>
          </a:prstGeom>
        </p:spPr>
        <p:txBody>
          <a:bodyPr anchorCtr="0" anchor="t" bIns="91425" lIns="91425" rIns="91425" tIns="91425">
            <a:noAutofit/>
          </a:bodyPr>
          <a:lstStyle/>
          <a:p>
            <a:pPr lvl="0" rtl="0">
              <a:spcBef>
                <a:spcPts val="0"/>
              </a:spcBef>
              <a:buNone/>
            </a:pPr>
            <a:r>
              <a:rPr lang="en" sz="1200"/>
              <a:t>Add the key into you Stash account.</a:t>
            </a:r>
            <a:r>
              <a:rPr lang="en"/>
              <a:t> </a:t>
            </a:r>
            <a:r>
              <a:rPr b="1" lang="en">
                <a:solidFill>
                  <a:srgbClr val="FF0000"/>
                </a:solidFill>
              </a:rPr>
              <a:t>Please make sure that you have not pasted the key at Bitbucket  with the whitespace at the end.</a:t>
            </a:r>
          </a:p>
        </p:txBody>
      </p:sp>
      <p:pic>
        <p:nvPicPr>
          <p:cNvPr id="93" name="Shape 93"/>
          <p:cNvPicPr preferRelativeResize="0"/>
          <p:nvPr/>
        </p:nvPicPr>
        <p:blipFill>
          <a:blip r:embed="rId3">
            <a:alphaModFix/>
          </a:blip>
          <a:stretch>
            <a:fillRect/>
          </a:stretch>
        </p:blipFill>
        <p:spPr>
          <a:xfrm>
            <a:off x="311700" y="1560300"/>
            <a:ext cx="8489975" cy="2827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285750" y="205025"/>
            <a:ext cx="8520600" cy="300900"/>
          </a:xfrm>
          <a:prstGeom prst="rect">
            <a:avLst/>
          </a:prstGeom>
        </p:spPr>
        <p:txBody>
          <a:bodyPr anchorCtr="0" anchor="t" bIns="91425" lIns="91425" rIns="91425" tIns="91425">
            <a:noAutofit/>
          </a:bodyPr>
          <a:lstStyle/>
          <a:p>
            <a:pPr lvl="0" rtl="0">
              <a:spcBef>
                <a:spcPts val="0"/>
              </a:spcBef>
              <a:buNone/>
            </a:pPr>
            <a:r>
              <a:rPr lang="en" sz="1200"/>
              <a:t>Cloning the code</a:t>
            </a:r>
          </a:p>
        </p:txBody>
      </p:sp>
      <p:sp>
        <p:nvSpPr>
          <p:cNvPr id="99" name="Shape 99"/>
          <p:cNvSpPr txBox="1"/>
          <p:nvPr>
            <p:ph idx="1" type="body"/>
          </p:nvPr>
        </p:nvSpPr>
        <p:spPr>
          <a:xfrm>
            <a:off x="182950" y="620625"/>
            <a:ext cx="8834700" cy="540300"/>
          </a:xfrm>
          <a:prstGeom prst="rect">
            <a:avLst/>
          </a:prstGeom>
        </p:spPr>
        <p:txBody>
          <a:bodyPr anchorCtr="0" anchor="t" bIns="91425" lIns="91425" rIns="91425" tIns="91425">
            <a:noAutofit/>
          </a:bodyPr>
          <a:lstStyle/>
          <a:p>
            <a:pPr lvl="0" rtl="0">
              <a:spcBef>
                <a:spcPts val="0"/>
              </a:spcBef>
              <a:buNone/>
            </a:pPr>
            <a:r>
              <a:rPr lang="en" sz="1200"/>
              <a:t>Then Stop and Start the workspace. The code will be cloned. </a:t>
            </a:r>
            <a:r>
              <a:rPr b="1" lang="en" sz="1200">
                <a:solidFill>
                  <a:srgbClr val="FF0000"/>
                </a:solidFill>
              </a:rPr>
              <a:t>If it’s not cloned, stop/delete this workspace and create a new one following the link from slide 2.</a:t>
            </a:r>
          </a:p>
        </p:txBody>
      </p:sp>
      <p:sp>
        <p:nvSpPr>
          <p:cNvPr id="100" name="Shape 100"/>
          <p:cNvSpPr txBox="1"/>
          <p:nvPr/>
        </p:nvSpPr>
        <p:spPr>
          <a:xfrm>
            <a:off x="394275" y="2549050"/>
            <a:ext cx="8412000" cy="2542500"/>
          </a:xfrm>
          <a:prstGeom prst="rect">
            <a:avLst/>
          </a:prstGeom>
          <a:noFill/>
          <a:ln>
            <a:noFill/>
          </a:ln>
        </p:spPr>
        <p:txBody>
          <a:bodyPr anchorCtr="0" anchor="t" bIns="91425" lIns="91425" rIns="91425" tIns="91425">
            <a:noAutofit/>
          </a:bodyPr>
          <a:lstStyle/>
          <a:p>
            <a:pPr lvl="0" rtl="0">
              <a:lnSpc>
                <a:spcPct val="115000"/>
              </a:lnSpc>
              <a:spcBef>
                <a:spcPts val="1000"/>
              </a:spcBef>
              <a:spcAft>
                <a:spcPts val="1000"/>
              </a:spcAft>
              <a:buClr>
                <a:schemeClr val="dk1"/>
              </a:buClr>
              <a:buSzPct val="91666"/>
              <a:buFont typeface="Arial"/>
              <a:buNone/>
            </a:pPr>
            <a:r>
              <a:rPr lang="en" sz="1200">
                <a:solidFill>
                  <a:schemeClr val="dk2"/>
                </a:solidFill>
              </a:rPr>
              <a:t>So the workspace can contain project. You can import project from VCS, GitHub, ZIP. OR you can create files yourself.</a:t>
            </a:r>
          </a:p>
          <a:p>
            <a:pPr lvl="0" rtl="0">
              <a:lnSpc>
                <a:spcPct val="115000"/>
              </a:lnSpc>
              <a:spcBef>
                <a:spcPts val="1000"/>
              </a:spcBef>
              <a:spcAft>
                <a:spcPts val="1000"/>
              </a:spcAft>
              <a:buClr>
                <a:schemeClr val="dk1"/>
              </a:buClr>
              <a:buSzPct val="91666"/>
              <a:buFont typeface="Arial"/>
              <a:buNone/>
            </a:pPr>
            <a:r>
              <a:rPr lang="en" sz="1200">
                <a:solidFill>
                  <a:schemeClr val="dk2"/>
                </a:solidFill>
              </a:rPr>
              <a:t>Every project source files exist in two places: inside Codenvy server and inside workspace (container) (go ahead and do </a:t>
            </a:r>
            <a:r>
              <a:rPr lang="en" sz="1200">
                <a:solidFill>
                  <a:srgbClr val="0000FF"/>
                </a:solidFill>
              </a:rPr>
              <a:t>cd /projects</a:t>
            </a:r>
            <a:r>
              <a:rPr lang="en" sz="1200">
                <a:solidFill>
                  <a:schemeClr val="dk2"/>
                </a:solidFill>
              </a:rPr>
              <a:t> to see it).</a:t>
            </a:r>
          </a:p>
          <a:p>
            <a:pPr lvl="0" rtl="0">
              <a:lnSpc>
                <a:spcPct val="115000"/>
              </a:lnSpc>
              <a:spcBef>
                <a:spcPts val="1000"/>
              </a:spcBef>
              <a:spcAft>
                <a:spcPts val="1000"/>
              </a:spcAft>
              <a:buClr>
                <a:schemeClr val="dk1"/>
              </a:buClr>
              <a:buSzPct val="91666"/>
              <a:buFont typeface="Arial"/>
              <a:buNone/>
            </a:pPr>
            <a:r>
              <a:rPr lang="en" sz="1200">
                <a:solidFill>
                  <a:schemeClr val="dk2"/>
                </a:solidFill>
              </a:rPr>
              <a:t>Workspace can have 2 states: running and stopped. </a:t>
            </a:r>
          </a:p>
          <a:p>
            <a:pPr lvl="0" rtl="0">
              <a:lnSpc>
                <a:spcPct val="115000"/>
              </a:lnSpc>
              <a:spcBef>
                <a:spcPts val="1000"/>
              </a:spcBef>
              <a:spcAft>
                <a:spcPts val="1000"/>
              </a:spcAft>
              <a:buClr>
                <a:schemeClr val="dk1"/>
              </a:buClr>
              <a:buSzPct val="91666"/>
              <a:buFont typeface="Arial"/>
              <a:buNone/>
            </a:pPr>
            <a:r>
              <a:rPr lang="en" sz="1200">
                <a:solidFill>
                  <a:srgbClr val="FF0000"/>
                </a:solidFill>
              </a:rPr>
              <a:t>When you stop the workspace docker container is destroyed, everything you installed inside this container will be lost (if you didn’t create a snapshot for this), BUT everything you did inside your codebase will be safe as the next time you start the workspace Codenvy will inject to this workspace the project code from Codenvy server (Docker volumes make this happen).</a:t>
            </a:r>
          </a:p>
        </p:txBody>
      </p:sp>
      <p:sp>
        <p:nvSpPr>
          <p:cNvPr id="101" name="Shape 101"/>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02" name="Shape 10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03" name="Shape 103"/>
          <p:cNvSpPr txBox="1"/>
          <p:nvPr/>
        </p:nvSpPr>
        <p:spPr>
          <a:xfrm>
            <a:off x="119975" y="152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pic>
        <p:nvPicPr>
          <p:cNvPr id="104" name="Shape 104"/>
          <p:cNvPicPr preferRelativeResize="0"/>
          <p:nvPr/>
        </p:nvPicPr>
        <p:blipFill>
          <a:blip r:embed="rId3">
            <a:alphaModFix/>
          </a:blip>
          <a:stretch>
            <a:fillRect/>
          </a:stretch>
        </p:blipFill>
        <p:spPr>
          <a:xfrm>
            <a:off x="128700" y="1160924"/>
            <a:ext cx="8834676" cy="147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110000" y="53475"/>
            <a:ext cx="8520600" cy="324900"/>
          </a:xfrm>
          <a:prstGeom prst="rect">
            <a:avLst/>
          </a:prstGeom>
        </p:spPr>
        <p:txBody>
          <a:bodyPr anchorCtr="0" anchor="t" bIns="91425" lIns="91425" rIns="91425" tIns="91425">
            <a:noAutofit/>
          </a:bodyPr>
          <a:lstStyle/>
          <a:p>
            <a:pPr lvl="0" rtl="0">
              <a:spcBef>
                <a:spcPts val="0"/>
              </a:spcBef>
              <a:buNone/>
            </a:pPr>
            <a:r>
              <a:rPr lang="en" sz="1200"/>
              <a:t>Interface</a:t>
            </a:r>
          </a:p>
        </p:txBody>
      </p:sp>
      <p:sp>
        <p:nvSpPr>
          <p:cNvPr id="110" name="Shape 110"/>
          <p:cNvSpPr txBox="1"/>
          <p:nvPr>
            <p:ph idx="1" type="body"/>
          </p:nvPr>
        </p:nvSpPr>
        <p:spPr>
          <a:xfrm>
            <a:off x="110000" y="378375"/>
            <a:ext cx="8936400" cy="738600"/>
          </a:xfrm>
          <a:prstGeom prst="rect">
            <a:avLst/>
          </a:prstGeom>
        </p:spPr>
        <p:txBody>
          <a:bodyPr anchorCtr="0" anchor="t" bIns="91425" lIns="91425" rIns="91425" tIns="91425">
            <a:noAutofit/>
          </a:bodyPr>
          <a:lstStyle/>
          <a:p>
            <a:pPr lvl="0" rtl="0">
              <a:spcBef>
                <a:spcPts val="0"/>
              </a:spcBef>
              <a:buNone/>
            </a:pPr>
            <a:r>
              <a:rPr lang="en" sz="1200"/>
              <a:t>Okay, code has been checked out. Now we can see Codenvy GUI, We can see one sidebar on the left and the main screen area consisting of project tree, IDE editor, and JavaScript console (cool thing, by the way every prebuilt workspace have Midnight Commander, go ahead and enjoy it running </a:t>
            </a:r>
            <a:r>
              <a:rPr lang="en" sz="1200">
                <a:solidFill>
                  <a:srgbClr val="0000FF"/>
                </a:solidFill>
              </a:rPr>
              <a:t>mc</a:t>
            </a:r>
            <a:r>
              <a:rPr lang="en" sz="1200"/>
              <a:t>)</a:t>
            </a:r>
          </a:p>
        </p:txBody>
      </p:sp>
      <p:pic>
        <p:nvPicPr>
          <p:cNvPr id="111" name="Shape 111"/>
          <p:cNvPicPr preferRelativeResize="0"/>
          <p:nvPr/>
        </p:nvPicPr>
        <p:blipFill>
          <a:blip r:embed="rId3">
            <a:alphaModFix/>
          </a:blip>
          <a:stretch>
            <a:fillRect/>
          </a:stretch>
        </p:blipFill>
        <p:spPr>
          <a:xfrm>
            <a:off x="110000" y="1315175"/>
            <a:ext cx="8936400" cy="376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95000"/>
            <a:ext cx="8520600" cy="330900"/>
          </a:xfrm>
          <a:prstGeom prst="rect">
            <a:avLst/>
          </a:prstGeom>
        </p:spPr>
        <p:txBody>
          <a:bodyPr anchorCtr="0" anchor="t" bIns="91425" lIns="91425" rIns="91425" tIns="91425">
            <a:noAutofit/>
          </a:bodyPr>
          <a:lstStyle/>
          <a:p>
            <a:pPr lvl="0" rtl="0">
              <a:spcBef>
                <a:spcPts val="0"/>
              </a:spcBef>
              <a:buNone/>
            </a:pPr>
            <a:r>
              <a:rPr lang="en" sz="1200"/>
              <a:t>Workspace nuts and bolts...</a:t>
            </a:r>
          </a:p>
        </p:txBody>
      </p:sp>
      <p:sp>
        <p:nvSpPr>
          <p:cNvPr id="117" name="Shape 117"/>
          <p:cNvSpPr txBox="1"/>
          <p:nvPr>
            <p:ph idx="1" type="body"/>
          </p:nvPr>
        </p:nvSpPr>
        <p:spPr>
          <a:xfrm>
            <a:off x="74575" y="493975"/>
            <a:ext cx="8994900" cy="1176000"/>
          </a:xfrm>
          <a:prstGeom prst="rect">
            <a:avLst/>
          </a:prstGeom>
        </p:spPr>
        <p:txBody>
          <a:bodyPr anchorCtr="0" anchor="t" bIns="91425" lIns="91425" rIns="91425" tIns="91425">
            <a:noAutofit/>
          </a:bodyPr>
          <a:lstStyle/>
          <a:p>
            <a:pPr lvl="0">
              <a:spcBef>
                <a:spcPts val="0"/>
              </a:spcBef>
              <a:buNone/>
            </a:pPr>
            <a:r>
              <a:rPr lang="en" sz="1200"/>
              <a:t>To see a lot of interesting and </a:t>
            </a:r>
            <a:r>
              <a:rPr b="1" lang="en" sz="1200">
                <a:solidFill>
                  <a:srgbClr val="FF0000"/>
                </a:solidFill>
              </a:rPr>
              <a:t>IMPORTANT </a:t>
            </a:r>
            <a:r>
              <a:rPr lang="en" sz="1200"/>
              <a:t>information about a workspace you have to switch to Operations perspective (see the icon on the top right corner). Here we can see 4 tabs: Terminal, Information, Servers, Recipe. Information tab contains machine name (well, workspace is a machine), ID, etc. On the screenshot i outlined the lines with addresses that we will need after we will built the product and start TeamCity and Stash services. Teamcity and Stash can be accessed on these links. </a:t>
            </a:r>
            <a:r>
              <a:rPr b="1" lang="en" sz="1200">
                <a:solidFill>
                  <a:srgbClr val="FF0000"/>
                </a:solidFill>
              </a:rPr>
              <a:t>NOTE: in your workspace the addresses will be different from the ones on the screenshot.</a:t>
            </a:r>
          </a:p>
          <a:p>
            <a:pPr lvl="0" rtl="0">
              <a:spcBef>
                <a:spcPts val="0"/>
              </a:spcBef>
              <a:buNone/>
            </a:pPr>
            <a:r>
              <a:t/>
            </a:r>
            <a:endParaRPr sz="1200"/>
          </a:p>
        </p:txBody>
      </p:sp>
      <p:pic>
        <p:nvPicPr>
          <p:cNvPr id="118" name="Shape 118"/>
          <p:cNvPicPr preferRelativeResize="0"/>
          <p:nvPr/>
        </p:nvPicPr>
        <p:blipFill>
          <a:blip r:embed="rId3">
            <a:alphaModFix/>
          </a:blip>
          <a:stretch>
            <a:fillRect/>
          </a:stretch>
        </p:blipFill>
        <p:spPr>
          <a:xfrm>
            <a:off x="74562" y="3504275"/>
            <a:ext cx="8994876" cy="1524000"/>
          </a:xfrm>
          <a:prstGeom prst="rect">
            <a:avLst/>
          </a:prstGeom>
          <a:noFill/>
          <a:ln>
            <a:noFill/>
          </a:ln>
        </p:spPr>
      </p:pic>
      <p:sp>
        <p:nvSpPr>
          <p:cNvPr id="119" name="Shape 119"/>
          <p:cNvSpPr txBox="1"/>
          <p:nvPr/>
        </p:nvSpPr>
        <p:spPr>
          <a:xfrm>
            <a:off x="74575" y="2953025"/>
            <a:ext cx="8994900" cy="518400"/>
          </a:xfrm>
          <a:prstGeom prst="rect">
            <a:avLst/>
          </a:prstGeom>
          <a:noFill/>
          <a:ln>
            <a:noFill/>
          </a:ln>
        </p:spPr>
        <p:txBody>
          <a:bodyPr anchorCtr="0" anchor="t" bIns="91425" lIns="91425" rIns="91425" tIns="91425">
            <a:noAutofit/>
          </a:bodyPr>
          <a:lstStyle/>
          <a:p>
            <a:pPr lvl="0" rtl="0">
              <a:spcBef>
                <a:spcPts val="0"/>
              </a:spcBef>
              <a:buNone/>
            </a:pPr>
            <a:r>
              <a:rPr lang="en" sz="1200"/>
              <a:t>Terminal tab is a Java Script terminal to the machine (here I ran </a:t>
            </a:r>
            <a:r>
              <a:rPr lang="en" sz="1200">
                <a:solidFill>
                  <a:srgbClr val="0000FF"/>
                </a:solidFill>
              </a:rPr>
              <a:t>mc</a:t>
            </a:r>
            <a:r>
              <a:rPr lang="en" sz="1200"/>
              <a:t>). </a:t>
            </a:r>
          </a:p>
        </p:txBody>
      </p:sp>
      <p:pic>
        <p:nvPicPr>
          <p:cNvPr id="120" name="Shape 120"/>
          <p:cNvPicPr preferRelativeResize="0"/>
          <p:nvPr/>
        </p:nvPicPr>
        <p:blipFill>
          <a:blip r:embed="rId4">
            <a:alphaModFix/>
          </a:blip>
          <a:stretch>
            <a:fillRect/>
          </a:stretch>
        </p:blipFill>
        <p:spPr>
          <a:xfrm>
            <a:off x="89050" y="1724300"/>
            <a:ext cx="8965900" cy="130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