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cxnSp>
        <p:nvCxnSpPr>
          <p:cNvPr id="55" name="Shape 55"/>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56" name="Shape 56"/>
          <p:cNvSpPr txBox="1"/>
          <p:nvPr>
            <p:ph type="ctrTitle"/>
          </p:nvPr>
        </p:nvSpPr>
        <p:spPr>
          <a:xfrm>
            <a:off x="311700" y="595975"/>
            <a:ext cx="8520600" cy="1957800"/>
          </a:xfrm>
          <a:prstGeom prst="rect">
            <a:avLst/>
          </a:prstGeom>
        </p:spPr>
        <p:txBody>
          <a:bodyPr anchorCtr="0" anchor="b" bIns="91425" lIns="91425" rIns="91425" tIns="91425"/>
          <a:lstStyle>
            <a:lvl1pPr lvl="0" rtl="0" algn="ctr">
              <a:spcBef>
                <a:spcPts val="0"/>
              </a:spcBef>
              <a:buSzPct val="100000"/>
              <a:defRPr sz="5400"/>
            </a:lvl1pPr>
            <a:lvl2pPr lvl="1" rtl="0" algn="ctr">
              <a:spcBef>
                <a:spcPts val="0"/>
              </a:spcBef>
              <a:buSzPct val="100000"/>
              <a:defRPr sz="5400"/>
            </a:lvl2pPr>
            <a:lvl3pPr lvl="2" rtl="0" algn="ctr">
              <a:spcBef>
                <a:spcPts val="0"/>
              </a:spcBef>
              <a:buSzPct val="100000"/>
              <a:defRPr sz="5400"/>
            </a:lvl3pPr>
            <a:lvl4pPr lvl="3" rtl="0" algn="ctr">
              <a:spcBef>
                <a:spcPts val="0"/>
              </a:spcBef>
              <a:buSzPct val="100000"/>
              <a:defRPr sz="5400"/>
            </a:lvl4pPr>
            <a:lvl5pPr lvl="4" rtl="0" algn="ctr">
              <a:spcBef>
                <a:spcPts val="0"/>
              </a:spcBef>
              <a:buSzPct val="100000"/>
              <a:defRPr sz="5400"/>
            </a:lvl5pPr>
            <a:lvl6pPr lvl="5" rtl="0" algn="ctr">
              <a:spcBef>
                <a:spcPts val="0"/>
              </a:spcBef>
              <a:buSzPct val="100000"/>
              <a:defRPr sz="5400"/>
            </a:lvl6pPr>
            <a:lvl7pPr lvl="6" rtl="0" algn="ctr">
              <a:spcBef>
                <a:spcPts val="0"/>
              </a:spcBef>
              <a:buSzPct val="100000"/>
              <a:defRPr sz="5400"/>
            </a:lvl7pPr>
            <a:lvl8pPr lvl="7" rtl="0" algn="ctr">
              <a:spcBef>
                <a:spcPts val="0"/>
              </a:spcBef>
              <a:buSzPct val="100000"/>
              <a:defRPr sz="5400"/>
            </a:lvl8pPr>
            <a:lvl9pPr lvl="8" rtl="0" algn="ctr">
              <a:spcBef>
                <a:spcPts val="0"/>
              </a:spcBef>
              <a:buSzPct val="100000"/>
              <a:defRPr sz="5400"/>
            </a:lvl9pPr>
          </a:lstStyle>
          <a:p/>
        </p:txBody>
      </p:sp>
      <p:sp>
        <p:nvSpPr>
          <p:cNvPr id="57" name="Shape 57"/>
          <p:cNvSpPr txBox="1"/>
          <p:nvPr>
            <p:ph idx="1" type="subTitle"/>
          </p:nvPr>
        </p:nvSpPr>
        <p:spPr>
          <a:xfrm>
            <a:off x="311700" y="3165823"/>
            <a:ext cx="8520600" cy="733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400"/>
            </a:lvl1pPr>
            <a:lvl2pPr lvl="1" rtl="0" algn="ctr">
              <a:lnSpc>
                <a:spcPct val="100000"/>
              </a:lnSpc>
              <a:spcBef>
                <a:spcPts val="0"/>
              </a:spcBef>
              <a:spcAft>
                <a:spcPts val="0"/>
              </a:spcAft>
              <a:buSzPct val="100000"/>
              <a:buNone/>
              <a:defRPr sz="2400"/>
            </a:lvl2pPr>
            <a:lvl3pPr lvl="2" rtl="0" algn="ctr">
              <a:lnSpc>
                <a:spcPct val="100000"/>
              </a:lnSpc>
              <a:spcBef>
                <a:spcPts val="0"/>
              </a:spcBef>
              <a:spcAft>
                <a:spcPts val="0"/>
              </a:spcAft>
              <a:buSzPct val="100000"/>
              <a:buNone/>
              <a:defRPr sz="2400"/>
            </a:lvl3pPr>
            <a:lvl4pPr lvl="3" rtl="0" algn="ctr">
              <a:lnSpc>
                <a:spcPct val="100000"/>
              </a:lnSpc>
              <a:spcBef>
                <a:spcPts val="0"/>
              </a:spcBef>
              <a:spcAft>
                <a:spcPts val="0"/>
              </a:spcAft>
              <a:buSzPct val="100000"/>
              <a:buNone/>
              <a:defRPr sz="2400"/>
            </a:lvl4pPr>
            <a:lvl5pPr lvl="4" rtl="0" algn="ctr">
              <a:lnSpc>
                <a:spcPct val="100000"/>
              </a:lnSpc>
              <a:spcBef>
                <a:spcPts val="0"/>
              </a:spcBef>
              <a:spcAft>
                <a:spcPts val="0"/>
              </a:spcAft>
              <a:buSzPct val="100000"/>
              <a:buNone/>
              <a:defRPr sz="2400"/>
            </a:lvl5pPr>
            <a:lvl6pPr lvl="5" rtl="0" algn="ctr">
              <a:lnSpc>
                <a:spcPct val="100000"/>
              </a:lnSpc>
              <a:spcBef>
                <a:spcPts val="0"/>
              </a:spcBef>
              <a:spcAft>
                <a:spcPts val="0"/>
              </a:spcAft>
              <a:buSzPct val="100000"/>
              <a:buNone/>
              <a:defRPr sz="2400"/>
            </a:lvl6pPr>
            <a:lvl7pPr lvl="6" rtl="0" algn="ctr">
              <a:lnSpc>
                <a:spcPct val="100000"/>
              </a:lnSpc>
              <a:spcBef>
                <a:spcPts val="0"/>
              </a:spcBef>
              <a:spcAft>
                <a:spcPts val="0"/>
              </a:spcAft>
              <a:buSzPct val="100000"/>
              <a:buNone/>
              <a:defRPr sz="2400"/>
            </a:lvl7pPr>
            <a:lvl8pPr lvl="7" rtl="0" algn="ctr">
              <a:lnSpc>
                <a:spcPct val="100000"/>
              </a:lnSpc>
              <a:spcBef>
                <a:spcPts val="0"/>
              </a:spcBef>
              <a:spcAft>
                <a:spcPts val="0"/>
              </a:spcAft>
              <a:buSzPct val="100000"/>
              <a:buNone/>
              <a:defRPr sz="2400"/>
            </a:lvl8pPr>
            <a:lvl9pPr lvl="8" rtl="0" algn="ctr">
              <a:lnSpc>
                <a:spcPct val="100000"/>
              </a:lnSpc>
              <a:spcBef>
                <a:spcPts val="0"/>
              </a:spcBef>
              <a:spcAft>
                <a:spcPts val="0"/>
              </a:spcAft>
              <a:buSzPct val="100000"/>
              <a:buNone/>
              <a:defRPr sz="2400"/>
            </a:lvl9pPr>
          </a:lstStyle>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2480550"/>
            <a:ext cx="8114400" cy="2445900"/>
          </a:xfrm>
          <a:prstGeom prst="rect">
            <a:avLst/>
          </a:prstGeom>
        </p:spPr>
        <p:txBody>
          <a:bodyPr anchorCtr="0" anchor="b" bIns="91425" lIns="91425" rIns="91425" tIns="91425"/>
          <a:lstStyle>
            <a:lvl1pPr lvl="0" rtl="0">
              <a:spcBef>
                <a:spcPts val="0"/>
              </a:spcBef>
              <a:buClr>
                <a:schemeClr val="lt1"/>
              </a:buClr>
              <a:buSzPct val="100000"/>
              <a:defRPr sz="6800">
                <a:solidFill>
                  <a:schemeClr val="lt1"/>
                </a:solidFill>
              </a:defRPr>
            </a:lvl1pPr>
            <a:lvl2pPr lvl="1" rtl="0">
              <a:spcBef>
                <a:spcPts val="0"/>
              </a:spcBef>
              <a:buClr>
                <a:schemeClr val="lt1"/>
              </a:buClr>
              <a:buSzPct val="100000"/>
              <a:defRPr sz="6800">
                <a:solidFill>
                  <a:schemeClr val="lt1"/>
                </a:solidFill>
              </a:defRPr>
            </a:lvl2pPr>
            <a:lvl3pPr lvl="2" rtl="0">
              <a:spcBef>
                <a:spcPts val="0"/>
              </a:spcBef>
              <a:buClr>
                <a:schemeClr val="lt1"/>
              </a:buClr>
              <a:buSzPct val="100000"/>
              <a:defRPr sz="6800">
                <a:solidFill>
                  <a:schemeClr val="lt1"/>
                </a:solidFill>
              </a:defRPr>
            </a:lvl3pPr>
            <a:lvl4pPr lvl="3" rtl="0">
              <a:spcBef>
                <a:spcPts val="0"/>
              </a:spcBef>
              <a:buClr>
                <a:schemeClr val="lt1"/>
              </a:buClr>
              <a:buSzPct val="100000"/>
              <a:defRPr sz="6800">
                <a:solidFill>
                  <a:schemeClr val="lt1"/>
                </a:solidFill>
              </a:defRPr>
            </a:lvl4pPr>
            <a:lvl5pPr lvl="4" rtl="0">
              <a:spcBef>
                <a:spcPts val="0"/>
              </a:spcBef>
              <a:buClr>
                <a:schemeClr val="lt1"/>
              </a:buClr>
              <a:buSzPct val="100000"/>
              <a:defRPr sz="6800">
                <a:solidFill>
                  <a:schemeClr val="lt1"/>
                </a:solidFill>
              </a:defRPr>
            </a:lvl5pPr>
            <a:lvl6pPr lvl="5" rtl="0">
              <a:spcBef>
                <a:spcPts val="0"/>
              </a:spcBef>
              <a:buClr>
                <a:schemeClr val="lt1"/>
              </a:buClr>
              <a:buSzPct val="100000"/>
              <a:defRPr sz="6800">
                <a:solidFill>
                  <a:schemeClr val="lt1"/>
                </a:solidFill>
              </a:defRPr>
            </a:lvl6pPr>
            <a:lvl7pPr lvl="6" rtl="0">
              <a:spcBef>
                <a:spcPts val="0"/>
              </a:spcBef>
              <a:buClr>
                <a:schemeClr val="lt1"/>
              </a:buClr>
              <a:buSzPct val="100000"/>
              <a:defRPr sz="6800">
                <a:solidFill>
                  <a:schemeClr val="lt1"/>
                </a:solidFill>
              </a:defRPr>
            </a:lvl7pPr>
            <a:lvl8pPr lvl="7" rtl="0">
              <a:spcBef>
                <a:spcPts val="0"/>
              </a:spcBef>
              <a:buClr>
                <a:schemeClr val="lt1"/>
              </a:buClr>
              <a:buSzPct val="100000"/>
              <a:defRPr sz="6800">
                <a:solidFill>
                  <a:schemeClr val="lt1"/>
                </a:solidFill>
              </a:defRPr>
            </a:lvl8pPr>
            <a:lvl9pPr lvl="8" rtl="0">
              <a:spcBef>
                <a:spcPts val="0"/>
              </a:spcBef>
              <a:buClr>
                <a:schemeClr val="lt1"/>
              </a:buClr>
              <a:buSzPct val="100000"/>
              <a:defRPr sz="6800">
                <a:solidFill>
                  <a:schemeClr val="lt1"/>
                </a:solidFill>
              </a:defRPr>
            </a:lvl9pPr>
          </a:lstStyle>
          <a:p/>
        </p:txBody>
      </p:sp>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69" name="Shape 69"/>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0" name="Shape 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4" name="Shape 74"/>
        <p:cNvGrpSpPr/>
        <p:nvPr/>
      </p:nvGrpSpPr>
      <p:grpSpPr>
        <a:xfrm>
          <a:off x="0" y="0"/>
          <a:ext cx="0" cy="0"/>
          <a:chOff x="0" y="0"/>
          <a:chExt cx="0" cy="0"/>
        </a:xfrm>
      </p:grpSpPr>
      <p:sp>
        <p:nvSpPr>
          <p:cNvPr id="75" name="Shape 75"/>
          <p:cNvSpPr txBox="1"/>
          <p:nvPr>
            <p:ph type="title"/>
          </p:nvPr>
        </p:nvSpPr>
        <p:spPr>
          <a:xfrm>
            <a:off x="311700" y="6318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6" name="Shape 76"/>
          <p:cNvSpPr txBox="1"/>
          <p:nvPr>
            <p:ph idx="1" type="body"/>
          </p:nvPr>
        </p:nvSpPr>
        <p:spPr>
          <a:xfrm>
            <a:off x="311700" y="1490875"/>
            <a:ext cx="2808000" cy="30780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7" name="Shape 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78" name="Shape 78"/>
        <p:cNvGrpSpPr/>
        <p:nvPr/>
      </p:nvGrpSpPr>
      <p:grpSpPr>
        <a:xfrm>
          <a:off x="0" y="0"/>
          <a:ext cx="0" cy="0"/>
          <a:chOff x="0" y="0"/>
          <a:chExt cx="0" cy="0"/>
        </a:xfrm>
      </p:grpSpPr>
      <p:sp>
        <p:nvSpPr>
          <p:cNvPr id="79" name="Shape 79"/>
          <p:cNvSpPr txBox="1"/>
          <p:nvPr>
            <p:ph type="title"/>
          </p:nvPr>
        </p:nvSpPr>
        <p:spPr>
          <a:xfrm>
            <a:off x="490250" y="526350"/>
            <a:ext cx="56838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80" name="Shape 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1" name="Shape 81"/>
        <p:cNvGrpSpPr/>
        <p:nvPr/>
      </p:nvGrpSpPr>
      <p:grpSpPr>
        <a:xfrm>
          <a:off x="0" y="0"/>
          <a:ext cx="0" cy="0"/>
          <a:chOff x="0" y="0"/>
          <a:chExt cx="0" cy="0"/>
        </a:xfrm>
      </p:grpSpPr>
      <p:sp>
        <p:nvSpPr>
          <p:cNvPr id="82" name="Shape 82"/>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3" name="Shape 8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84" name="Shape 84"/>
          <p:cNvSpPr txBox="1"/>
          <p:nvPr>
            <p:ph type="title"/>
          </p:nvPr>
        </p:nvSpPr>
        <p:spPr>
          <a:xfrm>
            <a:off x="265500" y="1375599"/>
            <a:ext cx="4045200" cy="1551900"/>
          </a:xfrm>
          <a:prstGeom prst="rect">
            <a:avLst/>
          </a:prstGeom>
        </p:spPr>
        <p:txBody>
          <a:bodyPr anchorCtr="0" anchor="b" bIns="91425" lIns="91425" rIns="91425" tIns="91425"/>
          <a:lstStyle>
            <a:lvl1pPr lvl="0" rtl="0" algn="ctr">
              <a:spcBef>
                <a:spcPts val="0"/>
              </a:spcBef>
              <a:buSzPct val="100000"/>
              <a:defRPr sz="3800"/>
            </a:lvl1pPr>
            <a:lvl2pPr lvl="1" rtl="0" algn="ctr">
              <a:spcBef>
                <a:spcPts val="0"/>
              </a:spcBef>
              <a:buSzPct val="100000"/>
              <a:defRPr sz="3800"/>
            </a:lvl2pPr>
            <a:lvl3pPr lvl="2" rtl="0" algn="ctr">
              <a:spcBef>
                <a:spcPts val="0"/>
              </a:spcBef>
              <a:buSzPct val="100000"/>
              <a:defRPr sz="3800"/>
            </a:lvl3pPr>
            <a:lvl4pPr lvl="3" rtl="0" algn="ctr">
              <a:spcBef>
                <a:spcPts val="0"/>
              </a:spcBef>
              <a:buSzPct val="100000"/>
              <a:defRPr sz="3800"/>
            </a:lvl4pPr>
            <a:lvl5pPr lvl="4" rtl="0" algn="ctr">
              <a:spcBef>
                <a:spcPts val="0"/>
              </a:spcBef>
              <a:buSzPct val="100000"/>
              <a:defRPr sz="3800"/>
            </a:lvl5pPr>
            <a:lvl6pPr lvl="5" rtl="0" algn="ctr">
              <a:spcBef>
                <a:spcPts val="0"/>
              </a:spcBef>
              <a:buSzPct val="100000"/>
              <a:defRPr sz="3800"/>
            </a:lvl6pPr>
            <a:lvl7pPr lvl="6" rtl="0" algn="ctr">
              <a:spcBef>
                <a:spcPts val="0"/>
              </a:spcBef>
              <a:buSzPct val="100000"/>
              <a:defRPr sz="3800"/>
            </a:lvl7pPr>
            <a:lvl8pPr lvl="7" rtl="0" algn="ctr">
              <a:spcBef>
                <a:spcPts val="0"/>
              </a:spcBef>
              <a:buSzPct val="100000"/>
              <a:defRPr sz="3800"/>
            </a:lvl8pPr>
            <a:lvl9pPr lvl="8" rtl="0" algn="ctr">
              <a:spcBef>
                <a:spcPts val="0"/>
              </a:spcBef>
              <a:buSzPct val="100000"/>
              <a:defRPr sz="3800"/>
            </a:lvl9pPr>
          </a:lstStyle>
          <a:p/>
        </p:txBody>
      </p:sp>
      <p:sp>
        <p:nvSpPr>
          <p:cNvPr id="85" name="Shape 85"/>
          <p:cNvSpPr txBox="1"/>
          <p:nvPr>
            <p:ph idx="1" type="subTitle"/>
          </p:nvPr>
        </p:nvSpPr>
        <p:spPr>
          <a:xfrm>
            <a:off x="265500" y="2981125"/>
            <a:ext cx="4045200" cy="1345499"/>
          </a:xfrm>
          <a:prstGeom prst="rect">
            <a:avLst/>
          </a:prstGeom>
        </p:spPr>
        <p:txBody>
          <a:bodyPr anchorCtr="0" anchor="t" bIns="91425" lIns="91425" rIns="91425" tIns="91425"/>
          <a:lstStyle>
            <a:lvl1pPr lvl="0" rtl="0" algn="ctr">
              <a:lnSpc>
                <a:spcPct val="100000"/>
              </a:lnSpc>
              <a:spcBef>
                <a:spcPts val="0"/>
              </a:spcBef>
              <a:spcAft>
                <a:spcPts val="0"/>
              </a:spcAft>
              <a:buNone/>
              <a:defRPr/>
            </a:lvl1pPr>
            <a:lvl2pPr lvl="1" rtl="0" algn="ctr">
              <a:lnSpc>
                <a:spcPct val="100000"/>
              </a:lnSpc>
              <a:spcBef>
                <a:spcPts val="0"/>
              </a:spcBef>
              <a:spcAft>
                <a:spcPts val="0"/>
              </a:spcAft>
              <a:buSzPct val="100000"/>
              <a:buNone/>
              <a:defRPr sz="1800"/>
            </a:lvl2pPr>
            <a:lvl3pPr lvl="2" rtl="0" algn="ctr">
              <a:lnSpc>
                <a:spcPct val="100000"/>
              </a:lnSpc>
              <a:spcBef>
                <a:spcPts val="0"/>
              </a:spcBef>
              <a:spcAft>
                <a:spcPts val="0"/>
              </a:spcAft>
              <a:buSzPct val="100000"/>
              <a:buNone/>
              <a:defRPr sz="1800"/>
            </a:lvl3pPr>
            <a:lvl4pPr lvl="3" rtl="0" algn="ctr">
              <a:lnSpc>
                <a:spcPct val="100000"/>
              </a:lnSpc>
              <a:spcBef>
                <a:spcPts val="0"/>
              </a:spcBef>
              <a:spcAft>
                <a:spcPts val="0"/>
              </a:spcAft>
              <a:buSzPct val="100000"/>
              <a:buNone/>
              <a:defRPr sz="1800"/>
            </a:lvl4pPr>
            <a:lvl5pPr lvl="4" rtl="0" algn="ctr">
              <a:lnSpc>
                <a:spcPct val="100000"/>
              </a:lnSpc>
              <a:spcBef>
                <a:spcPts val="0"/>
              </a:spcBef>
              <a:spcAft>
                <a:spcPts val="0"/>
              </a:spcAft>
              <a:buSzPct val="100000"/>
              <a:buNone/>
              <a:defRPr sz="1800"/>
            </a:lvl5pPr>
            <a:lvl6pPr lvl="5" rtl="0" algn="ctr">
              <a:lnSpc>
                <a:spcPct val="100000"/>
              </a:lnSpc>
              <a:spcBef>
                <a:spcPts val="0"/>
              </a:spcBef>
              <a:spcAft>
                <a:spcPts val="0"/>
              </a:spcAft>
              <a:buSzPct val="100000"/>
              <a:buNone/>
              <a:defRPr sz="1800"/>
            </a:lvl6pPr>
            <a:lvl7pPr lvl="6" rtl="0" algn="ctr">
              <a:lnSpc>
                <a:spcPct val="100000"/>
              </a:lnSpc>
              <a:spcBef>
                <a:spcPts val="0"/>
              </a:spcBef>
              <a:spcAft>
                <a:spcPts val="0"/>
              </a:spcAft>
              <a:buSzPct val="100000"/>
              <a:buNone/>
              <a:defRPr sz="1800"/>
            </a:lvl7pPr>
            <a:lvl8pPr lvl="7" rtl="0" algn="ctr">
              <a:lnSpc>
                <a:spcPct val="100000"/>
              </a:lnSpc>
              <a:spcBef>
                <a:spcPts val="0"/>
              </a:spcBef>
              <a:spcAft>
                <a:spcPts val="0"/>
              </a:spcAft>
              <a:buSzPct val="100000"/>
              <a:buNone/>
              <a:defRPr sz="1800"/>
            </a:lvl8pPr>
            <a:lvl9pPr lvl="8" rtl="0" algn="ctr">
              <a:lnSpc>
                <a:spcPct val="100000"/>
              </a:lnSpc>
              <a:spcBef>
                <a:spcPts val="0"/>
              </a:spcBef>
              <a:spcAft>
                <a:spcPts val="0"/>
              </a:spcAft>
              <a:buSzPct val="100000"/>
              <a:buNone/>
              <a:defRPr sz="1800"/>
            </a:lvl9pPr>
          </a:lstStyle>
          <a:p/>
        </p:txBody>
      </p:sp>
      <p:sp>
        <p:nvSpPr>
          <p:cNvPr id="86" name="Shape 86"/>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87" name="Shape 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8" name="Shape 88"/>
        <p:cNvGrpSpPr/>
        <p:nvPr/>
      </p:nvGrpSpPr>
      <p:grpSpPr>
        <a:xfrm>
          <a:off x="0" y="0"/>
          <a:ext cx="0" cy="0"/>
          <a:chOff x="0" y="0"/>
          <a:chExt cx="0" cy="0"/>
        </a:xfrm>
      </p:grpSpPr>
      <p:sp>
        <p:nvSpPr>
          <p:cNvPr id="89" name="Shape 89"/>
          <p:cNvSpPr txBox="1"/>
          <p:nvPr>
            <p:ph idx="1" type="body"/>
          </p:nvPr>
        </p:nvSpPr>
        <p:spPr>
          <a:xfrm>
            <a:off x="319500" y="4233725"/>
            <a:ext cx="5998800" cy="598800"/>
          </a:xfrm>
          <a:prstGeom prst="rect">
            <a:avLst/>
          </a:prstGeom>
        </p:spPr>
        <p:txBody>
          <a:bodyPr anchorCtr="0" anchor="ctr" bIns="91425" lIns="91425" rIns="91425" tIns="91425"/>
          <a:lstStyle>
            <a:lvl1pPr lvl="0" rt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1" name="Shape 91"/>
        <p:cNvGrpSpPr/>
        <p:nvPr/>
      </p:nvGrpSpPr>
      <p:grpSpPr>
        <a:xfrm>
          <a:off x="0" y="0"/>
          <a:ext cx="0" cy="0"/>
          <a:chOff x="0" y="0"/>
          <a:chExt cx="0" cy="0"/>
        </a:xfrm>
      </p:grpSpPr>
      <p:sp>
        <p:nvSpPr>
          <p:cNvPr id="92" name="Shape 92"/>
          <p:cNvSpPr txBox="1"/>
          <p:nvPr>
            <p:ph type="title"/>
          </p:nvPr>
        </p:nvSpPr>
        <p:spPr>
          <a:xfrm>
            <a:off x="311700" y="1167925"/>
            <a:ext cx="8520600" cy="1980000"/>
          </a:xfrm>
          <a:prstGeom prst="rect">
            <a:avLst/>
          </a:prstGeom>
        </p:spPr>
        <p:txBody>
          <a:bodyPr anchorCtr="0" anchor="ctr" bIns="91425" lIns="91425" rIns="91425" tIns="91425"/>
          <a:lstStyle>
            <a:lvl1pPr lvl="0" rtl="0" algn="ctr">
              <a:spcBef>
                <a:spcPts val="0"/>
              </a:spcBef>
              <a:buClr>
                <a:schemeClr val="dk1"/>
              </a:buClr>
              <a:buSzPct val="100000"/>
              <a:defRPr sz="11000">
                <a:solidFill>
                  <a:schemeClr val="dk1"/>
                </a:solidFill>
              </a:defRPr>
            </a:lvl1pPr>
            <a:lvl2pPr lvl="1" rtl="0" algn="ctr">
              <a:spcBef>
                <a:spcPts val="0"/>
              </a:spcBef>
              <a:buClr>
                <a:schemeClr val="dk1"/>
              </a:buClr>
              <a:buSzPct val="100000"/>
              <a:defRPr sz="11000">
                <a:solidFill>
                  <a:schemeClr val="dk1"/>
                </a:solidFill>
              </a:defRPr>
            </a:lvl2pPr>
            <a:lvl3pPr lvl="2" rtl="0" algn="ctr">
              <a:spcBef>
                <a:spcPts val="0"/>
              </a:spcBef>
              <a:buClr>
                <a:schemeClr val="dk1"/>
              </a:buClr>
              <a:buSzPct val="100000"/>
              <a:defRPr sz="11000">
                <a:solidFill>
                  <a:schemeClr val="dk1"/>
                </a:solidFill>
              </a:defRPr>
            </a:lvl3pPr>
            <a:lvl4pPr lvl="3" rtl="0" algn="ctr">
              <a:spcBef>
                <a:spcPts val="0"/>
              </a:spcBef>
              <a:buClr>
                <a:schemeClr val="dk1"/>
              </a:buClr>
              <a:buSzPct val="100000"/>
              <a:defRPr sz="11000">
                <a:solidFill>
                  <a:schemeClr val="dk1"/>
                </a:solidFill>
              </a:defRPr>
            </a:lvl4pPr>
            <a:lvl5pPr lvl="4" rtl="0" algn="ctr">
              <a:spcBef>
                <a:spcPts val="0"/>
              </a:spcBef>
              <a:buClr>
                <a:schemeClr val="dk1"/>
              </a:buClr>
              <a:buSzPct val="100000"/>
              <a:defRPr sz="11000">
                <a:solidFill>
                  <a:schemeClr val="dk1"/>
                </a:solidFill>
              </a:defRPr>
            </a:lvl5pPr>
            <a:lvl6pPr lvl="5" rtl="0" algn="ctr">
              <a:spcBef>
                <a:spcPts val="0"/>
              </a:spcBef>
              <a:buClr>
                <a:schemeClr val="dk1"/>
              </a:buClr>
              <a:buSzPct val="100000"/>
              <a:defRPr sz="11000">
                <a:solidFill>
                  <a:schemeClr val="dk1"/>
                </a:solidFill>
              </a:defRPr>
            </a:lvl6pPr>
            <a:lvl7pPr lvl="6" rtl="0" algn="ctr">
              <a:spcBef>
                <a:spcPts val="0"/>
              </a:spcBef>
              <a:buClr>
                <a:schemeClr val="dk1"/>
              </a:buClr>
              <a:buSzPct val="100000"/>
              <a:defRPr sz="11000">
                <a:solidFill>
                  <a:schemeClr val="dk1"/>
                </a:solidFill>
              </a:defRPr>
            </a:lvl7pPr>
            <a:lvl8pPr lvl="7" rtl="0" algn="ctr">
              <a:spcBef>
                <a:spcPts val="0"/>
              </a:spcBef>
              <a:buClr>
                <a:schemeClr val="dk1"/>
              </a:buClr>
              <a:buSzPct val="100000"/>
              <a:defRPr sz="11000">
                <a:solidFill>
                  <a:schemeClr val="dk1"/>
                </a:solidFill>
              </a:defRPr>
            </a:lvl8pPr>
            <a:lvl9pPr lvl="8" rtl="0" algn="ctr">
              <a:spcBef>
                <a:spcPts val="0"/>
              </a:spcBef>
              <a:buClr>
                <a:schemeClr val="dk1"/>
              </a:buClr>
              <a:buSzPct val="100000"/>
              <a:defRPr sz="11000">
                <a:solidFill>
                  <a:schemeClr val="dk1"/>
                </a:solidFill>
              </a:defRPr>
            </a:lvl9pPr>
          </a:lstStyle>
          <a:p/>
        </p:txBody>
      </p:sp>
      <p:sp>
        <p:nvSpPr>
          <p:cNvPr id="93" name="Shape 93"/>
          <p:cNvSpPr txBox="1"/>
          <p:nvPr>
            <p:ph idx="1" type="body"/>
          </p:nvPr>
        </p:nvSpPr>
        <p:spPr>
          <a:xfrm>
            <a:off x="311700" y="3224250"/>
            <a:ext cx="85206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4" name="Shape 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rt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rtl="0">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8.png"/><Relationship Id="rId4"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0" y="1142475"/>
            <a:ext cx="8520600" cy="1957800"/>
          </a:xfrm>
          <a:prstGeom prst="rect">
            <a:avLst/>
          </a:prstGeom>
        </p:spPr>
        <p:txBody>
          <a:bodyPr anchorCtr="0" anchor="b" bIns="91425" lIns="91425" rIns="91425" tIns="91425">
            <a:noAutofit/>
          </a:bodyPr>
          <a:lstStyle/>
          <a:p>
            <a:pPr lvl="0" rtl="0">
              <a:spcBef>
                <a:spcPts val="0"/>
              </a:spcBef>
              <a:buNone/>
            </a:pPr>
            <a:r>
              <a:rPr lang="en"/>
              <a:t>Codenvy v4.7</a:t>
            </a:r>
          </a:p>
          <a:p>
            <a:pPr lvl="0" rtl="0">
              <a:spcBef>
                <a:spcPts val="0"/>
              </a:spcBef>
              <a:buNone/>
            </a:pPr>
            <a:r>
              <a:rPr lang="en"/>
              <a:t>Insights Portal</a:t>
            </a:r>
          </a:p>
        </p:txBody>
      </p:sp>
      <p:sp>
        <p:nvSpPr>
          <p:cNvPr id="102" name="Shape 102"/>
          <p:cNvSpPr txBox="1"/>
          <p:nvPr>
            <p:ph idx="1" type="subTitle"/>
          </p:nvPr>
        </p:nvSpPr>
        <p:spPr>
          <a:xfrm>
            <a:off x="311700" y="4255498"/>
            <a:ext cx="8520600" cy="733500"/>
          </a:xfrm>
          <a:prstGeom prst="rect">
            <a:avLst/>
          </a:prstGeom>
        </p:spPr>
        <p:txBody>
          <a:bodyPr anchorCtr="0" anchor="t" bIns="91425" lIns="91425" rIns="91425" tIns="91425">
            <a:noAutofit/>
          </a:bodyPr>
          <a:lstStyle/>
          <a:p>
            <a:pPr lvl="0" rtl="0" algn="l">
              <a:spcBef>
                <a:spcPts val="0"/>
              </a:spcBef>
              <a:buNone/>
            </a:pPr>
            <a:r>
              <a:rPr lang="en" sz="1400">
                <a:solidFill>
                  <a:srgbClr val="000000"/>
                </a:solidFill>
                <a:latin typeface="Arial"/>
                <a:ea typeface="Arial"/>
                <a:cs typeface="Arial"/>
                <a:sym typeface="Arial"/>
              </a:rPr>
              <a:t>By Andrey Solodov</a:t>
            </a:r>
          </a:p>
          <a:p>
            <a:pPr lvl="0" rtl="0" algn="l">
              <a:spcBef>
                <a:spcPts val="0"/>
              </a:spcBef>
              <a:buNone/>
            </a:pPr>
            <a:r>
              <a:rPr lang="en" sz="1400">
                <a:solidFill>
                  <a:srgbClr val="000000"/>
                </a:solidFill>
                <a:latin typeface="Arial"/>
                <a:ea typeface="Arial"/>
                <a:cs typeface="Arial"/>
                <a:sym typeface="Arial"/>
              </a:rPr>
              <a:t>Skype: andrey.solodov_1</a:t>
            </a:r>
          </a:p>
          <a:p>
            <a:pPr lvl="0" rtl="0" algn="l">
              <a:spcBef>
                <a:spcPts val="0"/>
              </a:spcBef>
              <a:buNone/>
            </a:pPr>
            <a:r>
              <a:rPr lang="en" sz="1400">
                <a:solidFill>
                  <a:srgbClr val="000000"/>
                </a:solidFill>
                <a:latin typeface="Arial"/>
                <a:ea typeface="Arial"/>
                <a:cs typeface="Arial"/>
                <a:sym typeface="Arial"/>
              </a:rPr>
              <a:t>Email: andrey.solodov@aurea.com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27750" y="35650"/>
            <a:ext cx="8520600" cy="318900"/>
          </a:xfrm>
          <a:prstGeom prst="rect">
            <a:avLst/>
          </a:prstGeom>
        </p:spPr>
        <p:txBody>
          <a:bodyPr anchorCtr="0" anchor="t" bIns="91425" lIns="91425" rIns="91425" tIns="91425">
            <a:noAutofit/>
          </a:bodyPr>
          <a:lstStyle/>
          <a:p>
            <a:pPr lvl="0" rtl="0">
              <a:spcBef>
                <a:spcPts val="0"/>
              </a:spcBef>
              <a:buNone/>
            </a:pPr>
            <a:r>
              <a:rPr lang="en" sz="1200"/>
              <a:t>Terminal</a:t>
            </a:r>
          </a:p>
        </p:txBody>
      </p:sp>
      <p:sp>
        <p:nvSpPr>
          <p:cNvPr id="170" name="Shape 170"/>
          <p:cNvSpPr txBox="1"/>
          <p:nvPr>
            <p:ph idx="1" type="body"/>
          </p:nvPr>
        </p:nvSpPr>
        <p:spPr>
          <a:xfrm>
            <a:off x="100150" y="464300"/>
            <a:ext cx="8940300" cy="762300"/>
          </a:xfrm>
          <a:prstGeom prst="rect">
            <a:avLst/>
          </a:prstGeom>
        </p:spPr>
        <p:txBody>
          <a:bodyPr anchorCtr="0" anchor="t" bIns="91425" lIns="91425" rIns="91425" tIns="91425">
            <a:noAutofit/>
          </a:bodyPr>
          <a:lstStyle/>
          <a:p>
            <a:pPr lvl="0" rtl="0">
              <a:spcBef>
                <a:spcPts val="0"/>
              </a:spcBef>
              <a:buNone/>
            </a:pPr>
            <a:r>
              <a:rPr lang="en" sz="1200"/>
              <a:t>Terminal is AWESOME. Let’s talk about it a bit more and i’ll show you some cool things.</a:t>
            </a:r>
          </a:p>
          <a:p>
            <a:pPr lvl="0" rtl="0">
              <a:spcBef>
                <a:spcPts val="0"/>
              </a:spcBef>
              <a:buNone/>
            </a:pPr>
            <a:r>
              <a:rPr lang="en" sz="1200"/>
              <a:t>Actually if you can’t see a terminal window on you Project Perspective just go to Terminal window and run it.</a:t>
            </a:r>
          </a:p>
        </p:txBody>
      </p:sp>
      <p:pic>
        <p:nvPicPr>
          <p:cNvPr id="171" name="Shape 171"/>
          <p:cNvPicPr preferRelativeResize="0"/>
          <p:nvPr/>
        </p:nvPicPr>
        <p:blipFill>
          <a:blip r:embed="rId3">
            <a:alphaModFix/>
          </a:blip>
          <a:stretch>
            <a:fillRect/>
          </a:stretch>
        </p:blipFill>
        <p:spPr>
          <a:xfrm>
            <a:off x="100150" y="1226600"/>
            <a:ext cx="8940300" cy="1247775"/>
          </a:xfrm>
          <a:prstGeom prst="rect">
            <a:avLst/>
          </a:prstGeom>
          <a:noFill/>
          <a:ln>
            <a:noFill/>
          </a:ln>
        </p:spPr>
      </p:pic>
      <p:sp>
        <p:nvSpPr>
          <p:cNvPr id="172" name="Shape 172"/>
          <p:cNvSpPr txBox="1"/>
          <p:nvPr/>
        </p:nvSpPr>
        <p:spPr>
          <a:xfrm>
            <a:off x="135750" y="2519850"/>
            <a:ext cx="8904600" cy="403500"/>
          </a:xfrm>
          <a:prstGeom prst="rect">
            <a:avLst/>
          </a:prstGeom>
          <a:noFill/>
          <a:ln>
            <a:noFill/>
          </a:ln>
        </p:spPr>
        <p:txBody>
          <a:bodyPr anchorCtr="0" anchor="t" bIns="91425" lIns="91425" rIns="91425" tIns="91425">
            <a:noAutofit/>
          </a:bodyPr>
          <a:lstStyle/>
          <a:p>
            <a:pPr lvl="0" rtl="0">
              <a:spcBef>
                <a:spcPts val="0"/>
              </a:spcBef>
              <a:buNone/>
            </a:pPr>
            <a:r>
              <a:rPr lang="en" sz="1200"/>
              <a:t>Or you can SSH to that container. Just press on SSH to see the details.</a:t>
            </a:r>
          </a:p>
        </p:txBody>
      </p:sp>
      <p:pic>
        <p:nvPicPr>
          <p:cNvPr id="173" name="Shape 173"/>
          <p:cNvPicPr preferRelativeResize="0"/>
          <p:nvPr/>
        </p:nvPicPr>
        <p:blipFill>
          <a:blip r:embed="rId4">
            <a:alphaModFix/>
          </a:blip>
          <a:stretch>
            <a:fillRect/>
          </a:stretch>
        </p:blipFill>
        <p:spPr>
          <a:xfrm>
            <a:off x="100150" y="2923350"/>
            <a:ext cx="8940300" cy="2170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100925"/>
            <a:ext cx="8520600" cy="301200"/>
          </a:xfrm>
          <a:prstGeom prst="rect">
            <a:avLst/>
          </a:prstGeom>
        </p:spPr>
        <p:txBody>
          <a:bodyPr anchorCtr="0" anchor="t" bIns="91425" lIns="91425" rIns="91425" tIns="91425">
            <a:noAutofit/>
          </a:bodyPr>
          <a:lstStyle/>
          <a:p>
            <a:pPr lvl="0" rtl="0">
              <a:spcBef>
                <a:spcPts val="0"/>
              </a:spcBef>
              <a:buNone/>
            </a:pPr>
            <a:r>
              <a:rPr lang="en" sz="1200"/>
              <a:t>Services. Ports</a:t>
            </a:r>
          </a:p>
        </p:txBody>
      </p:sp>
      <p:sp>
        <p:nvSpPr>
          <p:cNvPr id="179" name="Shape 179"/>
          <p:cNvSpPr txBox="1"/>
          <p:nvPr>
            <p:ph idx="1" type="body"/>
          </p:nvPr>
        </p:nvSpPr>
        <p:spPr>
          <a:xfrm>
            <a:off x="130950" y="459450"/>
            <a:ext cx="8941500" cy="2521200"/>
          </a:xfrm>
          <a:prstGeom prst="rect">
            <a:avLst/>
          </a:prstGeom>
        </p:spPr>
        <p:txBody>
          <a:bodyPr anchorCtr="0" anchor="t" bIns="91425" lIns="91425" rIns="91425" tIns="91425">
            <a:noAutofit/>
          </a:bodyPr>
          <a:lstStyle/>
          <a:p>
            <a:pPr lvl="0" rtl="0">
              <a:spcBef>
                <a:spcPts val="0"/>
              </a:spcBef>
              <a:buNone/>
            </a:pPr>
            <a:r>
              <a:rPr lang="en" sz="1200"/>
              <a:t>Let’s switch back to Operations Perspective and investigate very important Servers tab.</a:t>
            </a:r>
          </a:p>
          <a:p>
            <a:pPr lvl="0" rtl="0">
              <a:spcBef>
                <a:spcPts val="0"/>
              </a:spcBef>
              <a:buNone/>
            </a:pPr>
            <a:r>
              <a:rPr lang="en" sz="1200"/>
              <a:t>Well, every workspace is built from image that as i already mentioned has some preinstalled services that allow to intercommunicate Codenvy server and workspace. These services has exposed ports that are randomly mapping to Codenvy server ports range 32768-65535.</a:t>
            </a:r>
          </a:p>
          <a:p>
            <a:pPr lvl="0" rtl="0">
              <a:spcBef>
                <a:spcPts val="0"/>
              </a:spcBef>
              <a:buNone/>
            </a:pPr>
            <a:r>
              <a:rPr lang="en" sz="1200"/>
              <a:t>This tab is important and useful tool when you are going to see the result of your build process.</a:t>
            </a:r>
          </a:p>
          <a:p>
            <a:pPr lvl="0" rtl="0">
              <a:spcBef>
                <a:spcPts val="0"/>
              </a:spcBef>
              <a:buNone/>
            </a:pPr>
            <a:r>
              <a:rPr lang="en" sz="1200"/>
              <a:t>On the screen below you can see the exposed ports for Frontend, API, DB. These ones allow you to see the running app or connect to DB container (of course after you build and run application).</a:t>
            </a:r>
          </a:p>
          <a:p>
            <a:pPr lvl="0" rtl="0">
              <a:spcBef>
                <a:spcPts val="0"/>
              </a:spcBef>
              <a:buNone/>
            </a:pPr>
            <a:r>
              <a:t/>
            </a:r>
            <a:endParaRPr sz="1200"/>
          </a:p>
        </p:txBody>
      </p:sp>
      <p:sp>
        <p:nvSpPr>
          <p:cNvPr id="180" name="Shape 180"/>
          <p:cNvSpPr txBox="1"/>
          <p:nvPr/>
        </p:nvSpPr>
        <p:spPr>
          <a:xfrm>
            <a:off x="3920700" y="2241100"/>
            <a:ext cx="3417000" cy="3987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81" name="Shape 181"/>
          <p:cNvPicPr preferRelativeResize="0"/>
          <p:nvPr/>
        </p:nvPicPr>
        <p:blipFill>
          <a:blip r:embed="rId3">
            <a:alphaModFix/>
          </a:blip>
          <a:stretch>
            <a:fillRect/>
          </a:stretch>
        </p:blipFill>
        <p:spPr>
          <a:xfrm>
            <a:off x="130950" y="2980650"/>
            <a:ext cx="8701350" cy="142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130550" y="88300"/>
            <a:ext cx="8931000" cy="333300"/>
          </a:xfrm>
          <a:prstGeom prst="rect">
            <a:avLst/>
          </a:prstGeom>
        </p:spPr>
        <p:txBody>
          <a:bodyPr anchorCtr="0" anchor="t" bIns="91425" lIns="91425" rIns="91425" tIns="91425">
            <a:noAutofit/>
          </a:bodyPr>
          <a:lstStyle/>
          <a:p>
            <a:pPr lvl="0" rtl="0">
              <a:spcBef>
                <a:spcPts val="0"/>
              </a:spcBef>
              <a:buNone/>
            </a:pPr>
            <a:r>
              <a:rPr lang="en" sz="1200"/>
              <a:t>Commands. Build.</a:t>
            </a:r>
          </a:p>
        </p:txBody>
      </p:sp>
      <p:sp>
        <p:nvSpPr>
          <p:cNvPr id="187" name="Shape 187"/>
          <p:cNvSpPr txBox="1"/>
          <p:nvPr>
            <p:ph idx="1" type="body"/>
          </p:nvPr>
        </p:nvSpPr>
        <p:spPr>
          <a:xfrm>
            <a:off x="58375" y="421600"/>
            <a:ext cx="8944500" cy="5514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In order to make build and run process simple i injected commands in the workspace. Command can be run pressing on the Play button near it. Press </a:t>
            </a:r>
            <a:r>
              <a:rPr b="1" lang="en" sz="1200">
                <a:solidFill>
                  <a:srgbClr val="FF0000"/>
                </a:solidFill>
              </a:rPr>
              <a:t>build frontend/backend </a:t>
            </a:r>
            <a:r>
              <a:rPr lang="en" sz="1200">
                <a:solidFill>
                  <a:schemeClr val="dk1"/>
                </a:solidFill>
              </a:rPr>
              <a:t>to build the Frontend and Backend parts of the application.</a:t>
            </a:r>
          </a:p>
        </p:txBody>
      </p:sp>
      <p:sp>
        <p:nvSpPr>
          <p:cNvPr id="188" name="Shape 188"/>
          <p:cNvSpPr txBox="1"/>
          <p:nvPr/>
        </p:nvSpPr>
        <p:spPr>
          <a:xfrm>
            <a:off x="64125" y="2076950"/>
            <a:ext cx="8997300" cy="377400"/>
          </a:xfrm>
          <a:prstGeom prst="rect">
            <a:avLst/>
          </a:prstGeom>
          <a:noFill/>
          <a:ln>
            <a:noFill/>
          </a:ln>
        </p:spPr>
        <p:txBody>
          <a:bodyPr anchorCtr="0" anchor="t" bIns="91425" lIns="91425" rIns="91425" tIns="91425">
            <a:noAutofit/>
          </a:bodyPr>
          <a:lstStyle/>
          <a:p>
            <a:pPr lvl="0" rtl="0">
              <a:spcBef>
                <a:spcPts val="0"/>
              </a:spcBef>
              <a:buNone/>
            </a:pPr>
            <a:r>
              <a:rPr lang="en" sz="1200"/>
              <a:t>The workspace container already has all dependencies installed: nodejs, npm, ruby, Compass, PhantomJS, bower, grunt, gradle. </a:t>
            </a:r>
          </a:p>
          <a:p>
            <a:pPr lvl="0" rtl="0">
              <a:spcBef>
                <a:spcPts val="0"/>
              </a:spcBef>
              <a:buNone/>
            </a:pPr>
            <a:r>
              <a:t/>
            </a:r>
            <a:endParaRPr/>
          </a:p>
          <a:p>
            <a:pPr lvl="0" rtl="0">
              <a:spcBef>
                <a:spcPts val="0"/>
              </a:spcBef>
              <a:buNone/>
            </a:pPr>
            <a:r>
              <a:t/>
            </a:r>
            <a:endParaRPr b="1">
              <a:solidFill>
                <a:srgbClr val="FF0000"/>
              </a:solidFill>
            </a:endParaRPr>
          </a:p>
        </p:txBody>
      </p:sp>
      <p:pic>
        <p:nvPicPr>
          <p:cNvPr id="189" name="Shape 189"/>
          <p:cNvPicPr preferRelativeResize="0"/>
          <p:nvPr/>
        </p:nvPicPr>
        <p:blipFill>
          <a:blip r:embed="rId3">
            <a:alphaModFix/>
          </a:blip>
          <a:stretch>
            <a:fillRect/>
          </a:stretch>
        </p:blipFill>
        <p:spPr>
          <a:xfrm>
            <a:off x="82562" y="1022875"/>
            <a:ext cx="8978876" cy="1004200"/>
          </a:xfrm>
          <a:prstGeom prst="rect">
            <a:avLst/>
          </a:prstGeom>
          <a:noFill/>
          <a:ln>
            <a:noFill/>
          </a:ln>
        </p:spPr>
      </p:pic>
      <p:pic>
        <p:nvPicPr>
          <p:cNvPr id="190" name="Shape 190"/>
          <p:cNvPicPr preferRelativeResize="0"/>
          <p:nvPr/>
        </p:nvPicPr>
        <p:blipFill>
          <a:blip r:embed="rId4">
            <a:alphaModFix/>
          </a:blip>
          <a:stretch>
            <a:fillRect/>
          </a:stretch>
        </p:blipFill>
        <p:spPr>
          <a:xfrm>
            <a:off x="82575" y="2504225"/>
            <a:ext cx="8997300" cy="231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130550" y="88300"/>
            <a:ext cx="8931000" cy="333300"/>
          </a:xfrm>
          <a:prstGeom prst="rect">
            <a:avLst/>
          </a:prstGeom>
        </p:spPr>
        <p:txBody>
          <a:bodyPr anchorCtr="0" anchor="t" bIns="91425" lIns="91425" rIns="91425" tIns="91425">
            <a:noAutofit/>
          </a:bodyPr>
          <a:lstStyle/>
          <a:p>
            <a:pPr lvl="0" rtl="0">
              <a:spcBef>
                <a:spcPts val="0"/>
              </a:spcBef>
              <a:buNone/>
            </a:pPr>
            <a:r>
              <a:rPr lang="en" sz="1200"/>
              <a:t>Commands. Application Run.</a:t>
            </a:r>
          </a:p>
        </p:txBody>
      </p:sp>
      <p:sp>
        <p:nvSpPr>
          <p:cNvPr id="196" name="Shape 196"/>
          <p:cNvSpPr txBox="1"/>
          <p:nvPr>
            <p:ph idx="1" type="body"/>
          </p:nvPr>
        </p:nvSpPr>
        <p:spPr>
          <a:xfrm>
            <a:off x="58375" y="421600"/>
            <a:ext cx="8944500" cy="5514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On this step you need to execute </a:t>
            </a:r>
            <a:r>
              <a:rPr b="1" lang="en" sz="1200">
                <a:solidFill>
                  <a:srgbClr val="FF0000"/>
                </a:solidFill>
              </a:rPr>
              <a:t>wget run_app.sh</a:t>
            </a:r>
            <a:r>
              <a:rPr lang="en" sz="1200">
                <a:solidFill>
                  <a:schemeClr val="dk1"/>
                </a:solidFill>
              </a:rPr>
              <a:t> command. This command will download a run script which I prepared specifically for that project.</a:t>
            </a:r>
          </a:p>
        </p:txBody>
      </p:sp>
      <p:pic>
        <p:nvPicPr>
          <p:cNvPr id="197" name="Shape 197"/>
          <p:cNvPicPr preferRelativeResize="0"/>
          <p:nvPr/>
        </p:nvPicPr>
        <p:blipFill>
          <a:blip r:embed="rId3">
            <a:alphaModFix/>
          </a:blip>
          <a:stretch>
            <a:fillRect/>
          </a:stretch>
        </p:blipFill>
        <p:spPr>
          <a:xfrm>
            <a:off x="130550" y="1116600"/>
            <a:ext cx="8872324" cy="772450"/>
          </a:xfrm>
          <a:prstGeom prst="rect">
            <a:avLst/>
          </a:prstGeom>
          <a:noFill/>
          <a:ln>
            <a:noFill/>
          </a:ln>
        </p:spPr>
      </p:pic>
      <p:pic>
        <p:nvPicPr>
          <p:cNvPr id="198" name="Shape 198"/>
          <p:cNvPicPr preferRelativeResize="0"/>
          <p:nvPr/>
        </p:nvPicPr>
        <p:blipFill>
          <a:blip r:embed="rId4">
            <a:alphaModFix/>
          </a:blip>
          <a:stretch>
            <a:fillRect/>
          </a:stretch>
        </p:blipFill>
        <p:spPr>
          <a:xfrm>
            <a:off x="130550" y="1971300"/>
            <a:ext cx="8872325" cy="1336000"/>
          </a:xfrm>
          <a:prstGeom prst="rect">
            <a:avLst/>
          </a:prstGeom>
          <a:noFill/>
          <a:ln>
            <a:noFill/>
          </a:ln>
        </p:spPr>
      </p:pic>
      <p:sp>
        <p:nvSpPr>
          <p:cNvPr id="199" name="Shape 199"/>
          <p:cNvSpPr txBox="1"/>
          <p:nvPr>
            <p:ph idx="1" type="body"/>
          </p:nvPr>
        </p:nvSpPr>
        <p:spPr>
          <a:xfrm>
            <a:off x="123800" y="3389550"/>
            <a:ext cx="8944500" cy="5514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Next, you need to make some modifications to this script and backend Dockerfile. First go to the Servers tab (see slide 11) and copy link to backend. </a:t>
            </a:r>
            <a:r>
              <a:rPr b="1" lang="en" sz="1200">
                <a:solidFill>
                  <a:srgbClr val="FF0000"/>
                </a:solidFill>
              </a:rPr>
              <a:t>Please REMEMBER that the links will be different every time you stop/start a workspace.</a:t>
            </a:r>
          </a:p>
        </p:txBody>
      </p:sp>
      <p:pic>
        <p:nvPicPr>
          <p:cNvPr id="200" name="Shape 200"/>
          <p:cNvPicPr preferRelativeResize="0"/>
          <p:nvPr/>
        </p:nvPicPr>
        <p:blipFill>
          <a:blip r:embed="rId5">
            <a:alphaModFix/>
          </a:blip>
          <a:stretch>
            <a:fillRect/>
          </a:stretch>
        </p:blipFill>
        <p:spPr>
          <a:xfrm>
            <a:off x="123800" y="4058850"/>
            <a:ext cx="8872324" cy="820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130550" y="88300"/>
            <a:ext cx="8931000" cy="333300"/>
          </a:xfrm>
          <a:prstGeom prst="rect">
            <a:avLst/>
          </a:prstGeom>
        </p:spPr>
        <p:txBody>
          <a:bodyPr anchorCtr="0" anchor="t" bIns="91425" lIns="91425" rIns="91425" tIns="91425">
            <a:noAutofit/>
          </a:bodyPr>
          <a:lstStyle/>
          <a:p>
            <a:pPr lvl="0" rtl="0">
              <a:spcBef>
                <a:spcPts val="0"/>
              </a:spcBef>
              <a:buNone/>
            </a:pPr>
            <a:r>
              <a:rPr lang="en" sz="1200"/>
              <a:t>Commands. Application Run.</a:t>
            </a:r>
          </a:p>
        </p:txBody>
      </p:sp>
      <p:sp>
        <p:nvSpPr>
          <p:cNvPr id="206" name="Shape 206"/>
          <p:cNvSpPr txBox="1"/>
          <p:nvPr>
            <p:ph idx="1" type="body"/>
          </p:nvPr>
        </p:nvSpPr>
        <p:spPr>
          <a:xfrm>
            <a:off x="58375" y="421600"/>
            <a:ext cx="8944500" cy="361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Now we need to modify run_app.sh script and substitute this:</a:t>
            </a:r>
          </a:p>
        </p:txBody>
      </p:sp>
      <p:pic>
        <p:nvPicPr>
          <p:cNvPr id="207" name="Shape 207"/>
          <p:cNvPicPr preferRelativeResize="0"/>
          <p:nvPr/>
        </p:nvPicPr>
        <p:blipFill>
          <a:blip r:embed="rId3">
            <a:alphaModFix/>
          </a:blip>
          <a:stretch>
            <a:fillRect/>
          </a:stretch>
        </p:blipFill>
        <p:spPr>
          <a:xfrm>
            <a:off x="91400" y="783400"/>
            <a:ext cx="8877100" cy="3132849"/>
          </a:xfrm>
          <a:prstGeom prst="rect">
            <a:avLst/>
          </a:prstGeom>
          <a:noFill/>
          <a:ln>
            <a:noFill/>
          </a:ln>
        </p:spPr>
      </p:pic>
      <p:sp>
        <p:nvSpPr>
          <p:cNvPr id="208" name="Shape 208"/>
          <p:cNvSpPr txBox="1"/>
          <p:nvPr>
            <p:ph idx="1" type="body"/>
          </p:nvPr>
        </p:nvSpPr>
        <p:spPr>
          <a:xfrm>
            <a:off x="99750" y="3961675"/>
            <a:ext cx="8842500" cy="2811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to this (</a:t>
            </a:r>
            <a:r>
              <a:rPr b="1" lang="en" sz="1200">
                <a:solidFill>
                  <a:srgbClr val="FF0000"/>
                </a:solidFill>
              </a:rPr>
              <a:t>the address you copied on the previous slide</a:t>
            </a:r>
            <a:r>
              <a:rPr lang="en" sz="1200">
                <a:solidFill>
                  <a:schemeClr val="dk1"/>
                </a:solidFill>
              </a:rPr>
              <a:t>):</a:t>
            </a:r>
          </a:p>
        </p:txBody>
      </p:sp>
      <p:pic>
        <p:nvPicPr>
          <p:cNvPr id="209" name="Shape 209"/>
          <p:cNvPicPr preferRelativeResize="0"/>
          <p:nvPr/>
        </p:nvPicPr>
        <p:blipFill>
          <a:blip r:embed="rId4">
            <a:alphaModFix/>
          </a:blip>
          <a:stretch>
            <a:fillRect/>
          </a:stretch>
        </p:blipFill>
        <p:spPr>
          <a:xfrm>
            <a:off x="58375" y="4288200"/>
            <a:ext cx="8877099" cy="75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130550" y="88300"/>
            <a:ext cx="8931000" cy="333300"/>
          </a:xfrm>
          <a:prstGeom prst="rect">
            <a:avLst/>
          </a:prstGeom>
        </p:spPr>
        <p:txBody>
          <a:bodyPr anchorCtr="0" anchor="t" bIns="91425" lIns="91425" rIns="91425" tIns="91425">
            <a:noAutofit/>
          </a:bodyPr>
          <a:lstStyle/>
          <a:p>
            <a:pPr lvl="0" rtl="0">
              <a:spcBef>
                <a:spcPts val="0"/>
              </a:spcBef>
              <a:buNone/>
            </a:pPr>
            <a:r>
              <a:rPr lang="en" sz="1200"/>
              <a:t>Commands. Application Run.</a:t>
            </a:r>
          </a:p>
        </p:txBody>
      </p:sp>
      <p:sp>
        <p:nvSpPr>
          <p:cNvPr id="215" name="Shape 215"/>
          <p:cNvSpPr txBox="1"/>
          <p:nvPr>
            <p:ph idx="1" type="body"/>
          </p:nvPr>
        </p:nvSpPr>
        <p:spPr>
          <a:xfrm>
            <a:off x="58375" y="421600"/>
            <a:ext cx="8944500" cy="5379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Now we need to modify backend Dockerfile (as we are not passing some of the variables to docker container in the run_app.sh script). </a:t>
            </a:r>
            <a:r>
              <a:rPr b="1" lang="en" sz="1200">
                <a:solidFill>
                  <a:srgbClr val="FF0000"/>
                </a:solidFill>
              </a:rPr>
              <a:t>Please take a look you need to delete one backslash:</a:t>
            </a:r>
          </a:p>
        </p:txBody>
      </p:sp>
      <p:pic>
        <p:nvPicPr>
          <p:cNvPr id="216" name="Shape 216"/>
          <p:cNvPicPr preferRelativeResize="0"/>
          <p:nvPr/>
        </p:nvPicPr>
        <p:blipFill>
          <a:blip r:embed="rId3">
            <a:alphaModFix/>
          </a:blip>
          <a:stretch>
            <a:fillRect/>
          </a:stretch>
        </p:blipFill>
        <p:spPr>
          <a:xfrm>
            <a:off x="58375" y="1019425"/>
            <a:ext cx="9003174" cy="2190850"/>
          </a:xfrm>
          <a:prstGeom prst="rect">
            <a:avLst/>
          </a:prstGeom>
          <a:noFill/>
          <a:ln>
            <a:noFill/>
          </a:ln>
        </p:spPr>
      </p:pic>
      <p:sp>
        <p:nvSpPr>
          <p:cNvPr id="217" name="Shape 217"/>
          <p:cNvSpPr txBox="1"/>
          <p:nvPr>
            <p:ph idx="1" type="body"/>
          </p:nvPr>
        </p:nvSpPr>
        <p:spPr>
          <a:xfrm>
            <a:off x="58375" y="3367675"/>
            <a:ext cx="8944500" cy="4572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Next run </a:t>
            </a:r>
            <a:r>
              <a:rPr lang="en" sz="1200">
                <a:solidFill>
                  <a:srgbClr val="FF0000"/>
                </a:solidFill>
              </a:rPr>
              <a:t>run Insights Portal</a:t>
            </a:r>
            <a:r>
              <a:rPr lang="en" sz="1200">
                <a:solidFill>
                  <a:schemeClr val="dk1"/>
                </a:solidFill>
              </a:rPr>
              <a:t> command. It will build docker images (API,DB,Frontend) and start containers with services: </a:t>
            </a:r>
          </a:p>
        </p:txBody>
      </p:sp>
      <p:pic>
        <p:nvPicPr>
          <p:cNvPr id="218" name="Shape 218"/>
          <p:cNvPicPr preferRelativeResize="0"/>
          <p:nvPr/>
        </p:nvPicPr>
        <p:blipFill>
          <a:blip r:embed="rId4">
            <a:alphaModFix/>
          </a:blip>
          <a:stretch>
            <a:fillRect/>
          </a:stretch>
        </p:blipFill>
        <p:spPr>
          <a:xfrm>
            <a:off x="117049" y="3905575"/>
            <a:ext cx="8944500" cy="5841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130550" y="88300"/>
            <a:ext cx="8931000" cy="333300"/>
          </a:xfrm>
          <a:prstGeom prst="rect">
            <a:avLst/>
          </a:prstGeom>
        </p:spPr>
        <p:txBody>
          <a:bodyPr anchorCtr="0" anchor="t" bIns="91425" lIns="91425" rIns="91425" tIns="91425">
            <a:noAutofit/>
          </a:bodyPr>
          <a:lstStyle/>
          <a:p>
            <a:pPr lvl="0" rtl="0">
              <a:spcBef>
                <a:spcPts val="0"/>
              </a:spcBef>
              <a:buNone/>
            </a:pPr>
            <a:r>
              <a:rPr lang="en" sz="1200"/>
              <a:t>Commands. Application Run. Access Frontend.</a:t>
            </a:r>
          </a:p>
        </p:txBody>
      </p:sp>
      <p:sp>
        <p:nvSpPr>
          <p:cNvPr id="224" name="Shape 224"/>
          <p:cNvSpPr txBox="1"/>
          <p:nvPr>
            <p:ph idx="1" type="body"/>
          </p:nvPr>
        </p:nvSpPr>
        <p:spPr>
          <a:xfrm>
            <a:off x="58375" y="421600"/>
            <a:ext cx="8944500" cy="3333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Now we can see docker containers with services started:</a:t>
            </a:r>
          </a:p>
        </p:txBody>
      </p:sp>
      <p:sp>
        <p:nvSpPr>
          <p:cNvPr id="225" name="Shape 225"/>
          <p:cNvSpPr txBox="1"/>
          <p:nvPr>
            <p:ph idx="1" type="body"/>
          </p:nvPr>
        </p:nvSpPr>
        <p:spPr>
          <a:xfrm>
            <a:off x="162725" y="1644450"/>
            <a:ext cx="8840100" cy="5553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NOTE: if backend container failed to start try to increase sleep interval from 15 to 30 in run_app.sh script. Then run command docker rm -vf $(docker ps -aq) in the terminal and try to start app again (running </a:t>
            </a:r>
            <a:r>
              <a:rPr b="1" lang="en" sz="1200">
                <a:solidFill>
                  <a:srgbClr val="FF0000"/>
                </a:solidFill>
              </a:rPr>
              <a:t>run Insights Portal</a:t>
            </a:r>
            <a:r>
              <a:rPr lang="en" sz="1200">
                <a:solidFill>
                  <a:schemeClr val="dk1"/>
                </a:solidFill>
              </a:rPr>
              <a:t> command).</a:t>
            </a:r>
          </a:p>
        </p:txBody>
      </p:sp>
      <p:pic>
        <p:nvPicPr>
          <p:cNvPr id="226" name="Shape 226"/>
          <p:cNvPicPr preferRelativeResize="0"/>
          <p:nvPr/>
        </p:nvPicPr>
        <p:blipFill>
          <a:blip r:embed="rId3">
            <a:alphaModFix/>
          </a:blip>
          <a:stretch>
            <a:fillRect/>
          </a:stretch>
        </p:blipFill>
        <p:spPr>
          <a:xfrm>
            <a:off x="130550" y="754900"/>
            <a:ext cx="8872325" cy="847799"/>
          </a:xfrm>
          <a:prstGeom prst="rect">
            <a:avLst/>
          </a:prstGeom>
          <a:noFill/>
          <a:ln>
            <a:noFill/>
          </a:ln>
        </p:spPr>
      </p:pic>
      <p:sp>
        <p:nvSpPr>
          <p:cNvPr id="227" name="Shape 227"/>
          <p:cNvSpPr txBox="1"/>
          <p:nvPr/>
        </p:nvSpPr>
        <p:spPr>
          <a:xfrm>
            <a:off x="162725" y="2206225"/>
            <a:ext cx="8786100" cy="411300"/>
          </a:xfrm>
          <a:prstGeom prst="rect">
            <a:avLst/>
          </a:prstGeom>
          <a:noFill/>
          <a:ln>
            <a:noFill/>
          </a:ln>
        </p:spPr>
        <p:txBody>
          <a:bodyPr anchorCtr="0" anchor="t" bIns="91425" lIns="91425" rIns="91425" tIns="91425">
            <a:noAutofit/>
          </a:bodyPr>
          <a:lstStyle/>
          <a:p>
            <a:pPr lvl="0">
              <a:spcBef>
                <a:spcPts val="0"/>
              </a:spcBef>
              <a:buNone/>
            </a:pPr>
            <a:r>
              <a:rPr lang="en" sz="1200"/>
              <a:t>To access frontend look at the Servers tab and follow the link:</a:t>
            </a:r>
          </a:p>
        </p:txBody>
      </p:sp>
      <p:pic>
        <p:nvPicPr>
          <p:cNvPr id="228" name="Shape 228"/>
          <p:cNvPicPr preferRelativeResize="0"/>
          <p:nvPr/>
        </p:nvPicPr>
        <p:blipFill>
          <a:blip r:embed="rId4">
            <a:alphaModFix/>
          </a:blip>
          <a:stretch>
            <a:fillRect/>
          </a:stretch>
        </p:blipFill>
        <p:spPr>
          <a:xfrm>
            <a:off x="130550" y="2666200"/>
            <a:ext cx="8872323" cy="651149"/>
          </a:xfrm>
          <a:prstGeom prst="rect">
            <a:avLst/>
          </a:prstGeom>
          <a:noFill/>
          <a:ln>
            <a:noFill/>
          </a:ln>
        </p:spPr>
      </p:pic>
      <p:pic>
        <p:nvPicPr>
          <p:cNvPr id="229" name="Shape 229"/>
          <p:cNvPicPr preferRelativeResize="0"/>
          <p:nvPr/>
        </p:nvPicPr>
        <p:blipFill>
          <a:blip r:embed="rId5">
            <a:alphaModFix/>
          </a:blip>
          <a:stretch>
            <a:fillRect/>
          </a:stretch>
        </p:blipFill>
        <p:spPr>
          <a:xfrm>
            <a:off x="162725" y="3422600"/>
            <a:ext cx="8840102" cy="1669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130550" y="88300"/>
            <a:ext cx="8931000" cy="333300"/>
          </a:xfrm>
          <a:prstGeom prst="rect">
            <a:avLst/>
          </a:prstGeom>
        </p:spPr>
        <p:txBody>
          <a:bodyPr anchorCtr="0" anchor="t" bIns="91425" lIns="91425" rIns="91425" tIns="91425">
            <a:noAutofit/>
          </a:bodyPr>
          <a:lstStyle/>
          <a:p>
            <a:pPr lvl="0" rtl="0">
              <a:spcBef>
                <a:spcPts val="0"/>
              </a:spcBef>
              <a:buNone/>
            </a:pPr>
            <a:r>
              <a:rPr lang="en" sz="1200"/>
              <a:t>Commands. Application Run. Access DB.</a:t>
            </a:r>
          </a:p>
        </p:txBody>
      </p:sp>
      <p:pic>
        <p:nvPicPr>
          <p:cNvPr id="235" name="Shape 235"/>
          <p:cNvPicPr preferRelativeResize="0"/>
          <p:nvPr/>
        </p:nvPicPr>
        <p:blipFill>
          <a:blip r:embed="rId3">
            <a:alphaModFix/>
          </a:blip>
          <a:stretch>
            <a:fillRect/>
          </a:stretch>
        </p:blipFill>
        <p:spPr>
          <a:xfrm>
            <a:off x="130550" y="572450"/>
            <a:ext cx="8779200" cy="238949"/>
          </a:xfrm>
          <a:prstGeom prst="rect">
            <a:avLst/>
          </a:prstGeom>
          <a:noFill/>
          <a:ln>
            <a:noFill/>
          </a:ln>
        </p:spPr>
      </p:pic>
      <p:pic>
        <p:nvPicPr>
          <p:cNvPr id="236" name="Shape 236"/>
          <p:cNvPicPr preferRelativeResize="0"/>
          <p:nvPr/>
        </p:nvPicPr>
        <p:blipFill>
          <a:blip r:embed="rId4">
            <a:alphaModFix/>
          </a:blip>
          <a:stretch>
            <a:fillRect/>
          </a:stretch>
        </p:blipFill>
        <p:spPr>
          <a:xfrm>
            <a:off x="130550" y="1066450"/>
            <a:ext cx="8779201" cy="3966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77825" y="114225"/>
            <a:ext cx="4754100" cy="300900"/>
          </a:xfrm>
          <a:prstGeom prst="rect">
            <a:avLst/>
          </a:prstGeom>
        </p:spPr>
        <p:txBody>
          <a:bodyPr anchorCtr="0" anchor="t" bIns="91425" lIns="91425" rIns="91425" tIns="91425">
            <a:noAutofit/>
          </a:bodyPr>
          <a:lstStyle/>
          <a:p>
            <a:pPr lvl="0" rtl="0">
              <a:spcBef>
                <a:spcPts val="0"/>
              </a:spcBef>
              <a:buNone/>
            </a:pPr>
            <a:r>
              <a:rPr lang="en" sz="1200"/>
              <a:t>SSH to local IDE</a:t>
            </a:r>
          </a:p>
        </p:txBody>
      </p:sp>
      <p:sp>
        <p:nvSpPr>
          <p:cNvPr id="242" name="Shape 242"/>
          <p:cNvSpPr txBox="1"/>
          <p:nvPr>
            <p:ph idx="1" type="body"/>
          </p:nvPr>
        </p:nvSpPr>
        <p:spPr>
          <a:xfrm>
            <a:off x="38925" y="516850"/>
            <a:ext cx="3236700" cy="4535700"/>
          </a:xfrm>
          <a:prstGeom prst="rect">
            <a:avLst/>
          </a:prstGeom>
        </p:spPr>
        <p:txBody>
          <a:bodyPr anchorCtr="0" anchor="t" bIns="91425" lIns="91425" rIns="91425" tIns="91425">
            <a:noAutofit/>
          </a:bodyPr>
          <a:lstStyle/>
          <a:p>
            <a:pPr lvl="0" rtl="0">
              <a:spcBef>
                <a:spcPts val="0"/>
              </a:spcBef>
              <a:buNone/>
            </a:pPr>
            <a:r>
              <a:rPr lang="en" sz="1200"/>
              <a:t>To create SSH connection to your local IDE please follow the link to my presentation:</a:t>
            </a:r>
          </a:p>
          <a:p>
            <a:pPr lvl="0" rtl="0">
              <a:spcBef>
                <a:spcPts val="0"/>
              </a:spcBef>
              <a:buNone/>
            </a:pPr>
            <a:r>
              <a:rPr lang="en" sz="1200"/>
              <a:t>https://docs.google.com/presentation/d/1rtZb3SymdtbllkonFfkg68YeWdUG5u9FL6h9TGFCxWo/edit?usp=sharing</a:t>
            </a:r>
          </a:p>
          <a:p>
            <a:pPr lvl="0" rtl="0">
              <a:spcBef>
                <a:spcPts val="0"/>
              </a:spcBef>
              <a:buNone/>
            </a:pPr>
            <a:r>
              <a:rPr b="1" lang="en" sz="1200">
                <a:solidFill>
                  <a:srgbClr val="FF0000"/>
                </a:solidFill>
              </a:rPr>
              <a:t>It’s really simple and working on every platform (Mac, Linux, Windows).</a:t>
            </a:r>
            <a:r>
              <a:rPr lang="en" sz="1200"/>
              <a:t> It uses sshfs, so be informed that this solution doesn’t clone the contents from Codenvy server. It mounts it. So when you close sshfs connection the local folder where you’ve mounted your sources from Codenvy server will be empty. I showed the mechanics for those interested    ================================&gt;</a:t>
            </a:r>
          </a:p>
        </p:txBody>
      </p:sp>
      <p:pic>
        <p:nvPicPr>
          <p:cNvPr id="243" name="Shape 243"/>
          <p:cNvPicPr preferRelativeResize="0"/>
          <p:nvPr/>
        </p:nvPicPr>
        <p:blipFill>
          <a:blip r:embed="rId3">
            <a:alphaModFix/>
          </a:blip>
          <a:stretch>
            <a:fillRect/>
          </a:stretch>
        </p:blipFill>
        <p:spPr>
          <a:xfrm>
            <a:off x="3129087" y="0"/>
            <a:ext cx="598617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153150"/>
            <a:ext cx="8520600" cy="359100"/>
          </a:xfrm>
          <a:prstGeom prst="rect">
            <a:avLst/>
          </a:prstGeom>
        </p:spPr>
        <p:txBody>
          <a:bodyPr anchorCtr="0" anchor="t" bIns="91425" lIns="91425" rIns="91425" tIns="91425">
            <a:noAutofit/>
          </a:bodyPr>
          <a:lstStyle/>
          <a:p>
            <a:pPr lvl="0" rtl="0">
              <a:spcBef>
                <a:spcPts val="0"/>
              </a:spcBef>
              <a:buNone/>
            </a:pPr>
            <a:r>
              <a:rPr lang="en" sz="1200"/>
              <a:t>Logging in</a:t>
            </a:r>
          </a:p>
        </p:txBody>
      </p:sp>
      <p:sp>
        <p:nvSpPr>
          <p:cNvPr id="108" name="Shape 108"/>
          <p:cNvSpPr txBox="1"/>
          <p:nvPr>
            <p:ph idx="1" type="body"/>
          </p:nvPr>
        </p:nvSpPr>
        <p:spPr>
          <a:xfrm>
            <a:off x="311700" y="512250"/>
            <a:ext cx="8520600" cy="3416400"/>
          </a:xfrm>
          <a:prstGeom prst="rect">
            <a:avLst/>
          </a:prstGeom>
        </p:spPr>
        <p:txBody>
          <a:bodyPr anchorCtr="0" anchor="t" bIns="91425" lIns="91425" rIns="91425" tIns="91425">
            <a:noAutofit/>
          </a:bodyPr>
          <a:lstStyle/>
          <a:p>
            <a:pPr lvl="0" rtl="0">
              <a:lnSpc>
                <a:spcPct val="100000"/>
              </a:lnSpc>
              <a:spcBef>
                <a:spcPts val="0"/>
              </a:spcBef>
              <a:spcAft>
                <a:spcPts val="1000"/>
              </a:spcAft>
              <a:buClr>
                <a:schemeClr val="dk1"/>
              </a:buClr>
              <a:buSzPct val="91666"/>
              <a:buFont typeface="Arial"/>
              <a:buNone/>
            </a:pPr>
            <a:r>
              <a:rPr lang="en" sz="1200"/>
              <a:t>In order to log in you have to be connected to </a:t>
            </a:r>
            <a:r>
              <a:rPr b="1" lang="en" sz="1200">
                <a:solidFill>
                  <a:srgbClr val="FF0000"/>
                </a:solidFill>
              </a:rPr>
              <a:t>Aurea VPN (vpn.aurea.com)</a:t>
            </a:r>
            <a:r>
              <a:rPr lang="en" sz="1200"/>
              <a:t>. </a:t>
            </a:r>
          </a:p>
          <a:p>
            <a:pPr lvl="0" rtl="0">
              <a:lnSpc>
                <a:spcPct val="100000"/>
              </a:lnSpc>
              <a:spcBef>
                <a:spcPts val="0"/>
              </a:spcBef>
              <a:spcAft>
                <a:spcPts val="1000"/>
              </a:spcAft>
              <a:buClr>
                <a:schemeClr val="dk1"/>
              </a:buClr>
              <a:buSzPct val="91666"/>
              <a:buFont typeface="Arial"/>
              <a:buNone/>
            </a:pPr>
            <a:r>
              <a:rPr lang="en" sz="1200"/>
              <a:t>Please register yourself in Codenvy, create login/password.</a:t>
            </a:r>
          </a:p>
          <a:p>
            <a:pPr lvl="0" rtl="0">
              <a:lnSpc>
                <a:spcPct val="100000"/>
              </a:lnSpc>
              <a:spcBef>
                <a:spcPts val="0"/>
              </a:spcBef>
              <a:spcAft>
                <a:spcPts val="1000"/>
              </a:spcAft>
              <a:buClr>
                <a:schemeClr val="dk1"/>
              </a:buClr>
              <a:buSzPct val="91666"/>
              <a:buFont typeface="Arial"/>
              <a:buNone/>
            </a:pPr>
            <a:r>
              <a:rPr lang="en" sz="1200"/>
              <a:t>Then follow the link http://codenvy.aurea.local/f?id=cmembewope1aohtv</a:t>
            </a:r>
          </a:p>
          <a:p>
            <a:pPr lvl="0" rtl="0">
              <a:lnSpc>
                <a:spcPct val="100000"/>
              </a:lnSpc>
              <a:spcBef>
                <a:spcPts val="0"/>
              </a:spcBef>
              <a:spcAft>
                <a:spcPts val="1000"/>
              </a:spcAft>
              <a:buClr>
                <a:schemeClr val="dk1"/>
              </a:buClr>
              <a:buSzPct val="61111"/>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246475" y="89050"/>
            <a:ext cx="8585700" cy="295200"/>
          </a:xfrm>
          <a:prstGeom prst="rect">
            <a:avLst/>
          </a:prstGeom>
        </p:spPr>
        <p:txBody>
          <a:bodyPr anchorCtr="0" anchor="t" bIns="91425" lIns="91425" rIns="91425" tIns="91425">
            <a:noAutofit/>
          </a:bodyPr>
          <a:lstStyle/>
          <a:p>
            <a:pPr lvl="0" rtl="0">
              <a:spcBef>
                <a:spcPts val="0"/>
              </a:spcBef>
              <a:buNone/>
            </a:pPr>
            <a:r>
              <a:rPr lang="en" sz="1200"/>
              <a:t>Workspace is creating</a:t>
            </a:r>
          </a:p>
        </p:txBody>
      </p:sp>
      <p:sp>
        <p:nvSpPr>
          <p:cNvPr id="114" name="Shape 114"/>
          <p:cNvSpPr txBox="1"/>
          <p:nvPr>
            <p:ph idx="1" type="body"/>
          </p:nvPr>
        </p:nvSpPr>
        <p:spPr>
          <a:xfrm>
            <a:off x="246475" y="428075"/>
            <a:ext cx="8496900" cy="1836600"/>
          </a:xfrm>
          <a:prstGeom prst="rect">
            <a:avLst/>
          </a:prstGeom>
        </p:spPr>
        <p:txBody>
          <a:bodyPr anchorCtr="0" anchor="t" bIns="91425" lIns="91425" rIns="91425" tIns="91425">
            <a:noAutofit/>
          </a:bodyPr>
          <a:lstStyle/>
          <a:p>
            <a:pPr lvl="0" rtl="0">
              <a:spcBef>
                <a:spcPts val="1000"/>
              </a:spcBef>
              <a:spcAft>
                <a:spcPts val="1000"/>
              </a:spcAft>
              <a:buNone/>
            </a:pPr>
            <a:r>
              <a:rPr lang="en" sz="1200"/>
              <a:t>When you clicked the link smth interesting has happened. After i configured the project inside Codenvy i created a Factory.</a:t>
            </a:r>
          </a:p>
          <a:p>
            <a:pPr lvl="0" rtl="0">
              <a:spcBef>
                <a:spcPts val="1000"/>
              </a:spcBef>
              <a:spcAft>
                <a:spcPts val="1000"/>
              </a:spcAft>
              <a:buNone/>
            </a:pPr>
            <a:r>
              <a:rPr lang="en" sz="1200"/>
              <a:t>A Factory allowed me to provide you with a link that will create the exact copy of my configured Insights Portal workspace. Workspace is a main concept in Codenvy, in the high level it’s a thing that contains source code, runtime and can contain many different machines required for building/running the product. On the lower level workspace is a running Docker container with some default services required for Codenvy itself (like Apache TomCat) and services specific to the project (like ant/maven for building the code)</a:t>
            </a:r>
          </a:p>
        </p:txBody>
      </p:sp>
      <p:pic>
        <p:nvPicPr>
          <p:cNvPr id="115" name="Shape 115"/>
          <p:cNvPicPr preferRelativeResize="0"/>
          <p:nvPr/>
        </p:nvPicPr>
        <p:blipFill>
          <a:blip r:embed="rId3">
            <a:alphaModFix/>
          </a:blip>
          <a:stretch>
            <a:fillRect/>
          </a:stretch>
        </p:blipFill>
        <p:spPr>
          <a:xfrm>
            <a:off x="234625" y="2152125"/>
            <a:ext cx="6794723" cy="2914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175125" y="89075"/>
            <a:ext cx="8603700" cy="342600"/>
          </a:xfrm>
          <a:prstGeom prst="rect">
            <a:avLst/>
          </a:prstGeom>
        </p:spPr>
        <p:txBody>
          <a:bodyPr anchorCtr="0" anchor="t" bIns="91425" lIns="91425" rIns="91425" tIns="91425">
            <a:noAutofit/>
          </a:bodyPr>
          <a:lstStyle/>
          <a:p>
            <a:pPr lvl="0" rtl="0">
              <a:spcBef>
                <a:spcPts val="0"/>
              </a:spcBef>
              <a:buNone/>
            </a:pPr>
            <a:r>
              <a:rPr lang="en" sz="1200"/>
              <a:t>Checking out codebase</a:t>
            </a:r>
          </a:p>
        </p:txBody>
      </p:sp>
      <p:sp>
        <p:nvSpPr>
          <p:cNvPr id="121" name="Shape 121"/>
          <p:cNvSpPr txBox="1"/>
          <p:nvPr>
            <p:ph idx="1" type="body"/>
          </p:nvPr>
        </p:nvSpPr>
        <p:spPr>
          <a:xfrm>
            <a:off x="62725" y="455425"/>
            <a:ext cx="9018600" cy="919500"/>
          </a:xfrm>
          <a:prstGeom prst="rect">
            <a:avLst/>
          </a:prstGeom>
        </p:spPr>
        <p:txBody>
          <a:bodyPr anchorCtr="0" anchor="t" bIns="91425" lIns="91425" rIns="91425" tIns="91425">
            <a:noAutofit/>
          </a:bodyPr>
          <a:lstStyle/>
          <a:p>
            <a:pPr lvl="0" rtl="0">
              <a:lnSpc>
                <a:spcPct val="100000"/>
              </a:lnSpc>
              <a:spcBef>
                <a:spcPts val="1000"/>
              </a:spcBef>
              <a:spcAft>
                <a:spcPts val="1000"/>
              </a:spcAft>
              <a:buNone/>
            </a:pPr>
            <a:r>
              <a:rPr lang="en" sz="1200"/>
              <a:t>The next thing you should do after the workspace is created is to create SSH key-pair and add public key to your BitBucket account.</a:t>
            </a:r>
          </a:p>
          <a:p>
            <a:pPr lvl="0" rtl="0">
              <a:lnSpc>
                <a:spcPct val="100000"/>
              </a:lnSpc>
              <a:spcBef>
                <a:spcPts val="1000"/>
              </a:spcBef>
              <a:spcAft>
                <a:spcPts val="1000"/>
              </a:spcAft>
              <a:buNone/>
            </a:pPr>
            <a:r>
              <a:rPr lang="en" sz="1200"/>
              <a:t>This red cross icon shows you that the code for project (on the picture the sample project is shown) was not checked out yet. Let’s create a key pair.</a:t>
            </a:r>
          </a:p>
        </p:txBody>
      </p:sp>
      <p:pic>
        <p:nvPicPr>
          <p:cNvPr id="122" name="Shape 122"/>
          <p:cNvPicPr preferRelativeResize="0"/>
          <p:nvPr/>
        </p:nvPicPr>
        <p:blipFill>
          <a:blip r:embed="rId3">
            <a:alphaModFix/>
          </a:blip>
          <a:stretch>
            <a:fillRect/>
          </a:stretch>
        </p:blipFill>
        <p:spPr>
          <a:xfrm>
            <a:off x="85775" y="1810700"/>
            <a:ext cx="8972448" cy="2671200"/>
          </a:xfrm>
          <a:prstGeom prst="rect">
            <a:avLst/>
          </a:prstGeom>
          <a:noFill/>
          <a:ln>
            <a:noFill/>
          </a:ln>
        </p:spPr>
      </p:pic>
      <p:sp>
        <p:nvSpPr>
          <p:cNvPr id="123" name="Shape 123"/>
          <p:cNvSpPr txBox="1"/>
          <p:nvPr/>
        </p:nvSpPr>
        <p:spPr>
          <a:xfrm>
            <a:off x="162150" y="3340350"/>
            <a:ext cx="8873100" cy="4476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191325" y="146650"/>
            <a:ext cx="8608500" cy="320400"/>
          </a:xfrm>
          <a:prstGeom prst="rect">
            <a:avLst/>
          </a:prstGeom>
        </p:spPr>
        <p:txBody>
          <a:bodyPr anchorCtr="0" anchor="t" bIns="91425" lIns="91425" rIns="91425" tIns="91425">
            <a:noAutofit/>
          </a:bodyPr>
          <a:lstStyle/>
          <a:p>
            <a:pPr lvl="0" rtl="0">
              <a:spcBef>
                <a:spcPts val="0"/>
              </a:spcBef>
              <a:buNone/>
            </a:pPr>
            <a:r>
              <a:rPr lang="en" sz="1200"/>
              <a:t>SSH Keys</a:t>
            </a:r>
          </a:p>
        </p:txBody>
      </p:sp>
      <p:sp>
        <p:nvSpPr>
          <p:cNvPr id="129" name="Shape 129"/>
          <p:cNvSpPr txBox="1"/>
          <p:nvPr>
            <p:ph idx="1" type="body"/>
          </p:nvPr>
        </p:nvSpPr>
        <p:spPr>
          <a:xfrm>
            <a:off x="191325" y="516825"/>
            <a:ext cx="8640900" cy="475500"/>
          </a:xfrm>
          <a:prstGeom prst="rect">
            <a:avLst/>
          </a:prstGeom>
        </p:spPr>
        <p:txBody>
          <a:bodyPr anchorCtr="0" anchor="t" bIns="91425" lIns="91425" rIns="91425" tIns="91425">
            <a:noAutofit/>
          </a:bodyPr>
          <a:lstStyle/>
          <a:p>
            <a:pPr lvl="0" rtl="0">
              <a:lnSpc>
                <a:spcPct val="100000"/>
              </a:lnSpc>
              <a:spcBef>
                <a:spcPts val="0"/>
              </a:spcBef>
              <a:spcAft>
                <a:spcPts val="0"/>
              </a:spcAft>
              <a:buClr>
                <a:schemeClr val="dk1"/>
              </a:buClr>
              <a:buSzPct val="78571"/>
              <a:buFont typeface="Arial"/>
              <a:buNone/>
            </a:pPr>
            <a:r>
              <a:rPr lang="en" sz="1400">
                <a:solidFill>
                  <a:schemeClr val="dk1"/>
                </a:solidFill>
              </a:rPr>
              <a:t>You need to go to Profile-&gt;Preferences-&gt;VCS-&gt;Generate key</a:t>
            </a:r>
          </a:p>
        </p:txBody>
      </p:sp>
      <p:pic>
        <p:nvPicPr>
          <p:cNvPr id="130" name="Shape 130"/>
          <p:cNvPicPr preferRelativeResize="0"/>
          <p:nvPr/>
        </p:nvPicPr>
        <p:blipFill>
          <a:blip r:embed="rId3">
            <a:alphaModFix/>
          </a:blip>
          <a:stretch>
            <a:fillRect/>
          </a:stretch>
        </p:blipFill>
        <p:spPr>
          <a:xfrm>
            <a:off x="191325" y="916500"/>
            <a:ext cx="8182275" cy="2274675"/>
          </a:xfrm>
          <a:prstGeom prst="rect">
            <a:avLst/>
          </a:prstGeom>
          <a:noFill/>
          <a:ln>
            <a:noFill/>
          </a:ln>
        </p:spPr>
      </p:pic>
      <p:sp>
        <p:nvSpPr>
          <p:cNvPr id="131" name="Shape 131"/>
          <p:cNvSpPr txBox="1"/>
          <p:nvPr/>
        </p:nvSpPr>
        <p:spPr>
          <a:xfrm>
            <a:off x="191325" y="3314400"/>
            <a:ext cx="8205000" cy="369600"/>
          </a:xfrm>
          <a:prstGeom prst="rect">
            <a:avLst/>
          </a:prstGeom>
          <a:noFill/>
          <a:ln>
            <a:noFill/>
          </a:ln>
        </p:spPr>
        <p:txBody>
          <a:bodyPr anchorCtr="0" anchor="t" bIns="91425" lIns="91425" rIns="91425" tIns="91425">
            <a:noAutofit/>
          </a:bodyPr>
          <a:lstStyle/>
          <a:p>
            <a:pPr lvl="0" rtl="0">
              <a:spcBef>
                <a:spcPts val="0"/>
              </a:spcBef>
              <a:buNone/>
            </a:pPr>
            <a:r>
              <a:rPr lang="en"/>
              <a:t>In the hostname type </a:t>
            </a:r>
            <a:r>
              <a:rPr b="1" lang="en">
                <a:solidFill>
                  <a:srgbClr val="FF0000"/>
                </a:solidFill>
              </a:rPr>
              <a:t>scm.devfactory.com</a:t>
            </a:r>
            <a:r>
              <a:rPr lang="en"/>
              <a:t> and click OK. You have your key added.</a:t>
            </a:r>
          </a:p>
        </p:txBody>
      </p:sp>
      <p:pic>
        <p:nvPicPr>
          <p:cNvPr id="132" name="Shape 132"/>
          <p:cNvPicPr preferRelativeResize="0"/>
          <p:nvPr/>
        </p:nvPicPr>
        <p:blipFill>
          <a:blip r:embed="rId4">
            <a:alphaModFix/>
          </a:blip>
          <a:stretch>
            <a:fillRect/>
          </a:stretch>
        </p:blipFill>
        <p:spPr>
          <a:xfrm>
            <a:off x="191325" y="3684000"/>
            <a:ext cx="6724650" cy="781050"/>
          </a:xfrm>
          <a:prstGeom prst="rect">
            <a:avLst/>
          </a:prstGeom>
          <a:noFill/>
          <a:ln>
            <a:noFill/>
          </a:ln>
        </p:spPr>
      </p:pic>
      <p:sp>
        <p:nvSpPr>
          <p:cNvPr id="133" name="Shape 133"/>
          <p:cNvSpPr txBox="1"/>
          <p:nvPr/>
        </p:nvSpPr>
        <p:spPr>
          <a:xfrm>
            <a:off x="191325" y="4624600"/>
            <a:ext cx="8493600" cy="415200"/>
          </a:xfrm>
          <a:prstGeom prst="rect">
            <a:avLst/>
          </a:prstGeom>
          <a:noFill/>
          <a:ln>
            <a:noFill/>
          </a:ln>
        </p:spPr>
        <p:txBody>
          <a:bodyPr anchorCtr="0" anchor="t" bIns="91425" lIns="91425" rIns="91425" tIns="91425">
            <a:noAutofit/>
          </a:bodyPr>
          <a:lstStyle/>
          <a:p>
            <a:pPr lvl="0" rtl="0">
              <a:spcBef>
                <a:spcPts val="0"/>
              </a:spcBef>
              <a:buNone/>
            </a:pPr>
            <a:r>
              <a:rPr lang="en"/>
              <a:t>Click on View, copy the key</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233875" y="172600"/>
            <a:ext cx="8520600" cy="339900"/>
          </a:xfrm>
          <a:prstGeom prst="rect">
            <a:avLst/>
          </a:prstGeom>
        </p:spPr>
        <p:txBody>
          <a:bodyPr anchorCtr="0" anchor="t" bIns="91425" lIns="91425" rIns="91425" tIns="91425">
            <a:noAutofit/>
          </a:bodyPr>
          <a:lstStyle/>
          <a:p>
            <a:pPr lvl="0" rtl="0">
              <a:spcBef>
                <a:spcPts val="0"/>
              </a:spcBef>
              <a:buNone/>
            </a:pPr>
            <a:r>
              <a:rPr lang="en" sz="1200"/>
              <a:t>SSH Keys (continue)</a:t>
            </a:r>
          </a:p>
        </p:txBody>
      </p:sp>
      <p:sp>
        <p:nvSpPr>
          <p:cNvPr id="139" name="Shape 139"/>
          <p:cNvSpPr txBox="1"/>
          <p:nvPr>
            <p:ph idx="1" type="body"/>
          </p:nvPr>
        </p:nvSpPr>
        <p:spPr>
          <a:xfrm>
            <a:off x="311700" y="581700"/>
            <a:ext cx="8520600" cy="709200"/>
          </a:xfrm>
          <a:prstGeom prst="rect">
            <a:avLst/>
          </a:prstGeom>
        </p:spPr>
        <p:txBody>
          <a:bodyPr anchorCtr="0" anchor="t" bIns="91425" lIns="91425" rIns="91425" tIns="91425">
            <a:noAutofit/>
          </a:bodyPr>
          <a:lstStyle/>
          <a:p>
            <a:pPr lvl="0" rtl="0">
              <a:spcBef>
                <a:spcPts val="0"/>
              </a:spcBef>
              <a:buNone/>
            </a:pPr>
            <a:r>
              <a:rPr lang="en" sz="1200"/>
              <a:t>Add the key into you Stash account.</a:t>
            </a:r>
            <a:r>
              <a:rPr lang="en"/>
              <a:t> </a:t>
            </a:r>
            <a:r>
              <a:rPr b="1" lang="en">
                <a:solidFill>
                  <a:srgbClr val="FF0000"/>
                </a:solidFill>
              </a:rPr>
              <a:t>Please make sure that you have not pasted the key at Bitbucket  with the whitespace at the end.</a:t>
            </a:r>
          </a:p>
        </p:txBody>
      </p:sp>
      <p:pic>
        <p:nvPicPr>
          <p:cNvPr id="140" name="Shape 140"/>
          <p:cNvPicPr preferRelativeResize="0"/>
          <p:nvPr/>
        </p:nvPicPr>
        <p:blipFill>
          <a:blip r:embed="rId3">
            <a:alphaModFix/>
          </a:blip>
          <a:stretch>
            <a:fillRect/>
          </a:stretch>
        </p:blipFill>
        <p:spPr>
          <a:xfrm>
            <a:off x="311700" y="1560300"/>
            <a:ext cx="8489975" cy="2827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285750" y="205025"/>
            <a:ext cx="8520600" cy="300900"/>
          </a:xfrm>
          <a:prstGeom prst="rect">
            <a:avLst/>
          </a:prstGeom>
        </p:spPr>
        <p:txBody>
          <a:bodyPr anchorCtr="0" anchor="t" bIns="91425" lIns="91425" rIns="91425" tIns="91425">
            <a:noAutofit/>
          </a:bodyPr>
          <a:lstStyle/>
          <a:p>
            <a:pPr lvl="0" rtl="0">
              <a:spcBef>
                <a:spcPts val="0"/>
              </a:spcBef>
              <a:buNone/>
            </a:pPr>
            <a:r>
              <a:rPr lang="en" sz="1200"/>
              <a:t>Cloning the code</a:t>
            </a:r>
          </a:p>
        </p:txBody>
      </p:sp>
      <p:sp>
        <p:nvSpPr>
          <p:cNvPr id="146" name="Shape 146"/>
          <p:cNvSpPr txBox="1"/>
          <p:nvPr>
            <p:ph idx="1" type="body"/>
          </p:nvPr>
        </p:nvSpPr>
        <p:spPr>
          <a:xfrm>
            <a:off x="394350" y="505925"/>
            <a:ext cx="8412000" cy="693900"/>
          </a:xfrm>
          <a:prstGeom prst="rect">
            <a:avLst/>
          </a:prstGeom>
        </p:spPr>
        <p:txBody>
          <a:bodyPr anchorCtr="0" anchor="t" bIns="91425" lIns="91425" rIns="91425" tIns="91425">
            <a:noAutofit/>
          </a:bodyPr>
          <a:lstStyle/>
          <a:p>
            <a:pPr lvl="0" rtl="0">
              <a:spcBef>
                <a:spcPts val="0"/>
              </a:spcBef>
              <a:buNone/>
            </a:pPr>
            <a:r>
              <a:rPr lang="en" sz="1200"/>
              <a:t>Then Stop and Start the workspace. The code will be cloned. </a:t>
            </a:r>
            <a:r>
              <a:rPr b="1" lang="en" sz="1200">
                <a:solidFill>
                  <a:srgbClr val="FF0000"/>
                </a:solidFill>
              </a:rPr>
              <a:t>If it’s not cloned please delete the workspace in the dashboard and follow a link from slide #2 again.</a:t>
            </a:r>
          </a:p>
        </p:txBody>
      </p:sp>
      <p:sp>
        <p:nvSpPr>
          <p:cNvPr id="147" name="Shape 147"/>
          <p:cNvSpPr txBox="1"/>
          <p:nvPr/>
        </p:nvSpPr>
        <p:spPr>
          <a:xfrm>
            <a:off x="394275" y="2549050"/>
            <a:ext cx="8412000" cy="2542500"/>
          </a:xfrm>
          <a:prstGeom prst="rect">
            <a:avLst/>
          </a:prstGeom>
          <a:noFill/>
          <a:ln>
            <a:noFill/>
          </a:ln>
        </p:spPr>
        <p:txBody>
          <a:bodyPr anchorCtr="0" anchor="t" bIns="91425" lIns="91425" rIns="91425" tIns="91425">
            <a:noAutofit/>
          </a:bodyPr>
          <a:lstStyle/>
          <a:p>
            <a:pPr lvl="0" rtl="0">
              <a:lnSpc>
                <a:spcPct val="115000"/>
              </a:lnSpc>
              <a:spcBef>
                <a:spcPts val="1000"/>
              </a:spcBef>
              <a:spcAft>
                <a:spcPts val="1000"/>
              </a:spcAft>
              <a:buClr>
                <a:schemeClr val="dk1"/>
              </a:buClr>
              <a:buSzPct val="91666"/>
              <a:buFont typeface="Arial"/>
              <a:buNone/>
            </a:pPr>
            <a:r>
              <a:rPr lang="en" sz="1200">
                <a:solidFill>
                  <a:schemeClr val="dk2"/>
                </a:solidFill>
              </a:rPr>
              <a:t>So the workspace can contain project. You can import project from VCS, GitHub, ZIP. OR you can create files yourself.</a:t>
            </a:r>
          </a:p>
          <a:p>
            <a:pPr lvl="0" rtl="0">
              <a:lnSpc>
                <a:spcPct val="115000"/>
              </a:lnSpc>
              <a:spcBef>
                <a:spcPts val="1000"/>
              </a:spcBef>
              <a:spcAft>
                <a:spcPts val="1000"/>
              </a:spcAft>
              <a:buClr>
                <a:schemeClr val="dk1"/>
              </a:buClr>
              <a:buSzPct val="91666"/>
              <a:buFont typeface="Arial"/>
              <a:buNone/>
            </a:pPr>
            <a:r>
              <a:rPr lang="en" sz="1200">
                <a:solidFill>
                  <a:schemeClr val="dk2"/>
                </a:solidFill>
              </a:rPr>
              <a:t>Every project source files exist in two places: inside Codenvy server and inside workspace (container) (go ahead and do </a:t>
            </a:r>
            <a:r>
              <a:rPr lang="en" sz="1200">
                <a:solidFill>
                  <a:srgbClr val="0000FF"/>
                </a:solidFill>
              </a:rPr>
              <a:t>cd /projects</a:t>
            </a:r>
            <a:r>
              <a:rPr lang="en" sz="1200">
                <a:solidFill>
                  <a:schemeClr val="dk2"/>
                </a:solidFill>
              </a:rPr>
              <a:t> to see it).</a:t>
            </a:r>
          </a:p>
          <a:p>
            <a:pPr lvl="0" rtl="0">
              <a:lnSpc>
                <a:spcPct val="115000"/>
              </a:lnSpc>
              <a:spcBef>
                <a:spcPts val="1000"/>
              </a:spcBef>
              <a:spcAft>
                <a:spcPts val="1000"/>
              </a:spcAft>
              <a:buClr>
                <a:schemeClr val="dk1"/>
              </a:buClr>
              <a:buSzPct val="91666"/>
              <a:buFont typeface="Arial"/>
              <a:buNone/>
            </a:pPr>
            <a:r>
              <a:rPr lang="en" sz="1200">
                <a:solidFill>
                  <a:schemeClr val="dk2"/>
                </a:solidFill>
              </a:rPr>
              <a:t>Workspace can have 2 states: running and stopped. </a:t>
            </a:r>
          </a:p>
          <a:p>
            <a:pPr lvl="0" rtl="0">
              <a:lnSpc>
                <a:spcPct val="115000"/>
              </a:lnSpc>
              <a:spcBef>
                <a:spcPts val="1000"/>
              </a:spcBef>
              <a:spcAft>
                <a:spcPts val="1000"/>
              </a:spcAft>
              <a:buClr>
                <a:schemeClr val="dk1"/>
              </a:buClr>
              <a:buSzPct val="91666"/>
              <a:buFont typeface="Arial"/>
              <a:buNone/>
            </a:pPr>
            <a:r>
              <a:rPr lang="en" sz="1200">
                <a:solidFill>
                  <a:srgbClr val="FF0000"/>
                </a:solidFill>
              </a:rPr>
              <a:t>When you stop the workspace docker container is destroyed, everything you installed inside this container will be lost (if you didn’t create a snapshot for this), BUT everything you did inside your codebase will be safe as the next time you start the workspace Codenvy will inject to this workspace the project code from Codenvy server (Docker volumes make this happen).</a:t>
            </a:r>
          </a:p>
        </p:txBody>
      </p:sp>
      <p:pic>
        <p:nvPicPr>
          <p:cNvPr id="148" name="Shape 148"/>
          <p:cNvPicPr preferRelativeResize="0"/>
          <p:nvPr/>
        </p:nvPicPr>
        <p:blipFill>
          <a:blip r:embed="rId3">
            <a:alphaModFix/>
          </a:blip>
          <a:stretch>
            <a:fillRect/>
          </a:stretch>
        </p:blipFill>
        <p:spPr>
          <a:xfrm>
            <a:off x="348600" y="1373712"/>
            <a:ext cx="8339248" cy="100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110000" y="53475"/>
            <a:ext cx="8520600" cy="324900"/>
          </a:xfrm>
          <a:prstGeom prst="rect">
            <a:avLst/>
          </a:prstGeom>
        </p:spPr>
        <p:txBody>
          <a:bodyPr anchorCtr="0" anchor="t" bIns="91425" lIns="91425" rIns="91425" tIns="91425">
            <a:noAutofit/>
          </a:bodyPr>
          <a:lstStyle/>
          <a:p>
            <a:pPr lvl="0" rtl="0">
              <a:spcBef>
                <a:spcPts val="0"/>
              </a:spcBef>
              <a:buNone/>
            </a:pPr>
            <a:r>
              <a:rPr lang="en" sz="1200"/>
              <a:t>Interface</a:t>
            </a:r>
          </a:p>
        </p:txBody>
      </p:sp>
      <p:sp>
        <p:nvSpPr>
          <p:cNvPr id="154" name="Shape 154"/>
          <p:cNvSpPr txBox="1"/>
          <p:nvPr>
            <p:ph idx="1" type="body"/>
          </p:nvPr>
        </p:nvSpPr>
        <p:spPr>
          <a:xfrm>
            <a:off x="110000" y="378375"/>
            <a:ext cx="8806200" cy="738600"/>
          </a:xfrm>
          <a:prstGeom prst="rect">
            <a:avLst/>
          </a:prstGeom>
        </p:spPr>
        <p:txBody>
          <a:bodyPr anchorCtr="0" anchor="t" bIns="91425" lIns="91425" rIns="91425" tIns="91425">
            <a:noAutofit/>
          </a:bodyPr>
          <a:lstStyle/>
          <a:p>
            <a:pPr lvl="0" rtl="0">
              <a:spcBef>
                <a:spcPts val="0"/>
              </a:spcBef>
              <a:buNone/>
            </a:pPr>
            <a:r>
              <a:rPr lang="en" sz="1200"/>
              <a:t>Okay, code has been checked out. Now we can see Codenvy GUI, We can see one sidebar on the left and the main screen area consisting of project tree, IDE editor, and JavaScript console (cool thing, by the way every prebuilt workspace have Midnight Commander, go ahead and enjoy it running </a:t>
            </a:r>
            <a:r>
              <a:rPr lang="en" sz="1200">
                <a:solidFill>
                  <a:srgbClr val="0000FF"/>
                </a:solidFill>
              </a:rPr>
              <a:t>mc</a:t>
            </a:r>
            <a:r>
              <a:rPr lang="en" sz="1200"/>
              <a:t>)</a:t>
            </a:r>
          </a:p>
        </p:txBody>
      </p:sp>
      <p:pic>
        <p:nvPicPr>
          <p:cNvPr id="155" name="Shape 155"/>
          <p:cNvPicPr preferRelativeResize="0"/>
          <p:nvPr/>
        </p:nvPicPr>
        <p:blipFill>
          <a:blip r:embed="rId3">
            <a:alphaModFix/>
          </a:blip>
          <a:stretch>
            <a:fillRect/>
          </a:stretch>
        </p:blipFill>
        <p:spPr>
          <a:xfrm>
            <a:off x="110000" y="1211375"/>
            <a:ext cx="8806274" cy="376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95000"/>
            <a:ext cx="8520600" cy="330900"/>
          </a:xfrm>
          <a:prstGeom prst="rect">
            <a:avLst/>
          </a:prstGeom>
        </p:spPr>
        <p:txBody>
          <a:bodyPr anchorCtr="0" anchor="t" bIns="91425" lIns="91425" rIns="91425" tIns="91425">
            <a:noAutofit/>
          </a:bodyPr>
          <a:lstStyle/>
          <a:p>
            <a:pPr lvl="0" rtl="0">
              <a:spcBef>
                <a:spcPts val="0"/>
              </a:spcBef>
              <a:buNone/>
            </a:pPr>
            <a:r>
              <a:rPr lang="en" sz="1200"/>
              <a:t>Workspace nuts and bolts...</a:t>
            </a:r>
          </a:p>
        </p:txBody>
      </p:sp>
      <p:sp>
        <p:nvSpPr>
          <p:cNvPr id="161" name="Shape 161"/>
          <p:cNvSpPr txBox="1"/>
          <p:nvPr>
            <p:ph idx="1" type="body"/>
          </p:nvPr>
        </p:nvSpPr>
        <p:spPr>
          <a:xfrm>
            <a:off x="74575" y="493975"/>
            <a:ext cx="8994900" cy="1069200"/>
          </a:xfrm>
          <a:prstGeom prst="rect">
            <a:avLst/>
          </a:prstGeom>
        </p:spPr>
        <p:txBody>
          <a:bodyPr anchorCtr="0" anchor="t" bIns="91425" lIns="91425" rIns="91425" tIns="91425">
            <a:noAutofit/>
          </a:bodyPr>
          <a:lstStyle/>
          <a:p>
            <a:pPr lvl="0" rtl="0">
              <a:spcBef>
                <a:spcPts val="0"/>
              </a:spcBef>
              <a:buNone/>
            </a:pPr>
            <a:r>
              <a:rPr lang="en" sz="1200"/>
              <a:t>To see a lot of interesting and </a:t>
            </a:r>
            <a:r>
              <a:rPr b="1" lang="en" sz="1200">
                <a:solidFill>
                  <a:srgbClr val="FF0000"/>
                </a:solidFill>
              </a:rPr>
              <a:t>IMPORTANT </a:t>
            </a:r>
            <a:r>
              <a:rPr lang="en" sz="1200"/>
              <a:t>information about a workspace you have to switch to Operations perspective (see the icon on the top right corner). Here we can see 4 tabs: Terminal, Information, Servers, Recipe.</a:t>
            </a:r>
          </a:p>
          <a:p>
            <a:pPr lvl="0" rtl="0">
              <a:spcBef>
                <a:spcPts val="0"/>
              </a:spcBef>
              <a:buNone/>
            </a:pPr>
            <a:r>
              <a:rPr lang="en" sz="1200"/>
              <a:t>Information tab contains machine name (well, workspace is a machine), ID, etc</a:t>
            </a:r>
          </a:p>
        </p:txBody>
      </p:sp>
      <p:pic>
        <p:nvPicPr>
          <p:cNvPr id="162" name="Shape 162"/>
          <p:cNvPicPr preferRelativeResize="0"/>
          <p:nvPr/>
        </p:nvPicPr>
        <p:blipFill>
          <a:blip r:embed="rId3">
            <a:alphaModFix/>
          </a:blip>
          <a:stretch>
            <a:fillRect/>
          </a:stretch>
        </p:blipFill>
        <p:spPr>
          <a:xfrm>
            <a:off x="74575" y="1623675"/>
            <a:ext cx="8994876" cy="1304925"/>
          </a:xfrm>
          <a:prstGeom prst="rect">
            <a:avLst/>
          </a:prstGeom>
          <a:noFill/>
          <a:ln>
            <a:noFill/>
          </a:ln>
        </p:spPr>
      </p:pic>
      <p:pic>
        <p:nvPicPr>
          <p:cNvPr id="163" name="Shape 163"/>
          <p:cNvPicPr preferRelativeResize="0"/>
          <p:nvPr/>
        </p:nvPicPr>
        <p:blipFill>
          <a:blip r:embed="rId4">
            <a:alphaModFix/>
          </a:blip>
          <a:stretch>
            <a:fillRect/>
          </a:stretch>
        </p:blipFill>
        <p:spPr>
          <a:xfrm>
            <a:off x="74562" y="3504275"/>
            <a:ext cx="8994876" cy="1524000"/>
          </a:xfrm>
          <a:prstGeom prst="rect">
            <a:avLst/>
          </a:prstGeom>
          <a:noFill/>
          <a:ln>
            <a:noFill/>
          </a:ln>
        </p:spPr>
      </p:pic>
      <p:sp>
        <p:nvSpPr>
          <p:cNvPr id="164" name="Shape 164"/>
          <p:cNvSpPr txBox="1"/>
          <p:nvPr/>
        </p:nvSpPr>
        <p:spPr>
          <a:xfrm>
            <a:off x="74575" y="2953025"/>
            <a:ext cx="8994900" cy="518400"/>
          </a:xfrm>
          <a:prstGeom prst="rect">
            <a:avLst/>
          </a:prstGeom>
          <a:noFill/>
          <a:ln>
            <a:noFill/>
          </a:ln>
        </p:spPr>
        <p:txBody>
          <a:bodyPr anchorCtr="0" anchor="t" bIns="91425" lIns="91425" rIns="91425" tIns="91425">
            <a:noAutofit/>
          </a:bodyPr>
          <a:lstStyle/>
          <a:p>
            <a:pPr lvl="0" rtl="0">
              <a:spcBef>
                <a:spcPts val="0"/>
              </a:spcBef>
              <a:buNone/>
            </a:pPr>
            <a:r>
              <a:rPr lang="en" sz="1200"/>
              <a:t>Terminal tab is a Java Script terminal to the machine (here I ran </a:t>
            </a:r>
            <a:r>
              <a:rPr lang="en" sz="1200">
                <a:solidFill>
                  <a:srgbClr val="0000FF"/>
                </a:solidFill>
              </a:rPr>
              <a:t>mc</a:t>
            </a:r>
            <a:r>
              <a:rPr lang="en" sz="1200"/>
              <a:t>). </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