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eldos.com/files/sftpnetdrive3/SftpNetDriveFree.exe" TargetMode="External"/><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Codenvy v4.7</a:t>
            </a:r>
          </a:p>
          <a:p>
            <a:pPr lvl="0">
              <a:spcBef>
                <a:spcPts val="0"/>
              </a:spcBef>
              <a:buNone/>
            </a:pPr>
            <a:r>
              <a:rPr lang="en"/>
              <a:t>Local IDE integration</a:t>
            </a:r>
          </a:p>
        </p:txBody>
      </p:sp>
      <p:sp>
        <p:nvSpPr>
          <p:cNvPr id="57" name="Shape 57"/>
          <p:cNvSpPr txBox="1"/>
          <p:nvPr>
            <p:ph idx="1" type="subTitle"/>
          </p:nvPr>
        </p:nvSpPr>
        <p:spPr>
          <a:xfrm>
            <a:off x="89775" y="3962050"/>
            <a:ext cx="8852700" cy="1065300"/>
          </a:xfrm>
          <a:prstGeom prst="rect">
            <a:avLst/>
          </a:prstGeom>
        </p:spPr>
        <p:txBody>
          <a:bodyPr anchorCtr="0" anchor="ctr" bIns="91425" lIns="91425" rIns="91425" tIns="91425">
            <a:noAutofit/>
          </a:bodyPr>
          <a:lstStyle/>
          <a:p>
            <a:pPr lvl="0" algn="l">
              <a:spcBef>
                <a:spcPts val="0"/>
              </a:spcBef>
              <a:buNone/>
            </a:pPr>
            <a:r>
              <a:rPr b="0" lang="en" sz="1400">
                <a:solidFill>
                  <a:srgbClr val="000000"/>
                </a:solidFill>
              </a:rPr>
              <a:t>By Andrey Solodov</a:t>
            </a:r>
          </a:p>
          <a:p>
            <a:pPr lvl="0" algn="l">
              <a:spcBef>
                <a:spcPts val="0"/>
              </a:spcBef>
              <a:buNone/>
            </a:pPr>
            <a:r>
              <a:rPr b="0" lang="en" sz="1400">
                <a:solidFill>
                  <a:srgbClr val="000000"/>
                </a:solidFill>
              </a:rPr>
              <a:t>Skype: andrey.solodov_1</a:t>
            </a:r>
          </a:p>
          <a:p>
            <a:pPr lvl="0" algn="l">
              <a:spcBef>
                <a:spcPts val="0"/>
              </a:spcBef>
              <a:buNone/>
            </a:pPr>
            <a:r>
              <a:rPr b="0" lang="en" sz="1400">
                <a:solidFill>
                  <a:srgbClr val="000000"/>
                </a:solidFill>
              </a:rPr>
              <a:t>Email: andrey.solodov@aurea.com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110975" y="52225"/>
            <a:ext cx="2991900" cy="3273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Theory</a:t>
            </a:r>
          </a:p>
        </p:txBody>
      </p:sp>
      <p:sp>
        <p:nvSpPr>
          <p:cNvPr id="63" name="Shape 63"/>
          <p:cNvSpPr txBox="1"/>
          <p:nvPr>
            <p:ph idx="1" type="body"/>
          </p:nvPr>
        </p:nvSpPr>
        <p:spPr>
          <a:xfrm>
            <a:off x="110975" y="326375"/>
            <a:ext cx="2991900" cy="4699800"/>
          </a:xfrm>
          <a:prstGeom prst="rect">
            <a:avLst/>
          </a:prstGeom>
        </p:spPr>
        <p:txBody>
          <a:bodyPr anchorCtr="0" anchor="t" bIns="91425" lIns="91425" rIns="91425" tIns="91425">
            <a:noAutofit/>
          </a:bodyPr>
          <a:lstStyle/>
          <a:p>
            <a:pPr lvl="0" rtl="0">
              <a:spcBef>
                <a:spcPts val="0"/>
              </a:spcBef>
              <a:buNone/>
            </a:pPr>
            <a:r>
              <a:rPr lang="en" sz="1000"/>
              <a:t>In Codenvy the project’s sources are stored in workspace Docker container /projects folder.</a:t>
            </a:r>
          </a:p>
          <a:p>
            <a:pPr lvl="0" rtl="0">
              <a:spcBef>
                <a:spcPts val="0"/>
              </a:spcBef>
              <a:buNone/>
            </a:pPr>
            <a:r>
              <a:rPr lang="en" sz="1000"/>
              <a:t>This folder is a folder on Codenvy bind mounted to a point /projects inside workspace Docker container. Basically it’s a Docker volume.</a:t>
            </a:r>
          </a:p>
          <a:p>
            <a:pPr lvl="0" rtl="0">
              <a:spcBef>
                <a:spcPts val="0"/>
              </a:spcBef>
              <a:buNone/>
            </a:pPr>
            <a:r>
              <a:rPr lang="en" sz="1000"/>
              <a:t>We can create ssh connection from local machine to Codenvy workspace container and mount /projects folder to our local folder. After that we can work with the code in preferred IDE (Eclipse, IDEA, NetBeans, etc.) and every change we will make will be synced with Codenvy. For that purpose we will use </a:t>
            </a:r>
            <a:r>
              <a:rPr b="1" lang="en" sz="1000">
                <a:solidFill>
                  <a:srgbClr val="FF0000"/>
                </a:solidFill>
              </a:rPr>
              <a:t>SSHFS. Very important thing to remember is that </a:t>
            </a:r>
            <a:r>
              <a:rPr b="1" lang="en" sz="1000" u="sng">
                <a:solidFill>
                  <a:srgbClr val="FF0000"/>
                </a:solidFill>
              </a:rPr>
              <a:t>the sources will not be copied on your local machine</a:t>
            </a:r>
            <a:r>
              <a:rPr b="1" lang="en" sz="1000">
                <a:solidFill>
                  <a:srgbClr val="FF0000"/>
                </a:solidFill>
              </a:rPr>
              <a:t> as this is just a mounted folder. </a:t>
            </a:r>
            <a:r>
              <a:rPr b="1" lang="en" sz="1000" u="sng">
                <a:solidFill>
                  <a:srgbClr val="FF0000"/>
                </a:solidFill>
              </a:rPr>
              <a:t>So, after you break ssfs connection the folder will disappear</a:t>
            </a:r>
            <a:r>
              <a:rPr b="1" lang="en" sz="1000">
                <a:solidFill>
                  <a:srgbClr val="FF0000"/>
                </a:solidFill>
              </a:rPr>
              <a:t>. BUT all the changes will be saved in Codenvy and next time you create the sshfs connection you will see them locally again. </a:t>
            </a:r>
          </a:p>
        </p:txBody>
      </p:sp>
      <p:pic>
        <p:nvPicPr>
          <p:cNvPr id="64" name="Shape 64"/>
          <p:cNvPicPr preferRelativeResize="0"/>
          <p:nvPr/>
        </p:nvPicPr>
        <p:blipFill>
          <a:blip r:embed="rId3">
            <a:alphaModFix/>
          </a:blip>
          <a:stretch>
            <a:fillRect/>
          </a:stretch>
        </p:blipFill>
        <p:spPr>
          <a:xfrm>
            <a:off x="3215525" y="110075"/>
            <a:ext cx="5890024" cy="4987724"/>
          </a:xfrm>
          <a:prstGeom prst="rect">
            <a:avLst/>
          </a:prstGeom>
          <a:noFill/>
          <a:ln>
            <a:noFill/>
          </a:ln>
        </p:spPr>
      </p:pic>
      <p:cxnSp>
        <p:nvCxnSpPr>
          <p:cNvPr id="65" name="Shape 65"/>
          <p:cNvCxnSpPr/>
          <p:nvPr/>
        </p:nvCxnSpPr>
        <p:spPr>
          <a:xfrm>
            <a:off x="3146150" y="52225"/>
            <a:ext cx="26100" cy="5078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83975"/>
            <a:ext cx="8520600" cy="4317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Prerequesites. Windows.</a:t>
            </a:r>
          </a:p>
        </p:txBody>
      </p:sp>
      <p:sp>
        <p:nvSpPr>
          <p:cNvPr id="71" name="Shape 71"/>
          <p:cNvSpPr txBox="1"/>
          <p:nvPr>
            <p:ph idx="1" type="body"/>
          </p:nvPr>
        </p:nvSpPr>
        <p:spPr>
          <a:xfrm>
            <a:off x="311700" y="478050"/>
            <a:ext cx="8520600" cy="1055700"/>
          </a:xfrm>
          <a:prstGeom prst="rect">
            <a:avLst/>
          </a:prstGeom>
        </p:spPr>
        <p:txBody>
          <a:bodyPr anchorCtr="0" anchor="t" bIns="91425" lIns="91425" rIns="91425" tIns="91425">
            <a:noAutofit/>
          </a:bodyPr>
          <a:lstStyle/>
          <a:p>
            <a:pPr lvl="0">
              <a:spcBef>
                <a:spcPts val="0"/>
              </a:spcBef>
              <a:buNone/>
            </a:pPr>
            <a:r>
              <a:rPr b="1" lang="en" sz="1200"/>
              <a:t>All the following steps are need to be done only once.</a:t>
            </a:r>
            <a:r>
              <a:rPr lang="en" sz="1200"/>
              <a:t> First you need to install Sftp Net Drive Free.</a:t>
            </a:r>
            <a:r>
              <a:rPr lang="en" sz="1200" u="sng">
                <a:solidFill>
                  <a:schemeClr val="hlink"/>
                </a:solidFill>
                <a:hlinkClick r:id="rId3"/>
              </a:rPr>
              <a:t>https://www.eldos.com/files/sftpnetdrive3/SftpNetDriveFree.exe</a:t>
            </a:r>
          </a:p>
          <a:p>
            <a:pPr lvl="0">
              <a:spcBef>
                <a:spcPts val="0"/>
              </a:spcBef>
              <a:buNone/>
            </a:pPr>
            <a:r>
              <a:rPr lang="en" sz="1200"/>
              <a:t>After you install it you need to generate SSH key pair. You can use Putty KeyGen for that.</a:t>
            </a:r>
          </a:p>
        </p:txBody>
      </p:sp>
      <p:pic>
        <p:nvPicPr>
          <p:cNvPr id="72" name="Shape 72"/>
          <p:cNvPicPr preferRelativeResize="0"/>
          <p:nvPr/>
        </p:nvPicPr>
        <p:blipFill>
          <a:blip r:embed="rId4">
            <a:alphaModFix/>
          </a:blip>
          <a:stretch>
            <a:fillRect/>
          </a:stretch>
        </p:blipFill>
        <p:spPr>
          <a:xfrm>
            <a:off x="2668075" y="1533750"/>
            <a:ext cx="3212975" cy="3295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148500" y="103550"/>
            <a:ext cx="8520600" cy="3468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Prerequesites. Windows.</a:t>
            </a:r>
          </a:p>
        </p:txBody>
      </p:sp>
      <p:sp>
        <p:nvSpPr>
          <p:cNvPr id="78" name="Shape 78"/>
          <p:cNvSpPr txBox="1"/>
          <p:nvPr/>
        </p:nvSpPr>
        <p:spPr>
          <a:xfrm>
            <a:off x="148500" y="574400"/>
            <a:ext cx="8846100" cy="554700"/>
          </a:xfrm>
          <a:prstGeom prst="rect">
            <a:avLst/>
          </a:prstGeom>
          <a:noFill/>
          <a:ln>
            <a:noFill/>
          </a:ln>
        </p:spPr>
        <p:txBody>
          <a:bodyPr anchorCtr="0" anchor="t" bIns="91425" lIns="91425" rIns="91425" tIns="91425">
            <a:noAutofit/>
          </a:bodyPr>
          <a:lstStyle/>
          <a:p>
            <a:pPr lvl="0" rtl="0">
              <a:spcBef>
                <a:spcPts val="0"/>
              </a:spcBef>
              <a:buNone/>
            </a:pPr>
            <a:r>
              <a:rPr lang="en" sz="1200">
                <a:latin typeface="Source Code Pro"/>
                <a:ea typeface="Source Code Pro"/>
                <a:cs typeface="Source Code Pro"/>
                <a:sym typeface="Source Code Pro"/>
              </a:rPr>
              <a:t>Save public and private keys. Private key you need to store locally. The public key should be uploaded to Codenvy, BUT first you should edit it. This is how it looks like after generation:</a:t>
            </a:r>
          </a:p>
        </p:txBody>
      </p:sp>
      <p:pic>
        <p:nvPicPr>
          <p:cNvPr id="79" name="Shape 79"/>
          <p:cNvPicPr preferRelativeResize="0"/>
          <p:nvPr/>
        </p:nvPicPr>
        <p:blipFill>
          <a:blip r:embed="rId3">
            <a:alphaModFix/>
          </a:blip>
          <a:stretch>
            <a:fillRect/>
          </a:stretch>
        </p:blipFill>
        <p:spPr>
          <a:xfrm>
            <a:off x="1873324" y="1299050"/>
            <a:ext cx="4425500" cy="1723075"/>
          </a:xfrm>
          <a:prstGeom prst="rect">
            <a:avLst/>
          </a:prstGeom>
          <a:noFill/>
          <a:ln>
            <a:noFill/>
          </a:ln>
        </p:spPr>
      </p:pic>
      <p:sp>
        <p:nvSpPr>
          <p:cNvPr id="80" name="Shape 80"/>
          <p:cNvSpPr txBox="1"/>
          <p:nvPr/>
        </p:nvSpPr>
        <p:spPr>
          <a:xfrm>
            <a:off x="274150" y="3159200"/>
            <a:ext cx="8622600" cy="346800"/>
          </a:xfrm>
          <a:prstGeom prst="rect">
            <a:avLst/>
          </a:prstGeom>
          <a:noFill/>
          <a:ln>
            <a:noFill/>
          </a:ln>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We need to make it one line, starting with ssh-rsa</a:t>
            </a:r>
          </a:p>
        </p:txBody>
      </p:sp>
      <p:pic>
        <p:nvPicPr>
          <p:cNvPr id="81" name="Shape 81"/>
          <p:cNvPicPr preferRelativeResize="0"/>
          <p:nvPr/>
        </p:nvPicPr>
        <p:blipFill>
          <a:blip r:embed="rId4">
            <a:alphaModFix/>
          </a:blip>
          <a:stretch>
            <a:fillRect/>
          </a:stretch>
        </p:blipFill>
        <p:spPr>
          <a:xfrm>
            <a:off x="54500" y="3587475"/>
            <a:ext cx="9024950" cy="244600"/>
          </a:xfrm>
          <a:prstGeom prst="rect">
            <a:avLst/>
          </a:prstGeom>
          <a:noFill/>
          <a:ln>
            <a:noFill/>
          </a:ln>
        </p:spPr>
      </p:pic>
      <p:sp>
        <p:nvSpPr>
          <p:cNvPr id="82" name="Shape 82"/>
          <p:cNvSpPr txBox="1"/>
          <p:nvPr/>
        </p:nvSpPr>
        <p:spPr>
          <a:xfrm>
            <a:off x="104425" y="3935950"/>
            <a:ext cx="8988000" cy="783300"/>
          </a:xfrm>
          <a:prstGeom prst="rect">
            <a:avLst/>
          </a:prstGeom>
          <a:noFill/>
          <a:ln>
            <a:noFill/>
          </a:ln>
        </p:spPr>
        <p:txBody>
          <a:bodyPr anchorCtr="0" anchor="t" bIns="91425" lIns="91425" rIns="91425" tIns="91425">
            <a:noAutofit/>
          </a:bodyPr>
          <a:lstStyle/>
          <a:p>
            <a:pPr lvl="0">
              <a:spcBef>
                <a:spcPts val="0"/>
              </a:spcBef>
              <a:buNone/>
            </a:pPr>
            <a:r>
              <a:rPr lang="en" sz="1200">
                <a:solidFill>
                  <a:srgbClr val="FF0000"/>
                </a:solidFill>
                <a:latin typeface="Source Code Pro"/>
                <a:ea typeface="Source Code Pro"/>
                <a:cs typeface="Source Code Pro"/>
                <a:sym typeface="Source Code Pro"/>
              </a:rPr>
              <a:t>Please notice that after ssh-rsa the whitespace is required.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83975"/>
            <a:ext cx="8520600" cy="3141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Public key upload</a:t>
            </a:r>
          </a:p>
        </p:txBody>
      </p:sp>
      <p:sp>
        <p:nvSpPr>
          <p:cNvPr id="88" name="Shape 88"/>
          <p:cNvSpPr txBox="1"/>
          <p:nvPr>
            <p:ph idx="1" type="body"/>
          </p:nvPr>
        </p:nvSpPr>
        <p:spPr>
          <a:xfrm>
            <a:off x="311700" y="464975"/>
            <a:ext cx="8520600" cy="820800"/>
          </a:xfrm>
          <a:prstGeom prst="rect">
            <a:avLst/>
          </a:prstGeom>
        </p:spPr>
        <p:txBody>
          <a:bodyPr anchorCtr="0" anchor="t" bIns="91425" lIns="91425" rIns="91425" tIns="91425">
            <a:noAutofit/>
          </a:bodyPr>
          <a:lstStyle/>
          <a:p>
            <a:pPr lvl="0">
              <a:spcBef>
                <a:spcPts val="0"/>
              </a:spcBef>
              <a:buNone/>
            </a:pPr>
            <a:r>
              <a:rPr lang="en" sz="1200"/>
              <a:t>Next we need to upload public key to Codenvy. Please go to </a:t>
            </a:r>
            <a:r>
              <a:rPr lang="en" sz="1050">
                <a:solidFill>
                  <a:srgbClr val="2B2E2F"/>
                </a:solidFill>
                <a:highlight>
                  <a:srgbClr val="FFFFFF"/>
                </a:highlight>
              </a:rPr>
              <a:t>Profile &gt; Preferences &gt; SSH &gt; Machine. </a:t>
            </a:r>
            <a:r>
              <a:rPr b="1" lang="en" sz="1050">
                <a:solidFill>
                  <a:srgbClr val="FF0000"/>
                </a:solidFill>
                <a:highlight>
                  <a:srgbClr val="FFFFFF"/>
                </a:highlight>
              </a:rPr>
              <a:t>IMPORTANT! After that restart the workspace.This key will be added to ~/.ssh/authorized_keys when your workspace starts. </a:t>
            </a:r>
            <a:r>
              <a:rPr b="1" lang="en" sz="1200">
                <a:solidFill>
                  <a:srgbClr val="FF0000"/>
                </a:solidFill>
              </a:rPr>
              <a:t> </a:t>
            </a:r>
          </a:p>
        </p:txBody>
      </p:sp>
      <p:pic>
        <p:nvPicPr>
          <p:cNvPr id="89" name="Shape 89"/>
          <p:cNvPicPr preferRelativeResize="0"/>
          <p:nvPr/>
        </p:nvPicPr>
        <p:blipFill>
          <a:blip r:embed="rId3">
            <a:alphaModFix/>
          </a:blip>
          <a:stretch>
            <a:fillRect/>
          </a:stretch>
        </p:blipFill>
        <p:spPr>
          <a:xfrm>
            <a:off x="1576399" y="1514325"/>
            <a:ext cx="4154549" cy="337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3468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Connection details</a:t>
            </a:r>
          </a:p>
        </p:txBody>
      </p:sp>
      <p:sp>
        <p:nvSpPr>
          <p:cNvPr id="95" name="Shape 95"/>
          <p:cNvSpPr txBox="1"/>
          <p:nvPr>
            <p:ph idx="1" type="body"/>
          </p:nvPr>
        </p:nvSpPr>
        <p:spPr>
          <a:xfrm>
            <a:off x="311700" y="639650"/>
            <a:ext cx="8520600" cy="520500"/>
          </a:xfrm>
          <a:prstGeom prst="rect">
            <a:avLst/>
          </a:prstGeom>
        </p:spPr>
        <p:txBody>
          <a:bodyPr anchorCtr="0" anchor="t" bIns="91425" lIns="91425" rIns="91425" tIns="91425">
            <a:noAutofit/>
          </a:bodyPr>
          <a:lstStyle/>
          <a:p>
            <a:pPr lvl="0">
              <a:spcBef>
                <a:spcPts val="0"/>
              </a:spcBef>
              <a:buNone/>
            </a:pPr>
            <a:r>
              <a:rPr lang="en" sz="1200"/>
              <a:t>Now we need to get connection details. Please push SSH button (if there is no SSH button please refresh the page) and remember the port number (on the screen 33071, but you will have a different one)</a:t>
            </a:r>
          </a:p>
        </p:txBody>
      </p:sp>
      <p:pic>
        <p:nvPicPr>
          <p:cNvPr id="96" name="Shape 96"/>
          <p:cNvPicPr preferRelativeResize="0"/>
          <p:nvPr/>
        </p:nvPicPr>
        <p:blipFill>
          <a:blip r:embed="rId3">
            <a:alphaModFix/>
          </a:blip>
          <a:stretch>
            <a:fillRect/>
          </a:stretch>
        </p:blipFill>
        <p:spPr>
          <a:xfrm>
            <a:off x="68187" y="1638800"/>
            <a:ext cx="9007624"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600" cy="3339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SFTP Net drive settings</a:t>
            </a:r>
          </a:p>
        </p:txBody>
      </p:sp>
      <p:sp>
        <p:nvSpPr>
          <p:cNvPr id="102" name="Shape 102"/>
          <p:cNvSpPr txBox="1"/>
          <p:nvPr>
            <p:ph idx="1" type="body"/>
          </p:nvPr>
        </p:nvSpPr>
        <p:spPr>
          <a:xfrm>
            <a:off x="68175" y="626750"/>
            <a:ext cx="8764200" cy="573000"/>
          </a:xfrm>
          <a:prstGeom prst="rect">
            <a:avLst/>
          </a:prstGeom>
        </p:spPr>
        <p:txBody>
          <a:bodyPr anchorCtr="0" anchor="t" bIns="91425" lIns="91425" rIns="91425" tIns="91425">
            <a:noAutofit/>
          </a:bodyPr>
          <a:lstStyle/>
          <a:p>
            <a:pPr lvl="0">
              <a:spcBef>
                <a:spcPts val="0"/>
              </a:spcBef>
              <a:buNone/>
            </a:pPr>
            <a:r>
              <a:rPr lang="en" sz="1200"/>
              <a:t>Then we need to provide SFTP Net Drive with the settings: host, port, user (user), password (secret), private key location, folder to mount. And press Connection button.</a:t>
            </a:r>
          </a:p>
        </p:txBody>
      </p:sp>
      <p:pic>
        <p:nvPicPr>
          <p:cNvPr id="103" name="Shape 103"/>
          <p:cNvPicPr preferRelativeResize="0"/>
          <p:nvPr/>
        </p:nvPicPr>
        <p:blipFill>
          <a:blip r:embed="rId3">
            <a:alphaModFix/>
          </a:blip>
          <a:stretch>
            <a:fillRect/>
          </a:stretch>
        </p:blipFill>
        <p:spPr>
          <a:xfrm>
            <a:off x="68175" y="1266450"/>
            <a:ext cx="9007649" cy="3784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92850"/>
            <a:ext cx="8520600" cy="3468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New Drive</a:t>
            </a:r>
          </a:p>
        </p:txBody>
      </p:sp>
      <p:sp>
        <p:nvSpPr>
          <p:cNvPr id="109" name="Shape 109"/>
          <p:cNvSpPr txBox="1"/>
          <p:nvPr>
            <p:ph idx="1" type="body"/>
          </p:nvPr>
        </p:nvSpPr>
        <p:spPr>
          <a:xfrm>
            <a:off x="311700" y="732600"/>
            <a:ext cx="8520600" cy="566400"/>
          </a:xfrm>
          <a:prstGeom prst="rect">
            <a:avLst/>
          </a:prstGeom>
        </p:spPr>
        <p:txBody>
          <a:bodyPr anchorCtr="0" anchor="t" bIns="91425" lIns="91425" rIns="91425" tIns="91425">
            <a:noAutofit/>
          </a:bodyPr>
          <a:lstStyle/>
          <a:p>
            <a:pPr lvl="0">
              <a:spcBef>
                <a:spcPts val="0"/>
              </a:spcBef>
              <a:buNone/>
            </a:pPr>
            <a:r>
              <a:rPr lang="en" sz="1200"/>
              <a:t>After that the new drive is mounted with the  sources code from Codenvy.You can work on it in your local IDE</a:t>
            </a:r>
          </a:p>
        </p:txBody>
      </p:sp>
      <p:pic>
        <p:nvPicPr>
          <p:cNvPr id="110" name="Shape 110"/>
          <p:cNvPicPr preferRelativeResize="0"/>
          <p:nvPr/>
        </p:nvPicPr>
        <p:blipFill>
          <a:blip r:embed="rId3">
            <a:alphaModFix/>
          </a:blip>
          <a:stretch>
            <a:fillRect/>
          </a:stretch>
        </p:blipFill>
        <p:spPr>
          <a:xfrm>
            <a:off x="32650" y="1391950"/>
            <a:ext cx="8981523" cy="273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292850"/>
            <a:ext cx="8520600" cy="340200"/>
          </a:xfrm>
          <a:prstGeom prst="rect">
            <a:avLst/>
          </a:prstGeom>
        </p:spPr>
        <p:txBody>
          <a:bodyPr anchorCtr="0" anchor="t" bIns="91425" lIns="91425" rIns="91425" tIns="91425">
            <a:noAutofit/>
          </a:bodyPr>
          <a:lstStyle/>
          <a:p>
            <a:pPr lvl="0">
              <a:spcBef>
                <a:spcPts val="0"/>
              </a:spcBef>
              <a:buNone/>
            </a:pPr>
            <a:r>
              <a:rPr lang="en" sz="1200">
                <a:latin typeface="Source Code Pro"/>
                <a:ea typeface="Source Code Pro"/>
                <a:cs typeface="Source Code Pro"/>
                <a:sym typeface="Source Code Pro"/>
              </a:rPr>
              <a:t>Linux, MacOS</a:t>
            </a:r>
          </a:p>
        </p:txBody>
      </p:sp>
      <p:sp>
        <p:nvSpPr>
          <p:cNvPr id="116" name="Shape 116"/>
          <p:cNvSpPr txBox="1"/>
          <p:nvPr>
            <p:ph idx="1" type="body"/>
          </p:nvPr>
        </p:nvSpPr>
        <p:spPr>
          <a:xfrm>
            <a:off x="311700" y="693425"/>
            <a:ext cx="8520600" cy="3908400"/>
          </a:xfrm>
          <a:prstGeom prst="rect">
            <a:avLst/>
          </a:prstGeom>
        </p:spPr>
        <p:txBody>
          <a:bodyPr anchorCtr="0" anchor="t" bIns="91425" lIns="91425" rIns="91425" tIns="91425">
            <a:noAutofit/>
          </a:bodyPr>
          <a:lstStyle/>
          <a:p>
            <a:pPr lvl="0">
              <a:spcBef>
                <a:spcPts val="0"/>
              </a:spcBef>
              <a:buNone/>
            </a:pPr>
            <a:r>
              <a:rPr lang="en" sz="1200"/>
              <a:t>For UNIX-like operating systems the steps are basically the same. You need to generate keys with </a:t>
            </a:r>
            <a:r>
              <a:rPr b="1" lang="en" sz="1200">
                <a:solidFill>
                  <a:srgbClr val="FF0000"/>
                </a:solidFill>
              </a:rPr>
              <a:t>ssh-keygen -t rsa</a:t>
            </a:r>
            <a:r>
              <a:rPr lang="en" sz="1200"/>
              <a:t> command, upload a public key to Codenvy (first please check its format) and then execute the sshfs command. Like this one:</a:t>
            </a:r>
          </a:p>
          <a:p>
            <a:pPr lvl="0">
              <a:spcBef>
                <a:spcPts val="0"/>
              </a:spcBef>
              <a:buNone/>
            </a:pPr>
            <a:r>
              <a:rPr b="1" lang="en" sz="900">
                <a:solidFill>
                  <a:srgbClr val="FF0000"/>
                </a:solidFill>
              </a:rPr>
              <a:t>sshfs user@codenvy.aurea.local:/projects /your/local/directory/ -p 33071</a:t>
            </a:r>
          </a:p>
          <a:p>
            <a:pPr lvl="0">
              <a:spcBef>
                <a:spcPts val="0"/>
              </a:spcBef>
              <a:buNone/>
            </a:pPr>
            <a:r>
              <a:rPr lang="en" sz="900">
                <a:solidFill>
                  <a:srgbClr val="000000"/>
                </a:solidFill>
              </a:rPr>
              <a:t>Please bare in mind that this part should never be changed</a:t>
            </a:r>
            <a:r>
              <a:rPr b="1" lang="en" sz="900">
                <a:solidFill>
                  <a:srgbClr val="FF0000"/>
                </a:solidFill>
              </a:rPr>
              <a:t> sshfs user@codenvy.aurea.local:/projects</a:t>
            </a:r>
          </a:p>
          <a:p>
            <a:pPr lvl="0">
              <a:spcBef>
                <a:spcPts val="0"/>
              </a:spcBef>
              <a:buNone/>
            </a:pPr>
            <a:r>
              <a:rPr lang="en" sz="900">
                <a:solidFill>
                  <a:srgbClr val="000000"/>
                </a:solidFill>
              </a:rPr>
              <a:t>This is where you want to mount the sources locally</a:t>
            </a:r>
            <a:r>
              <a:rPr b="1" lang="en" sz="900">
                <a:solidFill>
                  <a:srgbClr val="FF0000"/>
                </a:solidFill>
              </a:rPr>
              <a:t> /your/local/directory/ (for example ~/projects/HRMS)</a:t>
            </a:r>
          </a:p>
          <a:p>
            <a:pPr lvl="0">
              <a:spcBef>
                <a:spcPts val="0"/>
              </a:spcBef>
              <a:buNone/>
            </a:pPr>
            <a:r>
              <a:rPr lang="en" sz="900">
                <a:solidFill>
                  <a:srgbClr val="000000"/>
                </a:solidFill>
              </a:rPr>
              <a:t>And the port is unique every workspace start/stop cycle</a:t>
            </a:r>
            <a:r>
              <a:rPr b="1" lang="en" sz="900">
                <a:solidFill>
                  <a:srgbClr val="FF0000"/>
                </a:solidFill>
              </a:rPr>
              <a:t> -p 33071</a:t>
            </a:r>
          </a:p>
          <a:p>
            <a:pPr lvl="0">
              <a:spcBef>
                <a:spcPts val="0"/>
              </a:spcBef>
              <a:buNone/>
            </a:pPr>
            <a:r>
              <a:rPr lang="en" sz="1200"/>
              <a:t>You can check this link for detailed instructions:</a:t>
            </a:r>
          </a:p>
          <a:p>
            <a:pPr lvl="0">
              <a:spcBef>
                <a:spcPts val="0"/>
              </a:spcBef>
              <a:buNone/>
            </a:pPr>
            <a:r>
              <a:rPr lang="en" sz="1200"/>
              <a:t>http://codenvy.readme.io/v4.4/docs/using-desktop-ides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