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56" name="Shape 56"/>
          <p:cNvSpPr txBox="1"/>
          <p:nvPr>
            <p:ph type="ctrTitle"/>
          </p:nvPr>
        </p:nvSpPr>
        <p:spPr>
          <a:xfrm>
            <a:off x="311700" y="595975"/>
            <a:ext cx="8520600" cy="19578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400"/>
            </a:lvl1pPr>
            <a:lvl2pPr lvl="1" rtl="0" algn="ctr">
              <a:lnSpc>
                <a:spcPct val="100000"/>
              </a:lnSpc>
              <a:spcBef>
                <a:spcPts val="0"/>
              </a:spcBef>
              <a:spcAft>
                <a:spcPts val="0"/>
              </a:spcAft>
              <a:buSzPct val="100000"/>
              <a:buNone/>
              <a:defRPr sz="2400"/>
            </a:lvl2pPr>
            <a:lvl3pPr lvl="2" rtl="0" algn="ctr">
              <a:lnSpc>
                <a:spcPct val="100000"/>
              </a:lnSpc>
              <a:spcBef>
                <a:spcPts val="0"/>
              </a:spcBef>
              <a:spcAft>
                <a:spcPts val="0"/>
              </a:spcAft>
              <a:buSzPct val="100000"/>
              <a:buNone/>
              <a:defRPr sz="2400"/>
            </a:lvl3pPr>
            <a:lvl4pPr lvl="3" rtl="0" algn="ctr">
              <a:lnSpc>
                <a:spcPct val="100000"/>
              </a:lnSpc>
              <a:spcBef>
                <a:spcPts val="0"/>
              </a:spcBef>
              <a:spcAft>
                <a:spcPts val="0"/>
              </a:spcAft>
              <a:buSzPct val="100000"/>
              <a:buNone/>
              <a:defRPr sz="2400"/>
            </a:lvl4pPr>
            <a:lvl5pPr lvl="4" rtl="0" algn="ctr">
              <a:lnSpc>
                <a:spcPct val="100000"/>
              </a:lnSpc>
              <a:spcBef>
                <a:spcPts val="0"/>
              </a:spcBef>
              <a:spcAft>
                <a:spcPts val="0"/>
              </a:spcAft>
              <a:buSzPct val="100000"/>
              <a:buNone/>
              <a:defRPr sz="2400"/>
            </a:lvl5pPr>
            <a:lvl6pPr lvl="5" rtl="0" algn="ctr">
              <a:lnSpc>
                <a:spcPct val="100000"/>
              </a:lnSpc>
              <a:spcBef>
                <a:spcPts val="0"/>
              </a:spcBef>
              <a:spcAft>
                <a:spcPts val="0"/>
              </a:spcAft>
              <a:buSzPct val="100000"/>
              <a:buNone/>
              <a:defRPr sz="2400"/>
            </a:lvl6pPr>
            <a:lvl7pPr lvl="6" rtl="0" algn="ctr">
              <a:lnSpc>
                <a:spcPct val="100000"/>
              </a:lnSpc>
              <a:spcBef>
                <a:spcPts val="0"/>
              </a:spcBef>
              <a:spcAft>
                <a:spcPts val="0"/>
              </a:spcAft>
              <a:buSzPct val="100000"/>
              <a:buNone/>
              <a:defRPr sz="2400"/>
            </a:lvl7pPr>
            <a:lvl8pPr lvl="7" rtl="0" algn="ctr">
              <a:lnSpc>
                <a:spcPct val="100000"/>
              </a:lnSpc>
              <a:spcBef>
                <a:spcPts val="0"/>
              </a:spcBef>
              <a:spcAft>
                <a:spcPts val="0"/>
              </a:spcAft>
              <a:buSzPct val="100000"/>
              <a:buNone/>
              <a:defRPr sz="2400"/>
            </a:lvl8pPr>
            <a:lvl9pPr lvl="8" rtl="0" algn="ctr">
              <a:lnSpc>
                <a:spcPct val="100000"/>
              </a:lnSpc>
              <a:spcBef>
                <a:spcPts val="0"/>
              </a:spcBef>
              <a:spcAft>
                <a:spcPts val="0"/>
              </a:spcAft>
              <a:buSzPct val="100000"/>
              <a:buNone/>
              <a:defRPr sz="2400"/>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2480550"/>
            <a:ext cx="8114400" cy="2445900"/>
          </a:xfrm>
          <a:prstGeom prst="rect">
            <a:avLst/>
          </a:prstGeom>
        </p:spPr>
        <p:txBody>
          <a:bodyPr anchorCtr="0" anchor="b" bIns="91425" lIns="91425" rIns="91425" tIns="91425"/>
          <a:lstStyle>
            <a:lvl1pPr lvl="0" rtl="0">
              <a:spcBef>
                <a:spcPts val="0"/>
              </a:spcBef>
              <a:buClr>
                <a:schemeClr val="lt1"/>
              </a:buClr>
              <a:buSzPct val="100000"/>
              <a:defRPr sz="6800">
                <a:solidFill>
                  <a:schemeClr val="lt1"/>
                </a:solidFill>
              </a:defRPr>
            </a:lvl1pPr>
            <a:lvl2pPr lvl="1" rtl="0">
              <a:spcBef>
                <a:spcPts val="0"/>
              </a:spcBef>
              <a:buClr>
                <a:schemeClr val="lt1"/>
              </a:buClr>
              <a:buSzPct val="100000"/>
              <a:defRPr sz="6800">
                <a:solidFill>
                  <a:schemeClr val="lt1"/>
                </a:solidFill>
              </a:defRPr>
            </a:lvl2pPr>
            <a:lvl3pPr lvl="2" rtl="0">
              <a:spcBef>
                <a:spcPts val="0"/>
              </a:spcBef>
              <a:buClr>
                <a:schemeClr val="lt1"/>
              </a:buClr>
              <a:buSzPct val="100000"/>
              <a:defRPr sz="6800">
                <a:solidFill>
                  <a:schemeClr val="lt1"/>
                </a:solidFill>
              </a:defRPr>
            </a:lvl3pPr>
            <a:lvl4pPr lvl="3" rtl="0">
              <a:spcBef>
                <a:spcPts val="0"/>
              </a:spcBef>
              <a:buClr>
                <a:schemeClr val="lt1"/>
              </a:buClr>
              <a:buSzPct val="100000"/>
              <a:defRPr sz="6800">
                <a:solidFill>
                  <a:schemeClr val="lt1"/>
                </a:solidFill>
              </a:defRPr>
            </a:lvl4pPr>
            <a:lvl5pPr lvl="4" rtl="0">
              <a:spcBef>
                <a:spcPts val="0"/>
              </a:spcBef>
              <a:buClr>
                <a:schemeClr val="lt1"/>
              </a:buClr>
              <a:buSzPct val="100000"/>
              <a:defRPr sz="6800">
                <a:solidFill>
                  <a:schemeClr val="lt1"/>
                </a:solidFill>
              </a:defRPr>
            </a:lvl5pPr>
            <a:lvl6pPr lvl="5" rtl="0">
              <a:spcBef>
                <a:spcPts val="0"/>
              </a:spcBef>
              <a:buClr>
                <a:schemeClr val="lt1"/>
              </a:buClr>
              <a:buSzPct val="100000"/>
              <a:defRPr sz="6800">
                <a:solidFill>
                  <a:schemeClr val="lt1"/>
                </a:solidFill>
              </a:defRPr>
            </a:lvl6pPr>
            <a:lvl7pPr lvl="6" rtl="0">
              <a:spcBef>
                <a:spcPts val="0"/>
              </a:spcBef>
              <a:buClr>
                <a:schemeClr val="lt1"/>
              </a:buClr>
              <a:buSzPct val="100000"/>
              <a:defRPr sz="6800">
                <a:solidFill>
                  <a:schemeClr val="lt1"/>
                </a:solidFill>
              </a:defRPr>
            </a:lvl7pPr>
            <a:lvl8pPr lvl="7" rtl="0">
              <a:spcBef>
                <a:spcPts val="0"/>
              </a:spcBef>
              <a:buClr>
                <a:schemeClr val="lt1"/>
              </a:buClr>
              <a:buSzPct val="100000"/>
              <a:defRPr sz="6800">
                <a:solidFill>
                  <a:schemeClr val="lt1"/>
                </a:solidFill>
              </a:defRPr>
            </a:lvl8pPr>
            <a:lvl9pPr lvl="8" rtl="0">
              <a:spcBef>
                <a:spcPts val="0"/>
              </a:spcBef>
              <a:buClr>
                <a:schemeClr val="lt1"/>
              </a:buClr>
              <a:buSzPct val="100000"/>
              <a:defRPr sz="6800">
                <a:solidFill>
                  <a:schemeClr val="lt1"/>
                </a:solidFill>
              </a:defRPr>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69" name="Shape 69"/>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4" name="Shape 74"/>
        <p:cNvGrpSpPr/>
        <p:nvPr/>
      </p:nvGrpSpPr>
      <p:grpSpPr>
        <a:xfrm>
          <a:off x="0" y="0"/>
          <a:ext cx="0" cy="0"/>
          <a:chOff x="0" y="0"/>
          <a:chExt cx="0" cy="0"/>
        </a:xfrm>
      </p:grpSpPr>
      <p:sp>
        <p:nvSpPr>
          <p:cNvPr id="75" name="Shape 75"/>
          <p:cNvSpPr txBox="1"/>
          <p:nvPr>
            <p:ph type="title"/>
          </p:nvPr>
        </p:nvSpPr>
        <p:spPr>
          <a:xfrm>
            <a:off x="311700" y="6318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6" name="Shape 76"/>
          <p:cNvSpPr txBox="1"/>
          <p:nvPr>
            <p:ph idx="1" type="body"/>
          </p:nvPr>
        </p:nvSpPr>
        <p:spPr>
          <a:xfrm>
            <a:off x="311700" y="1490875"/>
            <a:ext cx="2808000" cy="30780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90250" y="526350"/>
            <a:ext cx="56838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1" name="Shape 81"/>
        <p:cNvGrpSpPr/>
        <p:nvPr/>
      </p:nvGrpSpPr>
      <p:grpSpPr>
        <a:xfrm>
          <a:off x="0" y="0"/>
          <a:ext cx="0" cy="0"/>
          <a:chOff x="0" y="0"/>
          <a:chExt cx="0" cy="0"/>
        </a:xfrm>
      </p:grpSpPr>
      <p:sp>
        <p:nvSpPr>
          <p:cNvPr id="82" name="Shape 82"/>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3" name="Shape 8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4" name="Shape 84"/>
          <p:cNvSpPr txBox="1"/>
          <p:nvPr>
            <p:ph type="title"/>
          </p:nvPr>
        </p:nvSpPr>
        <p:spPr>
          <a:xfrm>
            <a:off x="265500" y="1375599"/>
            <a:ext cx="4045200" cy="15519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85" name="Shape 85"/>
          <p:cNvSpPr txBox="1"/>
          <p:nvPr>
            <p:ph idx="1" type="subTitle"/>
          </p:nvPr>
        </p:nvSpPr>
        <p:spPr>
          <a:xfrm>
            <a:off x="265500" y="2981125"/>
            <a:ext cx="4045200" cy="1345499"/>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67925"/>
            <a:ext cx="8520600" cy="1980000"/>
          </a:xfrm>
          <a:prstGeom prst="rect">
            <a:avLst/>
          </a:prstGeom>
        </p:spPr>
        <p:txBody>
          <a:bodyPr anchorCtr="0" anchor="ctr" bIns="91425" lIns="91425" rIns="91425" tIns="91425"/>
          <a:lstStyle>
            <a:lvl1pPr lvl="0" rtl="0" algn="ctr">
              <a:spcBef>
                <a:spcPts val="0"/>
              </a:spcBef>
              <a:buClr>
                <a:schemeClr val="dk1"/>
              </a:buClr>
              <a:buSzPct val="100000"/>
              <a:defRPr sz="11000">
                <a:solidFill>
                  <a:schemeClr val="dk1"/>
                </a:solidFill>
              </a:defRPr>
            </a:lvl1pPr>
            <a:lvl2pPr lvl="1" rtl="0" algn="ctr">
              <a:spcBef>
                <a:spcPts val="0"/>
              </a:spcBef>
              <a:buClr>
                <a:schemeClr val="dk1"/>
              </a:buClr>
              <a:buSzPct val="100000"/>
              <a:defRPr sz="11000">
                <a:solidFill>
                  <a:schemeClr val="dk1"/>
                </a:solidFill>
              </a:defRPr>
            </a:lvl2pPr>
            <a:lvl3pPr lvl="2" rtl="0" algn="ctr">
              <a:spcBef>
                <a:spcPts val="0"/>
              </a:spcBef>
              <a:buClr>
                <a:schemeClr val="dk1"/>
              </a:buClr>
              <a:buSzPct val="100000"/>
              <a:defRPr sz="11000">
                <a:solidFill>
                  <a:schemeClr val="dk1"/>
                </a:solidFill>
              </a:defRPr>
            </a:lvl3pPr>
            <a:lvl4pPr lvl="3" rtl="0" algn="ctr">
              <a:spcBef>
                <a:spcPts val="0"/>
              </a:spcBef>
              <a:buClr>
                <a:schemeClr val="dk1"/>
              </a:buClr>
              <a:buSzPct val="100000"/>
              <a:defRPr sz="11000">
                <a:solidFill>
                  <a:schemeClr val="dk1"/>
                </a:solidFill>
              </a:defRPr>
            </a:lvl4pPr>
            <a:lvl5pPr lvl="4" rtl="0" algn="ctr">
              <a:spcBef>
                <a:spcPts val="0"/>
              </a:spcBef>
              <a:buClr>
                <a:schemeClr val="dk1"/>
              </a:buClr>
              <a:buSzPct val="100000"/>
              <a:defRPr sz="11000">
                <a:solidFill>
                  <a:schemeClr val="dk1"/>
                </a:solidFill>
              </a:defRPr>
            </a:lvl5pPr>
            <a:lvl6pPr lvl="5" rtl="0" algn="ctr">
              <a:spcBef>
                <a:spcPts val="0"/>
              </a:spcBef>
              <a:buClr>
                <a:schemeClr val="dk1"/>
              </a:buClr>
              <a:buSzPct val="100000"/>
              <a:defRPr sz="11000">
                <a:solidFill>
                  <a:schemeClr val="dk1"/>
                </a:solidFill>
              </a:defRPr>
            </a:lvl6pPr>
            <a:lvl7pPr lvl="6" rtl="0" algn="ctr">
              <a:spcBef>
                <a:spcPts val="0"/>
              </a:spcBef>
              <a:buClr>
                <a:schemeClr val="dk1"/>
              </a:buClr>
              <a:buSzPct val="100000"/>
              <a:defRPr sz="11000">
                <a:solidFill>
                  <a:schemeClr val="dk1"/>
                </a:solidFill>
              </a:defRPr>
            </a:lvl7pPr>
            <a:lvl8pPr lvl="7" rtl="0" algn="ctr">
              <a:spcBef>
                <a:spcPts val="0"/>
              </a:spcBef>
              <a:buClr>
                <a:schemeClr val="dk1"/>
              </a:buClr>
              <a:buSzPct val="100000"/>
              <a:defRPr sz="11000">
                <a:solidFill>
                  <a:schemeClr val="dk1"/>
                </a:solidFill>
              </a:defRPr>
            </a:lvl8pPr>
            <a:lvl9pPr lvl="8" rtl="0" algn="ctr">
              <a:spcBef>
                <a:spcPts val="0"/>
              </a:spcBef>
              <a:buClr>
                <a:schemeClr val="dk1"/>
              </a:buClr>
              <a:buSzPct val="100000"/>
              <a:defRPr sz="11000">
                <a:solidFill>
                  <a:schemeClr val="dk1"/>
                </a:solidFill>
              </a:defRPr>
            </a:lvl9pPr>
          </a:lstStyle>
          <a:p/>
        </p:txBody>
      </p:sp>
      <p:sp>
        <p:nvSpPr>
          <p:cNvPr id="93" name="Shape 93"/>
          <p:cNvSpPr txBox="1"/>
          <p:nvPr>
            <p:ph idx="1" type="body"/>
          </p:nvPr>
        </p:nvSpPr>
        <p:spPr>
          <a:xfrm>
            <a:off x="311700" y="3224250"/>
            <a:ext cx="85206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 Id="rId4"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codenvy.readme.io/v4.4/docs/using-desktop-ides"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1142475"/>
            <a:ext cx="8520600" cy="1957800"/>
          </a:xfrm>
          <a:prstGeom prst="rect">
            <a:avLst/>
          </a:prstGeom>
        </p:spPr>
        <p:txBody>
          <a:bodyPr anchorCtr="0" anchor="b" bIns="91425" lIns="91425" rIns="91425" tIns="91425">
            <a:noAutofit/>
          </a:bodyPr>
          <a:lstStyle/>
          <a:p>
            <a:pPr lvl="0" rtl="0">
              <a:spcBef>
                <a:spcPts val="0"/>
              </a:spcBef>
              <a:buNone/>
            </a:pPr>
            <a:r>
              <a:rPr lang="en"/>
              <a:t>Codenvy v4.7</a:t>
            </a:r>
          </a:p>
          <a:p>
            <a:pPr lvl="0" rtl="0">
              <a:spcBef>
                <a:spcPts val="0"/>
              </a:spcBef>
              <a:buNone/>
            </a:pPr>
            <a:r>
              <a:rPr lang="en"/>
              <a:t>TestNext</a:t>
            </a:r>
          </a:p>
        </p:txBody>
      </p:sp>
      <p:sp>
        <p:nvSpPr>
          <p:cNvPr id="102" name="Shape 102"/>
          <p:cNvSpPr txBox="1"/>
          <p:nvPr>
            <p:ph idx="1" type="subTitle"/>
          </p:nvPr>
        </p:nvSpPr>
        <p:spPr>
          <a:xfrm>
            <a:off x="311700" y="4255498"/>
            <a:ext cx="8520600" cy="733500"/>
          </a:xfrm>
          <a:prstGeom prst="rect">
            <a:avLst/>
          </a:prstGeom>
        </p:spPr>
        <p:txBody>
          <a:bodyPr anchorCtr="0" anchor="t" bIns="91425" lIns="91425" rIns="91425" tIns="91425">
            <a:noAutofit/>
          </a:bodyPr>
          <a:lstStyle/>
          <a:p>
            <a:pPr lvl="0" rtl="0" algn="l">
              <a:spcBef>
                <a:spcPts val="0"/>
              </a:spcBef>
              <a:buNone/>
            </a:pPr>
            <a:r>
              <a:rPr lang="en" sz="1400">
                <a:solidFill>
                  <a:srgbClr val="000000"/>
                </a:solidFill>
                <a:latin typeface="Arial"/>
                <a:ea typeface="Arial"/>
                <a:cs typeface="Arial"/>
                <a:sym typeface="Arial"/>
              </a:rPr>
              <a:t>By Andrey Solodov</a:t>
            </a:r>
          </a:p>
          <a:p>
            <a:pPr lvl="0" rtl="0" algn="l">
              <a:spcBef>
                <a:spcPts val="0"/>
              </a:spcBef>
              <a:buNone/>
            </a:pPr>
            <a:r>
              <a:rPr lang="en" sz="1400">
                <a:solidFill>
                  <a:srgbClr val="000000"/>
                </a:solidFill>
                <a:latin typeface="Arial"/>
                <a:ea typeface="Arial"/>
                <a:cs typeface="Arial"/>
                <a:sym typeface="Arial"/>
              </a:rPr>
              <a:t>Skype: andrey.solodov_1</a:t>
            </a:r>
          </a:p>
          <a:p>
            <a:pPr lvl="0" rtl="0" algn="l">
              <a:spcBef>
                <a:spcPts val="0"/>
              </a:spcBef>
              <a:buNone/>
            </a:pPr>
            <a:r>
              <a:rPr lang="en" sz="1400">
                <a:solidFill>
                  <a:srgbClr val="000000"/>
                </a:solidFill>
                <a:latin typeface="Arial"/>
                <a:ea typeface="Arial"/>
                <a:cs typeface="Arial"/>
                <a:sym typeface="Arial"/>
              </a:rPr>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27750" y="35650"/>
            <a:ext cx="8520600" cy="318900"/>
          </a:xfrm>
          <a:prstGeom prst="rect">
            <a:avLst/>
          </a:prstGeom>
        </p:spPr>
        <p:txBody>
          <a:bodyPr anchorCtr="0" anchor="t" bIns="91425" lIns="91425" rIns="91425" tIns="91425">
            <a:noAutofit/>
          </a:bodyPr>
          <a:lstStyle/>
          <a:p>
            <a:pPr lvl="0" rtl="0">
              <a:spcBef>
                <a:spcPts val="0"/>
              </a:spcBef>
              <a:buNone/>
            </a:pPr>
            <a:r>
              <a:rPr lang="en" sz="1200"/>
              <a:t>Terminal</a:t>
            </a:r>
          </a:p>
        </p:txBody>
      </p:sp>
      <p:sp>
        <p:nvSpPr>
          <p:cNvPr id="170" name="Shape 170"/>
          <p:cNvSpPr txBox="1"/>
          <p:nvPr>
            <p:ph idx="1" type="body"/>
          </p:nvPr>
        </p:nvSpPr>
        <p:spPr>
          <a:xfrm>
            <a:off x="100150" y="464300"/>
            <a:ext cx="8940300" cy="762300"/>
          </a:xfrm>
          <a:prstGeom prst="rect">
            <a:avLst/>
          </a:prstGeom>
        </p:spPr>
        <p:txBody>
          <a:bodyPr anchorCtr="0" anchor="t" bIns="91425" lIns="91425" rIns="91425" tIns="91425">
            <a:noAutofit/>
          </a:bodyPr>
          <a:lstStyle/>
          <a:p>
            <a:pPr lvl="0" rtl="0">
              <a:spcBef>
                <a:spcPts val="0"/>
              </a:spcBef>
              <a:buNone/>
            </a:pPr>
            <a:r>
              <a:rPr lang="en" sz="1200"/>
              <a:t>Terminal is AWESOME. Let’s talk about it a bit more and i’ll show you some cool things.</a:t>
            </a:r>
          </a:p>
          <a:p>
            <a:pPr lvl="0" rtl="0">
              <a:spcBef>
                <a:spcPts val="0"/>
              </a:spcBef>
              <a:buNone/>
            </a:pPr>
            <a:r>
              <a:rPr lang="en" sz="1200"/>
              <a:t>Actually if you can’t see a terminal window on you Project Perspective just go to Terminal window and run it.</a:t>
            </a:r>
          </a:p>
        </p:txBody>
      </p:sp>
      <p:pic>
        <p:nvPicPr>
          <p:cNvPr id="171" name="Shape 171"/>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72" name="Shape 172"/>
          <p:cNvSpPr txBox="1"/>
          <p:nvPr/>
        </p:nvSpPr>
        <p:spPr>
          <a:xfrm>
            <a:off x="135750" y="2519850"/>
            <a:ext cx="8904600" cy="403500"/>
          </a:xfrm>
          <a:prstGeom prst="rect">
            <a:avLst/>
          </a:prstGeom>
          <a:noFill/>
          <a:ln>
            <a:noFill/>
          </a:ln>
        </p:spPr>
        <p:txBody>
          <a:bodyPr anchorCtr="0" anchor="t" bIns="91425" lIns="91425" rIns="91425" tIns="91425">
            <a:noAutofit/>
          </a:bodyPr>
          <a:lstStyle/>
          <a:p>
            <a:pPr lvl="0" rtl="0">
              <a:spcBef>
                <a:spcPts val="0"/>
              </a:spcBef>
              <a:buNone/>
            </a:pPr>
            <a:r>
              <a:rPr lang="en" sz="1200"/>
              <a:t>Or you can SSH to that container. Just press on SSH to see the details.</a:t>
            </a:r>
          </a:p>
        </p:txBody>
      </p:sp>
      <p:pic>
        <p:nvPicPr>
          <p:cNvPr id="173" name="Shape 173"/>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100925"/>
            <a:ext cx="8520600" cy="301200"/>
          </a:xfrm>
          <a:prstGeom prst="rect">
            <a:avLst/>
          </a:prstGeom>
        </p:spPr>
        <p:txBody>
          <a:bodyPr anchorCtr="0" anchor="t" bIns="91425" lIns="91425" rIns="91425" tIns="91425">
            <a:noAutofit/>
          </a:bodyPr>
          <a:lstStyle/>
          <a:p>
            <a:pPr lvl="0" rtl="0">
              <a:spcBef>
                <a:spcPts val="0"/>
              </a:spcBef>
              <a:buNone/>
            </a:pPr>
            <a:r>
              <a:rPr lang="en" sz="1200"/>
              <a:t>Services. Ports</a:t>
            </a:r>
          </a:p>
        </p:txBody>
      </p:sp>
      <p:sp>
        <p:nvSpPr>
          <p:cNvPr id="179" name="Shape 179"/>
          <p:cNvSpPr txBox="1"/>
          <p:nvPr>
            <p:ph idx="1" type="body"/>
          </p:nvPr>
        </p:nvSpPr>
        <p:spPr>
          <a:xfrm>
            <a:off x="130950" y="459450"/>
            <a:ext cx="8941500" cy="2521200"/>
          </a:xfrm>
          <a:prstGeom prst="rect">
            <a:avLst/>
          </a:prstGeom>
        </p:spPr>
        <p:txBody>
          <a:bodyPr anchorCtr="0" anchor="t" bIns="91425" lIns="91425" rIns="91425" tIns="91425">
            <a:noAutofit/>
          </a:bodyPr>
          <a:lstStyle/>
          <a:p>
            <a:pPr lvl="0" rtl="0">
              <a:spcBef>
                <a:spcPts val="0"/>
              </a:spcBef>
              <a:buNone/>
            </a:pPr>
            <a:r>
              <a:rPr lang="en" sz="1200"/>
              <a:t>Let’s switch back to Operations Perspective and investigate very important Servers tab.</a:t>
            </a:r>
          </a:p>
          <a:p>
            <a:pPr lvl="0" rt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rtl="0">
              <a:spcBef>
                <a:spcPts val="0"/>
              </a:spcBef>
              <a:buNone/>
            </a:pPr>
            <a:r>
              <a:rPr lang="en" sz="1200"/>
              <a:t>This tab is important and useful tool when you are going to see the result of your build process.</a:t>
            </a:r>
          </a:p>
          <a:p>
            <a:pPr lvl="0" rtl="0">
              <a:spcBef>
                <a:spcPts val="0"/>
              </a:spcBef>
              <a:buNone/>
            </a:pPr>
            <a:r>
              <a:rPr lang="en" sz="1200"/>
              <a:t>On the screen below you can see the exposed ports for Frontend, API, DB. These ones allow you to see the running app or connect to DB container (of course after docker-compose up will start that containers).</a:t>
            </a:r>
          </a:p>
          <a:p>
            <a:pPr lvl="0" rtl="0">
              <a:spcBef>
                <a:spcPts val="0"/>
              </a:spcBef>
              <a:buNone/>
            </a:pPr>
            <a:r>
              <a:t/>
            </a:r>
            <a:endParaRPr sz="1200"/>
          </a:p>
        </p:txBody>
      </p:sp>
      <p:sp>
        <p:nvSpPr>
          <p:cNvPr id="180" name="Shape 180"/>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101250" y="3064900"/>
            <a:ext cx="8941498" cy="1647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88300"/>
            <a:ext cx="8520600" cy="333300"/>
          </a:xfrm>
          <a:prstGeom prst="rect">
            <a:avLst/>
          </a:prstGeom>
        </p:spPr>
        <p:txBody>
          <a:bodyPr anchorCtr="0" anchor="t" bIns="91425" lIns="91425" rIns="91425" tIns="91425">
            <a:noAutofit/>
          </a:bodyPr>
          <a:lstStyle/>
          <a:p>
            <a:pPr lvl="0" rtl="0">
              <a:spcBef>
                <a:spcPts val="0"/>
              </a:spcBef>
              <a:buNone/>
            </a:pPr>
            <a:r>
              <a:rPr lang="en" sz="1200"/>
              <a:t>Commands. Build.</a:t>
            </a:r>
          </a:p>
        </p:txBody>
      </p:sp>
      <p:sp>
        <p:nvSpPr>
          <p:cNvPr id="187" name="Shape 187"/>
          <p:cNvSpPr txBox="1"/>
          <p:nvPr>
            <p:ph idx="1" type="body"/>
          </p:nvPr>
        </p:nvSpPr>
        <p:spPr>
          <a:xfrm>
            <a:off x="58375" y="421600"/>
            <a:ext cx="8944500" cy="5514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In order to make build and run process simple i injected commands in the workspace. Command can be run pressing on the Play button near it. Press </a:t>
            </a:r>
            <a:r>
              <a:rPr b="1" lang="en" sz="1200">
                <a:solidFill>
                  <a:srgbClr val="FF0000"/>
                </a:solidFill>
              </a:rPr>
              <a:t>frontend-build </a:t>
            </a:r>
            <a:r>
              <a:rPr lang="en" sz="1200">
                <a:solidFill>
                  <a:schemeClr val="dk1"/>
                </a:solidFill>
              </a:rPr>
              <a:t>to build the Frontend part of the product.</a:t>
            </a:r>
          </a:p>
        </p:txBody>
      </p:sp>
      <p:sp>
        <p:nvSpPr>
          <p:cNvPr id="188" name="Shape 188"/>
          <p:cNvSpPr txBox="1"/>
          <p:nvPr/>
        </p:nvSpPr>
        <p:spPr>
          <a:xfrm>
            <a:off x="64125" y="1853925"/>
            <a:ext cx="9048900" cy="939900"/>
          </a:xfrm>
          <a:prstGeom prst="rect">
            <a:avLst/>
          </a:prstGeom>
          <a:noFill/>
          <a:ln>
            <a:noFill/>
          </a:ln>
        </p:spPr>
        <p:txBody>
          <a:bodyPr anchorCtr="0" anchor="t" bIns="91425" lIns="91425" rIns="91425" tIns="91425">
            <a:noAutofit/>
          </a:bodyPr>
          <a:lstStyle/>
          <a:p>
            <a:pPr lvl="0" rtl="0">
              <a:spcBef>
                <a:spcPts val="0"/>
              </a:spcBef>
              <a:buNone/>
            </a:pPr>
            <a:r>
              <a:rPr lang="en"/>
              <a:t>The workspace container already has all dependencies installed: nodejs, npm, ruby, Compass, PhantomJS, bower, grunt. </a:t>
            </a:r>
          </a:p>
          <a:p>
            <a:pPr lvl="0">
              <a:spcBef>
                <a:spcPts val="0"/>
              </a:spcBef>
              <a:buNone/>
            </a:pPr>
            <a:r>
              <a:rPr lang="en"/>
              <a:t>The command will automatically launch the series of commands: </a:t>
            </a:r>
          </a:p>
          <a:p>
            <a:pPr lvl="0" rtl="0">
              <a:spcBef>
                <a:spcPts val="0"/>
              </a:spcBef>
              <a:buNone/>
            </a:pPr>
            <a:r>
              <a:rPr b="1" lang="en">
                <a:solidFill>
                  <a:srgbClr val="FF0000"/>
                </a:solidFill>
              </a:rPr>
              <a:t>npm install &amp;&amp; bower --allow-root install &amp;&amp; grunt build</a:t>
            </a:r>
          </a:p>
        </p:txBody>
      </p:sp>
      <p:pic>
        <p:nvPicPr>
          <p:cNvPr id="189" name="Shape 189"/>
          <p:cNvPicPr preferRelativeResize="0"/>
          <p:nvPr/>
        </p:nvPicPr>
        <p:blipFill>
          <a:blip r:embed="rId3">
            <a:alphaModFix/>
          </a:blip>
          <a:stretch>
            <a:fillRect/>
          </a:stretch>
        </p:blipFill>
        <p:spPr>
          <a:xfrm>
            <a:off x="64125" y="1101850"/>
            <a:ext cx="9015726" cy="721600"/>
          </a:xfrm>
          <a:prstGeom prst="rect">
            <a:avLst/>
          </a:prstGeom>
          <a:noFill/>
          <a:ln>
            <a:noFill/>
          </a:ln>
        </p:spPr>
      </p:pic>
      <p:pic>
        <p:nvPicPr>
          <p:cNvPr id="190" name="Shape 190"/>
          <p:cNvPicPr preferRelativeResize="0"/>
          <p:nvPr/>
        </p:nvPicPr>
        <p:blipFill>
          <a:blip r:embed="rId4">
            <a:alphaModFix/>
          </a:blip>
          <a:stretch>
            <a:fillRect/>
          </a:stretch>
        </p:blipFill>
        <p:spPr>
          <a:xfrm>
            <a:off x="80775" y="2824300"/>
            <a:ext cx="9015600" cy="1492550"/>
          </a:xfrm>
          <a:prstGeom prst="rect">
            <a:avLst/>
          </a:prstGeom>
          <a:noFill/>
          <a:ln>
            <a:noFill/>
          </a:ln>
        </p:spPr>
      </p:pic>
      <p:pic>
        <p:nvPicPr>
          <p:cNvPr id="191" name="Shape 191"/>
          <p:cNvPicPr preferRelativeResize="0"/>
          <p:nvPr/>
        </p:nvPicPr>
        <p:blipFill>
          <a:blip r:embed="rId5">
            <a:alphaModFix/>
          </a:blip>
          <a:stretch>
            <a:fillRect/>
          </a:stretch>
        </p:blipFill>
        <p:spPr>
          <a:xfrm>
            <a:off x="80775" y="4393025"/>
            <a:ext cx="9048899" cy="69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191525" y="133700"/>
            <a:ext cx="8760900" cy="333300"/>
          </a:xfrm>
          <a:prstGeom prst="rect">
            <a:avLst/>
          </a:prstGeom>
        </p:spPr>
        <p:txBody>
          <a:bodyPr anchorCtr="0" anchor="t" bIns="91425" lIns="91425" rIns="91425" tIns="91425">
            <a:noAutofit/>
          </a:bodyPr>
          <a:lstStyle/>
          <a:p>
            <a:pPr lvl="0" rtl="0">
              <a:spcBef>
                <a:spcPts val="0"/>
              </a:spcBef>
              <a:buNone/>
            </a:pPr>
            <a:r>
              <a:rPr lang="en" sz="1200"/>
              <a:t>Commands. Build (continue).</a:t>
            </a:r>
          </a:p>
        </p:txBody>
      </p:sp>
      <p:sp>
        <p:nvSpPr>
          <p:cNvPr id="197" name="Shape 197"/>
          <p:cNvSpPr txBox="1"/>
          <p:nvPr>
            <p:ph idx="1" type="body"/>
          </p:nvPr>
        </p:nvSpPr>
        <p:spPr>
          <a:xfrm>
            <a:off x="191475" y="467000"/>
            <a:ext cx="8760900" cy="864600"/>
          </a:xfrm>
          <a:prstGeom prst="rect">
            <a:avLst/>
          </a:prstGeom>
        </p:spPr>
        <p:txBody>
          <a:bodyPr anchorCtr="0" anchor="t" bIns="91425" lIns="91425" rIns="91425" tIns="91425">
            <a:noAutofit/>
          </a:bodyPr>
          <a:lstStyle/>
          <a:p>
            <a:pPr lvl="0">
              <a:spcBef>
                <a:spcPts val="0"/>
              </a:spcBef>
              <a:buNone/>
            </a:pPr>
            <a:r>
              <a:rPr lang="en" sz="1200"/>
              <a:t>Next step is to build frontend docker image (ut-frontend). Please run command highlighted on the screen:</a:t>
            </a:r>
          </a:p>
          <a:p>
            <a:pPr lvl="0" rtl="0">
              <a:spcBef>
                <a:spcPts val="0"/>
              </a:spcBef>
              <a:buNone/>
            </a:pPr>
            <a:r>
              <a:rPr b="1" lang="en" sz="1200">
                <a:solidFill>
                  <a:srgbClr val="FF0000"/>
                </a:solidFill>
              </a:rPr>
              <a:t>cd /projects/utiw_frontend &amp;&amp; docker build -t ut-frontend .</a:t>
            </a:r>
          </a:p>
        </p:txBody>
      </p:sp>
      <p:pic>
        <p:nvPicPr>
          <p:cNvPr id="198" name="Shape 198"/>
          <p:cNvPicPr preferRelativeResize="0"/>
          <p:nvPr/>
        </p:nvPicPr>
        <p:blipFill>
          <a:blip r:embed="rId3">
            <a:alphaModFix/>
          </a:blip>
          <a:stretch>
            <a:fillRect/>
          </a:stretch>
        </p:blipFill>
        <p:spPr>
          <a:xfrm>
            <a:off x="68175" y="1481900"/>
            <a:ext cx="9007649" cy="3537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91525" y="133700"/>
            <a:ext cx="8760900" cy="333300"/>
          </a:xfrm>
          <a:prstGeom prst="rect">
            <a:avLst/>
          </a:prstGeom>
        </p:spPr>
        <p:txBody>
          <a:bodyPr anchorCtr="0" anchor="t" bIns="91425" lIns="91425" rIns="91425" tIns="91425">
            <a:noAutofit/>
          </a:bodyPr>
          <a:lstStyle/>
          <a:p>
            <a:pPr lvl="0" rtl="0">
              <a:spcBef>
                <a:spcPts val="0"/>
              </a:spcBef>
              <a:buNone/>
            </a:pPr>
            <a:r>
              <a:rPr lang="en" sz="1200"/>
              <a:t>Commands. Build (continue).</a:t>
            </a:r>
          </a:p>
        </p:txBody>
      </p:sp>
      <p:sp>
        <p:nvSpPr>
          <p:cNvPr id="204" name="Shape 204"/>
          <p:cNvSpPr txBox="1"/>
          <p:nvPr>
            <p:ph idx="1" type="body"/>
          </p:nvPr>
        </p:nvSpPr>
        <p:spPr>
          <a:xfrm>
            <a:off x="191475" y="467000"/>
            <a:ext cx="8760900" cy="930000"/>
          </a:xfrm>
          <a:prstGeom prst="rect">
            <a:avLst/>
          </a:prstGeom>
        </p:spPr>
        <p:txBody>
          <a:bodyPr anchorCtr="0" anchor="t" bIns="91425" lIns="91425" rIns="91425" tIns="91425">
            <a:noAutofit/>
          </a:bodyPr>
          <a:lstStyle/>
          <a:p>
            <a:pPr lvl="0">
              <a:spcBef>
                <a:spcPts val="0"/>
              </a:spcBef>
              <a:buNone/>
            </a:pPr>
            <a:r>
              <a:rPr lang="en" sz="1200"/>
              <a:t>..and to build backend docker image (ut-backend). Please run command highlighted on the screen:</a:t>
            </a:r>
          </a:p>
          <a:p>
            <a:pPr lvl="0" rtl="0">
              <a:spcBef>
                <a:spcPts val="0"/>
              </a:spcBef>
              <a:buNone/>
            </a:pPr>
            <a:r>
              <a:rPr b="1" lang="en" sz="1200">
                <a:solidFill>
                  <a:srgbClr val="FF0000"/>
                </a:solidFill>
              </a:rPr>
              <a:t>cd /projects/utiw_backend/ut-prioritization &amp;&amp; docker build -t ut-backend .</a:t>
            </a:r>
          </a:p>
        </p:txBody>
      </p:sp>
      <p:pic>
        <p:nvPicPr>
          <p:cNvPr id="205" name="Shape 205"/>
          <p:cNvPicPr preferRelativeResize="0"/>
          <p:nvPr/>
        </p:nvPicPr>
        <p:blipFill>
          <a:blip r:embed="rId3">
            <a:alphaModFix/>
          </a:blip>
          <a:stretch>
            <a:fillRect/>
          </a:stretch>
        </p:blipFill>
        <p:spPr>
          <a:xfrm>
            <a:off x="94212" y="1471050"/>
            <a:ext cx="8955426" cy="338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107000" y="127200"/>
            <a:ext cx="8725200" cy="313800"/>
          </a:xfrm>
          <a:prstGeom prst="rect">
            <a:avLst/>
          </a:prstGeom>
        </p:spPr>
        <p:txBody>
          <a:bodyPr anchorCtr="0" anchor="t" bIns="91425" lIns="91425" rIns="91425" tIns="91425">
            <a:noAutofit/>
          </a:bodyPr>
          <a:lstStyle/>
          <a:p>
            <a:pPr lvl="0" rtl="0">
              <a:spcBef>
                <a:spcPts val="0"/>
              </a:spcBef>
              <a:buNone/>
            </a:pPr>
            <a:r>
              <a:rPr lang="en" sz="1200"/>
              <a:t>Application Run</a:t>
            </a:r>
          </a:p>
        </p:txBody>
      </p:sp>
      <p:sp>
        <p:nvSpPr>
          <p:cNvPr id="211" name="Shape 211"/>
          <p:cNvSpPr txBox="1"/>
          <p:nvPr>
            <p:ph idx="1" type="body"/>
          </p:nvPr>
        </p:nvSpPr>
        <p:spPr>
          <a:xfrm>
            <a:off x="147900" y="4119250"/>
            <a:ext cx="8996100" cy="923100"/>
          </a:xfrm>
          <a:prstGeom prst="rect">
            <a:avLst/>
          </a:prstGeom>
        </p:spPr>
        <p:txBody>
          <a:bodyPr anchorCtr="0" anchor="t" bIns="91425" lIns="91425" rIns="91425" tIns="91425">
            <a:noAutofit/>
          </a:bodyPr>
          <a:lstStyle/>
          <a:p>
            <a:pPr lvl="0" rtl="0">
              <a:lnSpc>
                <a:spcPct val="100000"/>
              </a:lnSpc>
              <a:spcBef>
                <a:spcPts val="0"/>
              </a:spcBef>
              <a:buNone/>
            </a:pPr>
            <a:r>
              <a:rPr lang="en" sz="1200"/>
              <a:t>You can see the running app using the links you can got from Servers tab. See slide 11.</a:t>
            </a:r>
          </a:p>
          <a:p>
            <a:pPr lvl="0" rtl="0">
              <a:lnSpc>
                <a:spcPct val="100000"/>
              </a:lnSpc>
              <a:spcBef>
                <a:spcPts val="0"/>
              </a:spcBef>
              <a:buNone/>
            </a:pPr>
            <a:r>
              <a:rPr lang="en" sz="1200"/>
              <a:t>Containers API, DB, Frontend have exposed ports and using the links from Servers tab you can see running services from your local machine.</a:t>
            </a:r>
          </a:p>
          <a:p>
            <a:pPr lvl="0" rtl="0">
              <a:spcBef>
                <a:spcPts val="0"/>
              </a:spcBef>
              <a:buNone/>
            </a:pPr>
            <a:r>
              <a:t/>
            </a:r>
            <a:endParaRPr sz="1200"/>
          </a:p>
        </p:txBody>
      </p:sp>
      <p:sp>
        <p:nvSpPr>
          <p:cNvPr id="212" name="Shape 212"/>
          <p:cNvSpPr txBox="1"/>
          <p:nvPr/>
        </p:nvSpPr>
        <p:spPr>
          <a:xfrm>
            <a:off x="182775" y="443850"/>
            <a:ext cx="8818200" cy="685500"/>
          </a:xfrm>
          <a:prstGeom prst="rect">
            <a:avLst/>
          </a:prstGeom>
          <a:noFill/>
          <a:ln>
            <a:noFill/>
          </a:ln>
        </p:spPr>
        <p:txBody>
          <a:bodyPr anchorCtr="0" anchor="t" bIns="91425" lIns="91425" rIns="91425" tIns="91425">
            <a:noAutofit/>
          </a:bodyPr>
          <a:lstStyle/>
          <a:p>
            <a:pPr lvl="0">
              <a:spcBef>
                <a:spcPts val="0"/>
              </a:spcBef>
              <a:buNone/>
            </a:pPr>
            <a:r>
              <a:rPr lang="en" sz="1200"/>
              <a:t>To run the application we need to create docker-compose.yml file. We can do that in projects root folder</a:t>
            </a:r>
          </a:p>
          <a:p>
            <a:pPr lvl="0">
              <a:spcBef>
                <a:spcPts val="0"/>
              </a:spcBef>
              <a:buNone/>
            </a:pPr>
            <a:r>
              <a:rPr b="1" lang="en" sz="1200">
                <a:solidFill>
                  <a:srgbClr val="FF0000"/>
                </a:solidFill>
              </a:rPr>
              <a:t>cd /projects &amp;&amp; touch docker-compose.yml</a:t>
            </a:r>
          </a:p>
          <a:p>
            <a:pPr lvl="0">
              <a:spcBef>
                <a:spcPts val="0"/>
              </a:spcBef>
              <a:buNone/>
            </a:pPr>
            <a:r>
              <a:rPr lang="en" sz="1200"/>
              <a:t>The example contents of compose file you can find on slides: Appendix1, Appendix2</a:t>
            </a:r>
          </a:p>
          <a:p>
            <a:pPr lvl="0">
              <a:spcBef>
                <a:spcPts val="0"/>
              </a:spcBef>
              <a:buNone/>
            </a:pPr>
            <a:r>
              <a:t/>
            </a:r>
            <a:endParaRPr sz="1200"/>
          </a:p>
          <a:p>
            <a:pPr lvl="0">
              <a:spcBef>
                <a:spcPts val="0"/>
              </a:spcBef>
              <a:buNone/>
            </a:pPr>
            <a:r>
              <a:t/>
            </a:r>
            <a:endParaRPr sz="1200"/>
          </a:p>
        </p:txBody>
      </p:sp>
      <p:pic>
        <p:nvPicPr>
          <p:cNvPr id="213" name="Shape 213"/>
          <p:cNvPicPr preferRelativeResize="0"/>
          <p:nvPr/>
        </p:nvPicPr>
        <p:blipFill>
          <a:blip r:embed="rId3">
            <a:alphaModFix/>
          </a:blip>
          <a:stretch>
            <a:fillRect/>
          </a:stretch>
        </p:blipFill>
        <p:spPr>
          <a:xfrm>
            <a:off x="147900" y="1235500"/>
            <a:ext cx="8774898" cy="2215550"/>
          </a:xfrm>
          <a:prstGeom prst="rect">
            <a:avLst/>
          </a:prstGeom>
          <a:noFill/>
          <a:ln>
            <a:noFill/>
          </a:ln>
        </p:spPr>
      </p:pic>
      <p:sp>
        <p:nvSpPr>
          <p:cNvPr id="214" name="Shape 214"/>
          <p:cNvSpPr txBox="1"/>
          <p:nvPr/>
        </p:nvSpPr>
        <p:spPr>
          <a:xfrm>
            <a:off x="147900" y="3616125"/>
            <a:ext cx="8415900" cy="541800"/>
          </a:xfrm>
          <a:prstGeom prst="rect">
            <a:avLst/>
          </a:prstGeom>
          <a:noFill/>
          <a:ln>
            <a:noFill/>
          </a:ln>
        </p:spPr>
        <p:txBody>
          <a:bodyPr anchorCtr="0" anchor="t" bIns="91425" lIns="91425" rIns="91425" tIns="91425">
            <a:noAutofit/>
          </a:bodyPr>
          <a:lstStyle/>
          <a:p>
            <a:pPr lvl="0">
              <a:spcBef>
                <a:spcPts val="0"/>
              </a:spcBef>
              <a:buNone/>
            </a:pPr>
            <a:r>
              <a:rPr lang="en" sz="1200"/>
              <a:t>Finally we can start services: </a:t>
            </a:r>
            <a:r>
              <a:rPr b="1" lang="en" sz="1200">
                <a:solidFill>
                  <a:srgbClr val="FF0000"/>
                </a:solidFill>
              </a:rPr>
              <a:t>cd /projects &amp;&amp; docker-compose up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71350" y="133700"/>
            <a:ext cx="8761200" cy="333300"/>
          </a:xfrm>
          <a:prstGeom prst="rect">
            <a:avLst/>
          </a:prstGeom>
        </p:spPr>
        <p:txBody>
          <a:bodyPr anchorCtr="0" anchor="t" bIns="91425" lIns="91425" rIns="91425" tIns="91425">
            <a:noAutofit/>
          </a:bodyPr>
          <a:lstStyle/>
          <a:p>
            <a:pPr lvl="0" rtl="0">
              <a:spcBef>
                <a:spcPts val="0"/>
              </a:spcBef>
              <a:buNone/>
            </a:pPr>
            <a:r>
              <a:rPr lang="en" sz="1200"/>
              <a:t>Application Run. Frontend.</a:t>
            </a:r>
          </a:p>
        </p:txBody>
      </p:sp>
      <p:pic>
        <p:nvPicPr>
          <p:cNvPr id="220" name="Shape 220"/>
          <p:cNvPicPr preferRelativeResize="0"/>
          <p:nvPr/>
        </p:nvPicPr>
        <p:blipFill>
          <a:blip r:embed="rId3">
            <a:alphaModFix/>
          </a:blip>
          <a:stretch>
            <a:fillRect/>
          </a:stretch>
        </p:blipFill>
        <p:spPr>
          <a:xfrm>
            <a:off x="64700" y="1443850"/>
            <a:ext cx="9014626" cy="1041700"/>
          </a:xfrm>
          <a:prstGeom prst="rect">
            <a:avLst/>
          </a:prstGeom>
          <a:noFill/>
          <a:ln>
            <a:noFill/>
          </a:ln>
        </p:spPr>
      </p:pic>
      <p:pic>
        <p:nvPicPr>
          <p:cNvPr id="221" name="Shape 221"/>
          <p:cNvPicPr preferRelativeResize="0"/>
          <p:nvPr/>
        </p:nvPicPr>
        <p:blipFill>
          <a:blip r:embed="rId4">
            <a:alphaModFix/>
          </a:blip>
          <a:stretch>
            <a:fillRect/>
          </a:stretch>
        </p:blipFill>
        <p:spPr>
          <a:xfrm>
            <a:off x="64687" y="3181675"/>
            <a:ext cx="9014625" cy="1487000"/>
          </a:xfrm>
          <a:prstGeom prst="rect">
            <a:avLst/>
          </a:prstGeom>
          <a:noFill/>
          <a:ln>
            <a:noFill/>
          </a:ln>
        </p:spPr>
      </p:pic>
      <p:sp>
        <p:nvSpPr>
          <p:cNvPr id="222" name="Shape 222"/>
          <p:cNvSpPr txBox="1"/>
          <p:nvPr/>
        </p:nvSpPr>
        <p:spPr>
          <a:xfrm>
            <a:off x="104425" y="548300"/>
            <a:ext cx="8974800" cy="802800"/>
          </a:xfrm>
          <a:prstGeom prst="rect">
            <a:avLst/>
          </a:prstGeom>
          <a:noFill/>
          <a:ln>
            <a:noFill/>
          </a:ln>
        </p:spPr>
        <p:txBody>
          <a:bodyPr anchorCtr="0" anchor="t" bIns="91425" lIns="91425" rIns="91425" tIns="91425">
            <a:noAutofit/>
          </a:bodyPr>
          <a:lstStyle/>
          <a:p>
            <a:pPr lvl="0">
              <a:spcBef>
                <a:spcPts val="0"/>
              </a:spcBef>
              <a:buNone/>
            </a:pPr>
            <a:r>
              <a:rPr lang="en" sz="1200"/>
              <a:t>First we need to check the generated link for frontend on Servers tab</a:t>
            </a:r>
          </a:p>
        </p:txBody>
      </p:sp>
      <p:sp>
        <p:nvSpPr>
          <p:cNvPr id="223" name="Shape 223"/>
          <p:cNvSpPr txBox="1"/>
          <p:nvPr/>
        </p:nvSpPr>
        <p:spPr>
          <a:xfrm>
            <a:off x="84850" y="2591325"/>
            <a:ext cx="9014700" cy="510000"/>
          </a:xfrm>
          <a:prstGeom prst="rect">
            <a:avLst/>
          </a:prstGeom>
          <a:noFill/>
          <a:ln>
            <a:noFill/>
          </a:ln>
        </p:spPr>
        <p:txBody>
          <a:bodyPr anchorCtr="0" anchor="t" bIns="91425" lIns="91425" rIns="91425" tIns="91425">
            <a:noAutofit/>
          </a:bodyPr>
          <a:lstStyle/>
          <a:p>
            <a:pPr lvl="0">
              <a:spcBef>
                <a:spcPts val="0"/>
              </a:spcBef>
              <a:buNone/>
            </a:pPr>
            <a:r>
              <a:rPr lang="en"/>
              <a:t>After it we can see the result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idx="1" type="body"/>
          </p:nvPr>
        </p:nvSpPr>
        <p:spPr>
          <a:xfrm>
            <a:off x="58725" y="512800"/>
            <a:ext cx="8794800" cy="368400"/>
          </a:xfrm>
          <a:prstGeom prst="rect">
            <a:avLst/>
          </a:prstGeom>
        </p:spPr>
        <p:txBody>
          <a:bodyPr anchorCtr="0" anchor="t" bIns="91425" lIns="91425" rIns="91425" tIns="91425">
            <a:noAutofit/>
          </a:bodyPr>
          <a:lstStyle/>
          <a:p>
            <a:pPr lvl="0">
              <a:spcBef>
                <a:spcPts val="0"/>
              </a:spcBef>
              <a:buNone/>
            </a:pPr>
            <a:r>
              <a:rPr lang="en" sz="1200"/>
              <a:t>For the backend the same steps</a:t>
            </a:r>
          </a:p>
        </p:txBody>
      </p:sp>
      <p:sp>
        <p:nvSpPr>
          <p:cNvPr id="229" name="Shape 229"/>
          <p:cNvSpPr txBox="1"/>
          <p:nvPr/>
        </p:nvSpPr>
        <p:spPr>
          <a:xfrm>
            <a:off x="58800" y="137075"/>
            <a:ext cx="8794800" cy="3330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Application Run. Frontend.</a:t>
            </a:r>
          </a:p>
        </p:txBody>
      </p:sp>
      <p:pic>
        <p:nvPicPr>
          <p:cNvPr id="230" name="Shape 230"/>
          <p:cNvPicPr preferRelativeResize="0"/>
          <p:nvPr/>
        </p:nvPicPr>
        <p:blipFill>
          <a:blip r:embed="rId3">
            <a:alphaModFix/>
          </a:blip>
          <a:stretch>
            <a:fillRect/>
          </a:stretch>
        </p:blipFill>
        <p:spPr>
          <a:xfrm>
            <a:off x="58725" y="959525"/>
            <a:ext cx="8975025" cy="648450"/>
          </a:xfrm>
          <a:prstGeom prst="rect">
            <a:avLst/>
          </a:prstGeom>
          <a:noFill/>
          <a:ln>
            <a:noFill/>
          </a:ln>
        </p:spPr>
      </p:pic>
      <p:pic>
        <p:nvPicPr>
          <p:cNvPr id="231" name="Shape 231"/>
          <p:cNvPicPr preferRelativeResize="0"/>
          <p:nvPr/>
        </p:nvPicPr>
        <p:blipFill>
          <a:blip r:embed="rId4">
            <a:alphaModFix/>
          </a:blip>
          <a:stretch>
            <a:fillRect/>
          </a:stretch>
        </p:blipFill>
        <p:spPr>
          <a:xfrm>
            <a:off x="58725" y="1686300"/>
            <a:ext cx="8975024" cy="341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58375" y="55875"/>
            <a:ext cx="9015600" cy="300900"/>
          </a:xfrm>
          <a:prstGeom prst="rect">
            <a:avLst/>
          </a:prstGeom>
        </p:spPr>
        <p:txBody>
          <a:bodyPr anchorCtr="0" anchor="t" bIns="91425" lIns="91425" rIns="91425" tIns="91425">
            <a:noAutofit/>
          </a:bodyPr>
          <a:lstStyle/>
          <a:p>
            <a:pPr lvl="0" rtl="0">
              <a:spcBef>
                <a:spcPts val="0"/>
              </a:spcBef>
              <a:buNone/>
            </a:pPr>
            <a:r>
              <a:rPr lang="en" sz="1200"/>
              <a:t>Application Run. DB.</a:t>
            </a:r>
          </a:p>
        </p:txBody>
      </p:sp>
      <p:pic>
        <p:nvPicPr>
          <p:cNvPr id="237" name="Shape 237"/>
          <p:cNvPicPr preferRelativeResize="0"/>
          <p:nvPr/>
        </p:nvPicPr>
        <p:blipFill>
          <a:blip r:embed="rId3">
            <a:alphaModFix/>
          </a:blip>
          <a:stretch>
            <a:fillRect/>
          </a:stretch>
        </p:blipFill>
        <p:spPr>
          <a:xfrm>
            <a:off x="58375" y="468125"/>
            <a:ext cx="8942748" cy="878349"/>
          </a:xfrm>
          <a:prstGeom prst="rect">
            <a:avLst/>
          </a:prstGeom>
          <a:noFill/>
          <a:ln>
            <a:noFill/>
          </a:ln>
        </p:spPr>
      </p:pic>
      <p:pic>
        <p:nvPicPr>
          <p:cNvPr id="238" name="Shape 238"/>
          <p:cNvPicPr preferRelativeResize="0"/>
          <p:nvPr/>
        </p:nvPicPr>
        <p:blipFill>
          <a:blip r:embed="rId4">
            <a:alphaModFix/>
          </a:blip>
          <a:stretch>
            <a:fillRect/>
          </a:stretch>
        </p:blipFill>
        <p:spPr>
          <a:xfrm>
            <a:off x="58375" y="1457825"/>
            <a:ext cx="8942751" cy="3548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77825" y="114225"/>
            <a:ext cx="4754100" cy="300900"/>
          </a:xfrm>
          <a:prstGeom prst="rect">
            <a:avLst/>
          </a:prstGeom>
        </p:spPr>
        <p:txBody>
          <a:bodyPr anchorCtr="0" anchor="t" bIns="91425" lIns="91425" rIns="91425" tIns="91425">
            <a:noAutofit/>
          </a:bodyPr>
          <a:lstStyle/>
          <a:p>
            <a:pPr lvl="0" rtl="0">
              <a:spcBef>
                <a:spcPts val="0"/>
              </a:spcBef>
              <a:buNone/>
            </a:pPr>
            <a:r>
              <a:rPr lang="en" sz="1200"/>
              <a:t>SSH to local IDE</a:t>
            </a:r>
          </a:p>
        </p:txBody>
      </p:sp>
      <p:sp>
        <p:nvSpPr>
          <p:cNvPr id="244" name="Shape 244"/>
          <p:cNvSpPr txBox="1"/>
          <p:nvPr>
            <p:ph idx="1" type="body"/>
          </p:nvPr>
        </p:nvSpPr>
        <p:spPr>
          <a:xfrm>
            <a:off x="38925" y="516850"/>
            <a:ext cx="3236700" cy="4535700"/>
          </a:xfrm>
          <a:prstGeom prst="rect">
            <a:avLst/>
          </a:prstGeom>
        </p:spPr>
        <p:txBody>
          <a:bodyPr anchorCtr="0" anchor="t" bIns="91425" lIns="91425" rIns="91425" tIns="91425">
            <a:noAutofit/>
          </a:bodyPr>
          <a:lstStyle/>
          <a:p>
            <a:pPr lvl="0" rtl="0">
              <a:spcBef>
                <a:spcPts val="0"/>
              </a:spcBef>
              <a:buNone/>
            </a:pPr>
            <a:r>
              <a:rPr lang="en" sz="1200"/>
              <a:t>To create SSH connection to your local IDE please follow the link:</a:t>
            </a:r>
          </a:p>
          <a:p>
            <a:pPr lvl="0" rtl="0">
              <a:spcBef>
                <a:spcPts val="0"/>
              </a:spcBef>
              <a:buNone/>
            </a:pPr>
            <a:r>
              <a:rPr lang="en" sz="1200" u="sng">
                <a:solidFill>
                  <a:schemeClr val="hlink"/>
                </a:solidFill>
                <a:hlinkClick r:id="rId3"/>
              </a:rPr>
              <a:t>http://codenvy.readme.io/v4.4/docs/using-desktop-ides</a:t>
            </a:r>
          </a:p>
          <a:p>
            <a:pPr lvl="0" rt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245" name="Shape 245"/>
          <p:cNvPicPr preferRelativeResize="0"/>
          <p:nvPr/>
        </p:nvPicPr>
        <p:blipFill>
          <a:blip r:embed="rId4">
            <a:alphaModFix/>
          </a:blip>
          <a:stretch>
            <a:fillRect/>
          </a:stretch>
        </p:blipFill>
        <p:spPr>
          <a:xfrm>
            <a:off x="3129087" y="0"/>
            <a:ext cx="598617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153150"/>
            <a:ext cx="8520600" cy="359100"/>
          </a:xfrm>
          <a:prstGeom prst="rect">
            <a:avLst/>
          </a:prstGeom>
        </p:spPr>
        <p:txBody>
          <a:bodyPr anchorCtr="0" anchor="t" bIns="91425" lIns="91425" rIns="91425" tIns="91425">
            <a:noAutofit/>
          </a:bodyPr>
          <a:lstStyle/>
          <a:p>
            <a:pPr lvl="0" rtl="0">
              <a:spcBef>
                <a:spcPts val="0"/>
              </a:spcBef>
              <a:buNone/>
            </a:pPr>
            <a:r>
              <a:rPr lang="en" sz="1200"/>
              <a:t>Logging in</a:t>
            </a:r>
          </a:p>
        </p:txBody>
      </p:sp>
      <p:sp>
        <p:nvSpPr>
          <p:cNvPr id="108" name="Shape 108"/>
          <p:cNvSpPr txBox="1"/>
          <p:nvPr>
            <p:ph idx="1" type="body"/>
          </p:nvPr>
        </p:nvSpPr>
        <p:spPr>
          <a:xfrm>
            <a:off x="311700" y="512250"/>
            <a:ext cx="8520600" cy="34164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rtl="0">
              <a:lnSpc>
                <a:spcPct val="100000"/>
              </a:lnSpc>
              <a:spcBef>
                <a:spcPts val="0"/>
              </a:spcBef>
              <a:spcAft>
                <a:spcPts val="1000"/>
              </a:spcAft>
              <a:buClr>
                <a:schemeClr val="dk1"/>
              </a:buClr>
              <a:buSzPct val="91666"/>
              <a:buFont typeface="Arial"/>
              <a:buNone/>
            </a:pPr>
            <a:r>
              <a:rPr lang="en" sz="1200"/>
              <a:t>Please register yourself in Codenvy, create login/password.</a:t>
            </a:r>
          </a:p>
          <a:p>
            <a:pPr lvl="0" rtl="0">
              <a:lnSpc>
                <a:spcPct val="100000"/>
              </a:lnSpc>
              <a:spcBef>
                <a:spcPts val="0"/>
              </a:spcBef>
              <a:spcAft>
                <a:spcPts val="1000"/>
              </a:spcAft>
              <a:buClr>
                <a:schemeClr val="dk1"/>
              </a:buClr>
              <a:buSzPct val="91666"/>
              <a:buFont typeface="Arial"/>
              <a:buNone/>
            </a:pPr>
            <a:r>
              <a:rPr lang="en" sz="1200"/>
              <a:t>Then follow the link http://codenvy.aurea.local/f?id=zclvc8rmw7qjj92e</a:t>
            </a:r>
          </a:p>
          <a:p>
            <a:pPr lvl="0" rtl="0">
              <a:lnSpc>
                <a:spcPct val="100000"/>
              </a:lnSpc>
              <a:spcBef>
                <a:spcPts val="0"/>
              </a:spcBef>
              <a:spcAft>
                <a:spcPts val="1000"/>
              </a:spcAft>
              <a:buClr>
                <a:schemeClr val="dk1"/>
              </a:buClr>
              <a:buSzPct val="61111"/>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idx="1" type="body"/>
          </p:nvPr>
        </p:nvSpPr>
        <p:spPr>
          <a:xfrm>
            <a:off x="104425" y="404700"/>
            <a:ext cx="8727900" cy="4738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version: '2'</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services: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backend:</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image: ut-backend</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ports: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"8080:8080"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environment: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QUEUE_REGION=us-east-1</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SCMSDK_PRODUCT_ID_URL=http://scmsdk:8000/api/1.0/get_product_id</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QUEUE_NAME=testnext_smoke_queue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SVN_USER=service.aline.insght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ENVIRONMENT=smoke-test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SQLALCHEMY_MAX_OVERFLOW=5</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CSV_DIRECTORY=covimprv_reports/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VISIBILITY_TIMEOUT=30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AWS_ACCESS_KEY=AKIAIG3GGM7DXBMSO5JA</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AWS_SECRET_KEY=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</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REPO_DIR=/tmp/</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API_DELTA_COVERAGE=http://aline-unittest-api-dev.us-east-1.elasticbeanstalk.com/coverage/job/%s/build/0/ut/delta?old_job_id=0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DFSDK_ALINE_COVERAGE_API=https://df-sdk-dev.devfactory.com/cnu/build_system/ALINE_DEV_BUILD_SYSTEM/product_version/%s/build/%s/sourcefiles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INSIGHT_UI_HOST=http://localhost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JAVAPARSER_PATH=/opt/worker/javaparser-utp.jar</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TESTING=False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SCMSDK_BUGS_BY_FILE_URL=http://scmsdk:8000/api/1.0/bugsbyfile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APP_HOST=0.0.0.0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DFSDK_COVERAGE_API=https://df-sdk-dev.devfactory.com/cnu/build_system/TRAVIS_CI_BUILD_SYSTEM/product_version/%s/build/%s/sourcefiles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APP_PORT=8080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SQLALCHEMY_POOL_RECYCLE=3600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API_COVERAGE=http://aline-unittest-api-dev.us-east-1.elasticbeanstalk.com/coverage/job/%s/build/0/ut/coverage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SQLALCHEMY_DATABASE_URI=mysql://root:root@db:3306/testnext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SQLALCHEMY_TRACK_MODIFICATIONS=True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JOB_POLL_INTERVAL_IN_SEC=30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FIREWALL_DB_URI=mysql://</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DEBUG=False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COVERALLS_OVERALL_URL=https://coveralls.io/builds/%s.json</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SQLALCHEMY_POOL_SIZE=20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COVERALLS_ALL_FILES_URL=https://coveralls.io/builds/%s/source_files.json?iDisplayLength=%s&amp;sSearch=</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VISIBILITY_TIMEOUT_IN_SEC=30</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SVN_PASS=9U.Ae)6=-Q3tBXA#7F?F</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EASY_COVER_REQUEST_QUEUE_URL=https://sqs.us-east-1.amazonaws.com/495644302188/testnext_easycover_req_smoke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EASY_COVER_RESPONSE_QUEUE_URL=https://sqs.us-east-1.amazonaws.com/495644302188/testnext_easycover_resp_smoke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DUMMY_COVERAGE=False</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SCMSDK_SUBMIT_PROJECT_URL=http://scmsdk:8000/api/1.0/projects/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SCMSDK_GET_PROJECT_URL=http://scmsdk:8000/api/1.0/projects/%s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SCMSDK_START_PROJECT_ANALYSIS_URL=http://scmsdk:8000/api/1.0/projects/%s/restart</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SCMSDK_GET_PROJECT_COMMITS_URL=http://scmsdk:8000/api/1.0/get_project_commits</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TESTNEXT_WORKER=1</a:t>
            </a:r>
          </a:p>
          <a:p>
            <a:pPr lvl="0" rt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TESTNEXT_API=1</a:t>
            </a:r>
          </a:p>
          <a:p>
            <a:pPr lvl="0" rtl="0">
              <a:lnSpc>
                <a:spcPct val="100000"/>
              </a:lnSpc>
              <a:spcBef>
                <a:spcPts val="0"/>
              </a:spcBef>
              <a:spcAft>
                <a:spcPts val="0"/>
              </a:spcAft>
              <a:buClr>
                <a:schemeClr val="dk1"/>
              </a:buClr>
              <a:buSzPct val="183333"/>
              <a:buFont typeface="Arial"/>
              <a:buNone/>
            </a:pPr>
            <a:r>
              <a:t/>
            </a:r>
            <a:endParaRPr sz="600">
              <a:solidFill>
                <a:srgbClr val="222222"/>
              </a:solidFill>
              <a:highlight>
                <a:srgbClr val="FFFFFF"/>
              </a:highlight>
            </a:endParaRPr>
          </a:p>
          <a:p>
            <a:pPr lvl="0">
              <a:lnSpc>
                <a:spcPct val="100000"/>
              </a:lnSpc>
              <a:spcBef>
                <a:spcPts val="0"/>
              </a:spcBef>
              <a:spcAft>
                <a:spcPts val="0"/>
              </a:spcAft>
              <a:buNone/>
            </a:pPr>
            <a:r>
              <a:t/>
            </a:r>
            <a:endParaRPr sz="600">
              <a:solidFill>
                <a:srgbClr val="222222"/>
              </a:solidFill>
              <a:highlight>
                <a:srgbClr val="FFFFFF"/>
              </a:highlight>
            </a:endParaRPr>
          </a:p>
        </p:txBody>
      </p:sp>
      <p:sp>
        <p:nvSpPr>
          <p:cNvPr id="251" name="Shape 251"/>
          <p:cNvSpPr txBox="1"/>
          <p:nvPr/>
        </p:nvSpPr>
        <p:spPr>
          <a:xfrm>
            <a:off x="97900" y="91375"/>
            <a:ext cx="8746500" cy="345900"/>
          </a:xfrm>
          <a:prstGeom prst="rect">
            <a:avLst/>
          </a:prstGeom>
          <a:noFill/>
          <a:ln>
            <a:noFill/>
          </a:ln>
        </p:spPr>
        <p:txBody>
          <a:bodyPr anchorCtr="0" anchor="t" bIns="91425" lIns="91425" rIns="91425" tIns="91425">
            <a:noAutofit/>
          </a:bodyPr>
          <a:lstStyle/>
          <a:p>
            <a:pPr lvl="0">
              <a:spcBef>
                <a:spcPts val="0"/>
              </a:spcBef>
              <a:buNone/>
            </a:pPr>
            <a:r>
              <a:rPr lang="en" sz="1200"/>
              <a:t>Appendix 1 (docker-compose.yml)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92550"/>
            <a:ext cx="8520600" cy="318600"/>
          </a:xfrm>
          <a:prstGeom prst="rect">
            <a:avLst/>
          </a:prstGeom>
        </p:spPr>
        <p:txBody>
          <a:bodyPr anchorCtr="0" anchor="t" bIns="91425" lIns="91425" rIns="91425" tIns="91425">
            <a:noAutofit/>
          </a:bodyPr>
          <a:lstStyle/>
          <a:p>
            <a:pPr lvl="0">
              <a:spcBef>
                <a:spcPts val="0"/>
              </a:spcBef>
              <a:buNone/>
            </a:pPr>
            <a:r>
              <a:rPr lang="en" sz="1100"/>
              <a:t>Appendix 2 </a:t>
            </a:r>
            <a:r>
              <a:rPr lang="en" sz="1200"/>
              <a:t>(docker-compose.yml)</a:t>
            </a:r>
          </a:p>
        </p:txBody>
      </p:sp>
      <p:sp>
        <p:nvSpPr>
          <p:cNvPr id="257" name="Shape 257"/>
          <p:cNvSpPr txBox="1"/>
          <p:nvPr>
            <p:ph idx="1" type="body"/>
          </p:nvPr>
        </p:nvSpPr>
        <p:spPr>
          <a:xfrm>
            <a:off x="311700" y="443850"/>
            <a:ext cx="8520600" cy="41250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JOB_POLL_INTERVAL=30</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BUGFIX_RETRIES=10</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links:</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db</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frontend:</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image: ut-frontend</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environment: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SQLALCHEMY_INSIGHTS_DB_URI=mysql://root:root@db:3307/testnext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SQLALCHEMY_ECHO=False</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DEBUG=False</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MDMUI_SERVER=aline-mdm-dev.us-east-1.elasticbeanstalk.com</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KEY=asdfasdf</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TOKEN_EXPIRY=900</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LDAP_URL=ldap://10.0.70.10:389</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LDAP_PASSWORD=90MKvc2iCR0xP0MVmm1kqfGDYUxLR4EZx6K4FIbkRrvcSjuxxSeFDnqJrZZraHbWGaTlLHnjlLR9Ac7MTclx6ODzEurvrzQMPOFZYUTAjrJgyhfExZ7iJPZOuXpYBa</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BASE_DN=CN=Service - aLine Frontend (RO),CN=Users,DC=devfactory,DC=local</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LDAP_DN=CN=Users,DC=devfactory,DC=local</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COVIMPRV_URI=http://backend:8080</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ENVIRONMENT=smoke-test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TESTING=False</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TESTNEXT_API=1</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links:</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backend</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ports:</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"8081:80"</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db:</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image: mysql:latest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environment: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MYSQL_ROOT_PASSWORD=root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MYSQL_DATABASE=testnext</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ports:</a:t>
            </a:r>
          </a:p>
          <a:p>
            <a:pPr lvl="0">
              <a:lnSpc>
                <a:spcPct val="100000"/>
              </a:lnSpc>
              <a:spcBef>
                <a:spcPts val="0"/>
              </a:spcBef>
              <a:spcAft>
                <a:spcPts val="0"/>
              </a:spcAft>
              <a:buClr>
                <a:schemeClr val="dk1"/>
              </a:buClr>
              <a:buSzPct val="183333"/>
              <a:buFont typeface="Arial"/>
              <a:buNone/>
            </a:pPr>
            <a:r>
              <a:rPr lang="en" sz="600">
                <a:solidFill>
                  <a:srgbClr val="222222"/>
                </a:solidFill>
                <a:highlight>
                  <a:srgbClr val="FFFFFF"/>
                </a:highlight>
              </a:rPr>
              <a:t>      - "3307:3306"</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246475" y="89050"/>
            <a:ext cx="8585700" cy="295200"/>
          </a:xfrm>
          <a:prstGeom prst="rect">
            <a:avLst/>
          </a:prstGeom>
        </p:spPr>
        <p:txBody>
          <a:bodyPr anchorCtr="0" anchor="t" bIns="91425" lIns="91425" rIns="91425" tIns="91425">
            <a:noAutofit/>
          </a:bodyPr>
          <a:lstStyle/>
          <a:p>
            <a:pPr lvl="0" rtl="0">
              <a:spcBef>
                <a:spcPts val="0"/>
              </a:spcBef>
              <a:buNone/>
            </a:pPr>
            <a:r>
              <a:rPr lang="en" sz="1200"/>
              <a:t>Workspace is creating</a:t>
            </a:r>
          </a:p>
        </p:txBody>
      </p:sp>
      <p:sp>
        <p:nvSpPr>
          <p:cNvPr id="114" name="Shape 114"/>
          <p:cNvSpPr txBox="1"/>
          <p:nvPr>
            <p:ph idx="1" type="body"/>
          </p:nvPr>
        </p:nvSpPr>
        <p:spPr>
          <a:xfrm>
            <a:off x="246475" y="428075"/>
            <a:ext cx="8496900" cy="1836600"/>
          </a:xfrm>
          <a:prstGeom prst="rect">
            <a:avLst/>
          </a:prstGeom>
        </p:spPr>
        <p:txBody>
          <a:bodyPr anchorCtr="0" anchor="t" bIns="91425" lIns="91425" rIns="91425" tIns="91425">
            <a:noAutofit/>
          </a:bodyPr>
          <a:lstStyle/>
          <a:p>
            <a:pPr lvl="0" rtl="0">
              <a:spcBef>
                <a:spcPts val="1000"/>
              </a:spcBef>
              <a:spcAft>
                <a:spcPts val="1000"/>
              </a:spcAft>
              <a:buNone/>
            </a:pPr>
            <a:r>
              <a:rPr lang="en" sz="1200"/>
              <a:t>When you clicked the link smth interesting has happened. After i configured the project inside Codenvy i created a Factory.</a:t>
            </a:r>
          </a:p>
          <a:p>
            <a:pPr lvl="0" rtl="0">
              <a:spcBef>
                <a:spcPts val="1000"/>
              </a:spcBef>
              <a:spcAft>
                <a:spcPts val="1000"/>
              </a:spcAft>
              <a:buNone/>
            </a:pPr>
            <a:r>
              <a:rPr lang="en" sz="1200"/>
              <a:t>A Factory allowed me to provide you with a link that will create the exact copy of my configured TestNext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ant/maven for building the code)</a:t>
            </a:r>
          </a:p>
        </p:txBody>
      </p:sp>
      <p:pic>
        <p:nvPicPr>
          <p:cNvPr id="115" name="Shape 115"/>
          <p:cNvPicPr preferRelativeResize="0"/>
          <p:nvPr/>
        </p:nvPicPr>
        <p:blipFill>
          <a:blip r:embed="rId3">
            <a:alphaModFix/>
          </a:blip>
          <a:stretch>
            <a:fillRect/>
          </a:stretch>
        </p:blipFill>
        <p:spPr>
          <a:xfrm>
            <a:off x="234625" y="21521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121" name="Shape 121"/>
          <p:cNvSpPr txBox="1"/>
          <p:nvPr>
            <p:ph idx="1" type="body"/>
          </p:nvPr>
        </p:nvSpPr>
        <p:spPr>
          <a:xfrm>
            <a:off x="62725" y="455425"/>
            <a:ext cx="9018600" cy="9195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Stash account.</a:t>
            </a:r>
          </a:p>
          <a:p>
            <a:pPr lvl="0" rtl="0">
              <a:lnSpc>
                <a:spcPct val="100000"/>
              </a:lnSpc>
              <a:spcBef>
                <a:spcPts val="1000"/>
              </a:spcBef>
              <a:spcAft>
                <a:spcPts val="1000"/>
              </a:spcAft>
              <a:buNone/>
            </a:pPr>
            <a:r>
              <a:rPr lang="en" sz="1200"/>
              <a:t>This red cross icon shows you that the code for project (on the picture the sample project is shown) was not checked out yet. Let’s create a key pair.</a:t>
            </a:r>
          </a:p>
        </p:txBody>
      </p:sp>
      <p:pic>
        <p:nvPicPr>
          <p:cNvPr id="122" name="Shape 122"/>
          <p:cNvPicPr preferRelativeResize="0"/>
          <p:nvPr/>
        </p:nvPicPr>
        <p:blipFill>
          <a:blip r:embed="rId3">
            <a:alphaModFix/>
          </a:blip>
          <a:stretch>
            <a:fillRect/>
          </a:stretch>
        </p:blipFill>
        <p:spPr>
          <a:xfrm>
            <a:off x="85775" y="1810700"/>
            <a:ext cx="8972448" cy="2671200"/>
          </a:xfrm>
          <a:prstGeom prst="rect">
            <a:avLst/>
          </a:prstGeom>
          <a:noFill/>
          <a:ln>
            <a:noFill/>
          </a:ln>
        </p:spPr>
      </p:pic>
      <p:sp>
        <p:nvSpPr>
          <p:cNvPr id="123" name="Shape 123"/>
          <p:cNvSpPr txBox="1"/>
          <p:nvPr/>
        </p:nvSpPr>
        <p:spPr>
          <a:xfrm>
            <a:off x="162150" y="3340350"/>
            <a:ext cx="8873100" cy="447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91325" y="146650"/>
            <a:ext cx="8608500" cy="320400"/>
          </a:xfrm>
          <a:prstGeom prst="rect">
            <a:avLst/>
          </a:prstGeom>
        </p:spPr>
        <p:txBody>
          <a:bodyPr anchorCtr="0" anchor="t" bIns="91425" lIns="91425" rIns="91425" tIns="91425">
            <a:noAutofit/>
          </a:bodyPr>
          <a:lstStyle/>
          <a:p>
            <a:pPr lvl="0" rtl="0">
              <a:spcBef>
                <a:spcPts val="0"/>
              </a:spcBef>
              <a:buNone/>
            </a:pPr>
            <a:r>
              <a:rPr lang="en" sz="1200"/>
              <a:t>SSH Keys</a:t>
            </a:r>
          </a:p>
        </p:txBody>
      </p:sp>
      <p:sp>
        <p:nvSpPr>
          <p:cNvPr id="129" name="Shape 129"/>
          <p:cNvSpPr txBox="1"/>
          <p:nvPr>
            <p:ph idx="1" type="body"/>
          </p:nvPr>
        </p:nvSpPr>
        <p:spPr>
          <a:xfrm>
            <a:off x="191325" y="516825"/>
            <a:ext cx="8640900" cy="475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130" name="Shape 130"/>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131" name="Shape 131"/>
          <p:cNvSpPr txBox="1"/>
          <p:nvPr/>
        </p:nvSpPr>
        <p:spPr>
          <a:xfrm>
            <a:off x="191325" y="3314400"/>
            <a:ext cx="8205000" cy="369600"/>
          </a:xfrm>
          <a:prstGeom prst="rect">
            <a:avLst/>
          </a:prstGeom>
          <a:noFill/>
          <a:ln>
            <a:noFill/>
          </a:ln>
        </p:spPr>
        <p:txBody>
          <a:bodyPr anchorCtr="0" anchor="t" bIns="91425" lIns="91425" rIns="91425" tIns="91425">
            <a:noAutofit/>
          </a:bodyPr>
          <a:lstStyle/>
          <a:p>
            <a:pPr lvl="0" rtl="0">
              <a:spcBef>
                <a:spcPts val="0"/>
              </a:spcBef>
              <a:buNone/>
            </a:pPr>
            <a:r>
              <a:rPr lang="en"/>
              <a:t>In the hostname type </a:t>
            </a:r>
            <a:r>
              <a:rPr b="1" lang="en">
                <a:solidFill>
                  <a:srgbClr val="FF0000"/>
                </a:solidFill>
              </a:rPr>
              <a:t>scm.devfactory.com</a:t>
            </a:r>
            <a:r>
              <a:rPr lang="en"/>
              <a:t> and click OK. You have your key added.</a:t>
            </a:r>
          </a:p>
        </p:txBody>
      </p:sp>
      <p:pic>
        <p:nvPicPr>
          <p:cNvPr id="132" name="Shape 132"/>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133" name="Shape 133"/>
          <p:cNvSpPr txBox="1"/>
          <p:nvPr/>
        </p:nvSpPr>
        <p:spPr>
          <a:xfrm>
            <a:off x="191325" y="4624600"/>
            <a:ext cx="8493600" cy="415200"/>
          </a:xfrm>
          <a:prstGeom prst="rect">
            <a:avLst/>
          </a:prstGeom>
          <a:noFill/>
          <a:ln>
            <a:noFill/>
          </a:ln>
        </p:spPr>
        <p:txBody>
          <a:bodyPr anchorCtr="0" anchor="t" bIns="91425" lIns="91425" rIns="91425" tIns="91425">
            <a:noAutofit/>
          </a:bodyPr>
          <a:lstStyle/>
          <a:p>
            <a:pPr lvl="0" rt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33875" y="172600"/>
            <a:ext cx="8520600" cy="339900"/>
          </a:xfrm>
          <a:prstGeom prst="rect">
            <a:avLst/>
          </a:prstGeom>
        </p:spPr>
        <p:txBody>
          <a:bodyPr anchorCtr="0" anchor="t" bIns="91425" lIns="91425" rIns="91425" tIns="91425">
            <a:noAutofit/>
          </a:bodyPr>
          <a:lstStyle/>
          <a:p>
            <a:pPr lvl="0" rtl="0">
              <a:spcBef>
                <a:spcPts val="0"/>
              </a:spcBef>
              <a:buNone/>
            </a:pPr>
            <a:r>
              <a:rPr lang="en" sz="1200"/>
              <a:t>SSH Keys (continue)</a:t>
            </a:r>
          </a:p>
        </p:txBody>
      </p:sp>
      <p:sp>
        <p:nvSpPr>
          <p:cNvPr id="139" name="Shape 139"/>
          <p:cNvSpPr txBox="1"/>
          <p:nvPr>
            <p:ph idx="1" type="body"/>
          </p:nvPr>
        </p:nvSpPr>
        <p:spPr>
          <a:xfrm>
            <a:off x="311700" y="581700"/>
            <a:ext cx="8520600" cy="709200"/>
          </a:xfrm>
          <a:prstGeom prst="rect">
            <a:avLst/>
          </a:prstGeom>
        </p:spPr>
        <p:txBody>
          <a:bodyPr anchorCtr="0" anchor="t" bIns="91425" lIns="91425" rIns="91425" tIns="91425">
            <a:noAutofit/>
          </a:bodyPr>
          <a:lstStyle/>
          <a:p>
            <a:pPr lvl="0" rt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140" name="Shape 140"/>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285750" y="205025"/>
            <a:ext cx="8520600" cy="300900"/>
          </a:xfrm>
          <a:prstGeom prst="rect">
            <a:avLst/>
          </a:prstGeom>
        </p:spPr>
        <p:txBody>
          <a:bodyPr anchorCtr="0" anchor="t" bIns="91425" lIns="91425" rIns="91425" tIns="91425">
            <a:noAutofit/>
          </a:bodyPr>
          <a:lstStyle/>
          <a:p>
            <a:pPr lvl="0" rtl="0">
              <a:spcBef>
                <a:spcPts val="0"/>
              </a:spcBef>
              <a:buNone/>
            </a:pPr>
            <a:r>
              <a:rPr lang="en" sz="1200"/>
              <a:t>Cloning the code</a:t>
            </a:r>
          </a:p>
        </p:txBody>
      </p:sp>
      <p:sp>
        <p:nvSpPr>
          <p:cNvPr id="146" name="Shape 146"/>
          <p:cNvSpPr txBox="1"/>
          <p:nvPr>
            <p:ph idx="1" type="body"/>
          </p:nvPr>
        </p:nvSpPr>
        <p:spPr>
          <a:xfrm>
            <a:off x="394350" y="505925"/>
            <a:ext cx="8412000" cy="693900"/>
          </a:xfrm>
          <a:prstGeom prst="rect">
            <a:avLst/>
          </a:prstGeom>
        </p:spPr>
        <p:txBody>
          <a:bodyPr anchorCtr="0" anchor="t" bIns="91425" lIns="91425" rIns="91425" tIns="91425">
            <a:noAutofit/>
          </a:bodyPr>
          <a:lstStyle/>
          <a:p>
            <a:pPr lvl="0" rtl="0">
              <a:spcBef>
                <a:spcPts val="0"/>
              </a:spcBef>
              <a:buNone/>
            </a:pPr>
            <a:r>
              <a:rPr lang="en" sz="1200"/>
              <a:t>Then Stop and Start the workspace. The code will be cloned. </a:t>
            </a:r>
            <a:r>
              <a:rPr b="1" lang="en" sz="1200">
                <a:solidFill>
                  <a:srgbClr val="FF0000"/>
                </a:solidFill>
              </a:rPr>
              <a:t>If it’s not cloned please delete the workspace in the dashboard and follow a link from slide #2 again.</a:t>
            </a:r>
          </a:p>
        </p:txBody>
      </p:sp>
      <p:sp>
        <p:nvSpPr>
          <p:cNvPr id="147" name="Shape 147"/>
          <p:cNvSpPr txBox="1"/>
          <p:nvPr/>
        </p:nvSpPr>
        <p:spPr>
          <a:xfrm>
            <a:off x="394275" y="2549050"/>
            <a:ext cx="8412000" cy="254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pic>
        <p:nvPicPr>
          <p:cNvPr id="148" name="Shape 148"/>
          <p:cNvPicPr preferRelativeResize="0"/>
          <p:nvPr/>
        </p:nvPicPr>
        <p:blipFill>
          <a:blip r:embed="rId3">
            <a:alphaModFix/>
          </a:blip>
          <a:stretch>
            <a:fillRect/>
          </a:stretch>
        </p:blipFill>
        <p:spPr>
          <a:xfrm>
            <a:off x="207550" y="1060500"/>
            <a:ext cx="8866548" cy="148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10000" y="53475"/>
            <a:ext cx="8520600" cy="324900"/>
          </a:xfrm>
          <a:prstGeom prst="rect">
            <a:avLst/>
          </a:prstGeom>
        </p:spPr>
        <p:txBody>
          <a:bodyPr anchorCtr="0" anchor="t" bIns="91425" lIns="91425" rIns="91425" tIns="91425">
            <a:noAutofit/>
          </a:bodyPr>
          <a:lstStyle/>
          <a:p>
            <a:pPr lvl="0" rtl="0">
              <a:spcBef>
                <a:spcPts val="0"/>
              </a:spcBef>
              <a:buNone/>
            </a:pPr>
            <a:r>
              <a:rPr lang="en" sz="1200"/>
              <a:t>Interface</a:t>
            </a:r>
          </a:p>
        </p:txBody>
      </p:sp>
      <p:sp>
        <p:nvSpPr>
          <p:cNvPr id="154" name="Shape 154"/>
          <p:cNvSpPr txBox="1"/>
          <p:nvPr>
            <p:ph idx="1" type="body"/>
          </p:nvPr>
        </p:nvSpPr>
        <p:spPr>
          <a:xfrm>
            <a:off x="110000" y="378375"/>
            <a:ext cx="8936400" cy="738600"/>
          </a:xfrm>
          <a:prstGeom prst="rect">
            <a:avLst/>
          </a:prstGeom>
        </p:spPr>
        <p:txBody>
          <a:bodyPr anchorCtr="0" anchor="t" bIns="91425" lIns="91425" rIns="91425" tIns="91425">
            <a:noAutofit/>
          </a:bodyPr>
          <a:lstStyle/>
          <a:p>
            <a:pPr lvl="0" rt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55" name="Shape 155"/>
          <p:cNvPicPr preferRelativeResize="0"/>
          <p:nvPr/>
        </p:nvPicPr>
        <p:blipFill>
          <a:blip r:embed="rId3">
            <a:alphaModFix/>
          </a:blip>
          <a:stretch>
            <a:fillRect/>
          </a:stretch>
        </p:blipFill>
        <p:spPr>
          <a:xfrm>
            <a:off x="188100" y="1148050"/>
            <a:ext cx="8717348" cy="396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95000"/>
            <a:ext cx="8520600" cy="330900"/>
          </a:xfrm>
          <a:prstGeom prst="rect">
            <a:avLst/>
          </a:prstGeom>
        </p:spPr>
        <p:txBody>
          <a:bodyPr anchorCtr="0" anchor="t" bIns="91425" lIns="91425" rIns="91425" tIns="91425">
            <a:noAutofit/>
          </a:bodyPr>
          <a:lstStyle/>
          <a:p>
            <a:pPr lvl="0" rtl="0">
              <a:spcBef>
                <a:spcPts val="0"/>
              </a:spcBef>
              <a:buNone/>
            </a:pPr>
            <a:r>
              <a:rPr lang="en" sz="1200"/>
              <a:t>Workspace nuts and bolts...</a:t>
            </a:r>
          </a:p>
        </p:txBody>
      </p:sp>
      <p:sp>
        <p:nvSpPr>
          <p:cNvPr id="161" name="Shape 161"/>
          <p:cNvSpPr txBox="1"/>
          <p:nvPr>
            <p:ph idx="1" type="body"/>
          </p:nvPr>
        </p:nvSpPr>
        <p:spPr>
          <a:xfrm>
            <a:off x="74575" y="493975"/>
            <a:ext cx="8994900" cy="1069200"/>
          </a:xfrm>
          <a:prstGeom prst="rect">
            <a:avLst/>
          </a:prstGeom>
        </p:spPr>
        <p:txBody>
          <a:bodyPr anchorCtr="0" anchor="t" bIns="91425" lIns="91425" rIns="91425" tIns="91425">
            <a:noAutofit/>
          </a:bodyPr>
          <a:lstStyle/>
          <a:p>
            <a:pPr lvl="0" rt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a:t>
            </a:r>
          </a:p>
          <a:p>
            <a:pPr lvl="0" rtl="0">
              <a:spcBef>
                <a:spcPts val="0"/>
              </a:spcBef>
              <a:buNone/>
            </a:pPr>
            <a:r>
              <a:rPr lang="en" sz="1200"/>
              <a:t>Information tab contains machine name (well, workspace is a machine), ID, etc</a:t>
            </a:r>
          </a:p>
        </p:txBody>
      </p:sp>
      <p:pic>
        <p:nvPicPr>
          <p:cNvPr id="162" name="Shape 162"/>
          <p:cNvPicPr preferRelativeResize="0"/>
          <p:nvPr/>
        </p:nvPicPr>
        <p:blipFill>
          <a:blip r:embed="rId3">
            <a:alphaModFix/>
          </a:blip>
          <a:stretch>
            <a:fillRect/>
          </a:stretch>
        </p:blipFill>
        <p:spPr>
          <a:xfrm>
            <a:off x="74575" y="1623675"/>
            <a:ext cx="8994876" cy="1304925"/>
          </a:xfrm>
          <a:prstGeom prst="rect">
            <a:avLst/>
          </a:prstGeom>
          <a:noFill/>
          <a:ln>
            <a:noFill/>
          </a:ln>
        </p:spPr>
      </p:pic>
      <p:pic>
        <p:nvPicPr>
          <p:cNvPr id="163" name="Shape 163"/>
          <p:cNvPicPr preferRelativeResize="0"/>
          <p:nvPr/>
        </p:nvPicPr>
        <p:blipFill>
          <a:blip r:embed="rId4">
            <a:alphaModFix/>
          </a:blip>
          <a:stretch>
            <a:fillRect/>
          </a:stretch>
        </p:blipFill>
        <p:spPr>
          <a:xfrm>
            <a:off x="74562" y="3504275"/>
            <a:ext cx="8994876" cy="1524000"/>
          </a:xfrm>
          <a:prstGeom prst="rect">
            <a:avLst/>
          </a:prstGeom>
          <a:noFill/>
          <a:ln>
            <a:noFill/>
          </a:ln>
        </p:spPr>
      </p:pic>
      <p:sp>
        <p:nvSpPr>
          <p:cNvPr id="164" name="Shape 164"/>
          <p:cNvSpPr txBox="1"/>
          <p:nvPr/>
        </p:nvSpPr>
        <p:spPr>
          <a:xfrm>
            <a:off x="74575" y="2953025"/>
            <a:ext cx="8994900" cy="518400"/>
          </a:xfrm>
          <a:prstGeom prst="rect">
            <a:avLst/>
          </a:prstGeom>
          <a:noFill/>
          <a:ln>
            <a:noFill/>
          </a:ln>
        </p:spPr>
        <p:txBody>
          <a:bodyPr anchorCtr="0" anchor="t" bIns="91425" lIns="91425" rIns="91425" tIns="91425">
            <a:noAutofit/>
          </a:bodyPr>
          <a:lstStyle/>
          <a:p>
            <a:pPr lvl="0" rtl="0">
              <a:spcBef>
                <a:spcPts val="0"/>
              </a:spcBef>
              <a:buNone/>
            </a:pPr>
            <a:r>
              <a:rPr lang="en" sz="1200"/>
              <a:t>Terminal tab is a Java Script terminal to the machine (here I ran </a:t>
            </a:r>
            <a:r>
              <a:rPr lang="en" sz="1200">
                <a:solidFill>
                  <a:srgbClr val="0000FF"/>
                </a:solidFill>
              </a:rPr>
              <a:t>mc</a:t>
            </a:r>
            <a:r>
              <a:rPr lang="en" sz="1200"/>
              <a:t>). </a:t>
            </a: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