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172.30.77.225:32798" TargetMode="External"/><Relationship Id="rId4" Type="http://schemas.openxmlformats.org/officeDocument/2006/relationships/image" Target="../media/image12.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codenvy.readme.io/v4.4/docs/using-desktop-ides"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Codenvy v4.7</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ACE (don’t need to create Oracle manually)</a:t>
            </a:r>
          </a:p>
        </p:txBody>
      </p:sp>
      <p:sp>
        <p:nvSpPr>
          <p:cNvPr id="56" name="Shape 56"/>
          <p:cNvSpPr txBox="1"/>
          <p:nvPr/>
        </p:nvSpPr>
        <p:spPr>
          <a:xfrm>
            <a:off x="401200" y="3842900"/>
            <a:ext cx="8483100" cy="1150800"/>
          </a:xfrm>
          <a:prstGeom prst="rect">
            <a:avLst/>
          </a:prstGeom>
          <a:noFill/>
          <a:ln>
            <a:noFill/>
          </a:ln>
        </p:spPr>
        <p:txBody>
          <a:bodyPr anchorCtr="0" anchor="t" bIns="91425" lIns="91425" rIns="91425" tIns="91425">
            <a:noAutofit/>
          </a:bodyPr>
          <a:lstStyle/>
          <a:p>
            <a:pPr lvl="0">
              <a:spcBef>
                <a:spcPts val="0"/>
              </a:spcBef>
              <a:buNone/>
            </a:pPr>
            <a:r>
              <a:rPr lang="en"/>
              <a:t>By Andrey Solodov</a:t>
            </a:r>
          </a:p>
          <a:p>
            <a:pPr lvl="0">
              <a:spcBef>
                <a:spcPts val="0"/>
              </a:spcBef>
              <a:buNone/>
            </a:pPr>
            <a:r>
              <a:rPr lang="en"/>
              <a:t>Skype: andrey.solodov_1</a:t>
            </a:r>
          </a:p>
          <a:p>
            <a:pPr lvl="0">
              <a:spcBef>
                <a:spcPts val="0"/>
              </a:spcBef>
              <a:buNone/>
            </a:pPr>
            <a:r>
              <a:rPr lang="en"/>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27750" y="35650"/>
            <a:ext cx="8520600" cy="318900"/>
          </a:xfrm>
          <a:prstGeom prst="rect">
            <a:avLst/>
          </a:prstGeom>
        </p:spPr>
        <p:txBody>
          <a:bodyPr anchorCtr="0" anchor="t" bIns="91425" lIns="91425" rIns="91425" tIns="91425">
            <a:noAutofit/>
          </a:bodyPr>
          <a:lstStyle/>
          <a:p>
            <a:pPr lvl="0">
              <a:spcBef>
                <a:spcPts val="0"/>
              </a:spcBef>
              <a:buNone/>
            </a:pPr>
            <a:r>
              <a:rPr lang="en" sz="1200"/>
              <a:t>Terminal</a:t>
            </a:r>
          </a:p>
        </p:txBody>
      </p:sp>
      <p:sp>
        <p:nvSpPr>
          <p:cNvPr id="125" name="Shape 125"/>
          <p:cNvSpPr txBox="1"/>
          <p:nvPr>
            <p:ph idx="1" type="body"/>
          </p:nvPr>
        </p:nvSpPr>
        <p:spPr>
          <a:xfrm>
            <a:off x="100150" y="464300"/>
            <a:ext cx="8940300" cy="762300"/>
          </a:xfrm>
          <a:prstGeom prst="rect">
            <a:avLst/>
          </a:prstGeom>
        </p:spPr>
        <p:txBody>
          <a:bodyPr anchorCtr="0" anchor="t" bIns="91425" lIns="91425" rIns="91425" tIns="91425">
            <a:noAutofit/>
          </a:bodyPr>
          <a:lstStyle/>
          <a:p>
            <a:pPr lvl="0">
              <a:spcBef>
                <a:spcPts val="0"/>
              </a:spcBef>
              <a:buNone/>
            </a:pPr>
            <a:r>
              <a:rPr lang="en" sz="1200"/>
              <a:t>Terminal is AWESOME. Let’s talk about it a bit more and i’ll show you some cool things.</a:t>
            </a:r>
          </a:p>
          <a:p>
            <a:pPr lvl="0">
              <a:spcBef>
                <a:spcPts val="0"/>
              </a:spcBef>
              <a:buNone/>
            </a:pPr>
            <a:r>
              <a:rPr lang="en" sz="1200"/>
              <a:t>Actually if you can’t see a terminal window on you Project Perspective just go to Terminal window and run it.</a:t>
            </a:r>
          </a:p>
        </p:txBody>
      </p:sp>
      <p:pic>
        <p:nvPicPr>
          <p:cNvPr id="126" name="Shape 126"/>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27" name="Shape 127"/>
          <p:cNvSpPr txBox="1"/>
          <p:nvPr/>
        </p:nvSpPr>
        <p:spPr>
          <a:xfrm>
            <a:off x="135750" y="2519850"/>
            <a:ext cx="8904600" cy="403500"/>
          </a:xfrm>
          <a:prstGeom prst="rect">
            <a:avLst/>
          </a:prstGeom>
          <a:noFill/>
          <a:ln>
            <a:noFill/>
          </a:ln>
        </p:spPr>
        <p:txBody>
          <a:bodyPr anchorCtr="0" anchor="t" bIns="91425" lIns="91425" rIns="91425" tIns="91425">
            <a:noAutofit/>
          </a:bodyPr>
          <a:lstStyle/>
          <a:p>
            <a:pPr lvl="0">
              <a:spcBef>
                <a:spcPts val="0"/>
              </a:spcBef>
              <a:buNone/>
            </a:pPr>
            <a:r>
              <a:rPr lang="en" sz="1200"/>
              <a:t>Or you can SSH to that container (that’s huge)... Just press on SSH to see the details.</a:t>
            </a:r>
          </a:p>
        </p:txBody>
      </p:sp>
      <p:pic>
        <p:nvPicPr>
          <p:cNvPr id="128" name="Shape 128"/>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00925"/>
            <a:ext cx="8520600" cy="301200"/>
          </a:xfrm>
          <a:prstGeom prst="rect">
            <a:avLst/>
          </a:prstGeom>
        </p:spPr>
        <p:txBody>
          <a:bodyPr anchorCtr="0" anchor="t" bIns="91425" lIns="91425" rIns="91425" tIns="91425">
            <a:noAutofit/>
          </a:bodyPr>
          <a:lstStyle/>
          <a:p>
            <a:pPr lvl="0">
              <a:spcBef>
                <a:spcPts val="0"/>
              </a:spcBef>
              <a:buNone/>
            </a:pPr>
            <a:r>
              <a:rPr lang="en" sz="1200"/>
              <a:t>Ports</a:t>
            </a:r>
          </a:p>
        </p:txBody>
      </p:sp>
      <p:sp>
        <p:nvSpPr>
          <p:cNvPr id="134" name="Shape 134"/>
          <p:cNvSpPr txBox="1"/>
          <p:nvPr>
            <p:ph idx="1" type="body"/>
          </p:nvPr>
        </p:nvSpPr>
        <p:spPr>
          <a:xfrm>
            <a:off x="130950" y="932950"/>
            <a:ext cx="8941500" cy="1877700"/>
          </a:xfrm>
          <a:prstGeom prst="rect">
            <a:avLst/>
          </a:prstGeom>
        </p:spPr>
        <p:txBody>
          <a:bodyPr anchorCtr="0" anchor="t" bIns="91425" lIns="91425" rIns="91425" tIns="91425">
            <a:noAutofit/>
          </a:bodyPr>
          <a:lstStyle/>
          <a:p>
            <a:pPr lvl="0">
              <a:spcBef>
                <a:spcPts val="0"/>
              </a:spcBef>
              <a:buNone/>
            </a:pPr>
            <a:r>
              <a:rPr lang="en" sz="1200"/>
              <a:t>Let’s switch back to Operations Perspective and investigate very important Servers tab.</a:t>
            </a:r>
          </a:p>
          <a:p>
            <a:pPr lv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a:spcBef>
                <a:spcPts val="0"/>
              </a:spcBef>
              <a:buNone/>
            </a:pPr>
            <a:r>
              <a:rPr lang="en" sz="1200"/>
              <a:t>This tab is important and useful tool when you are going to see the result of your build process</a:t>
            </a:r>
          </a:p>
          <a:p>
            <a:pPr lvl="0">
              <a:spcBef>
                <a:spcPts val="0"/>
              </a:spcBef>
              <a:buNone/>
            </a:pPr>
            <a:r>
              <a:t/>
            </a:r>
            <a:endParaRPr sz="1200"/>
          </a:p>
        </p:txBody>
      </p:sp>
      <p:pic>
        <p:nvPicPr>
          <p:cNvPr id="135" name="Shape 135"/>
          <p:cNvPicPr preferRelativeResize="0"/>
          <p:nvPr/>
        </p:nvPicPr>
        <p:blipFill>
          <a:blip r:embed="rId3">
            <a:alphaModFix/>
          </a:blip>
          <a:stretch>
            <a:fillRect/>
          </a:stretch>
        </p:blipFill>
        <p:spPr>
          <a:xfrm>
            <a:off x="130950" y="3136475"/>
            <a:ext cx="8941449" cy="1466850"/>
          </a:xfrm>
          <a:prstGeom prst="rect">
            <a:avLst/>
          </a:prstGeom>
          <a:noFill/>
          <a:ln>
            <a:noFill/>
          </a:ln>
        </p:spPr>
      </p:pic>
      <p:sp>
        <p:nvSpPr>
          <p:cNvPr id="136" name="Shape 136"/>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287950" y="95000"/>
            <a:ext cx="8520600" cy="312900"/>
          </a:xfrm>
          <a:prstGeom prst="rect">
            <a:avLst/>
          </a:prstGeom>
        </p:spPr>
        <p:txBody>
          <a:bodyPr anchorCtr="0" anchor="t" bIns="91425" lIns="91425" rIns="91425" tIns="91425">
            <a:noAutofit/>
          </a:bodyPr>
          <a:lstStyle/>
          <a:p>
            <a:pPr lvl="0">
              <a:spcBef>
                <a:spcPts val="0"/>
              </a:spcBef>
              <a:buNone/>
            </a:pPr>
            <a:r>
              <a:rPr lang="en" sz="1200"/>
              <a:t>Multi-machine environment</a:t>
            </a:r>
          </a:p>
        </p:txBody>
      </p:sp>
      <p:sp>
        <p:nvSpPr>
          <p:cNvPr id="142" name="Shape 142"/>
          <p:cNvSpPr txBox="1"/>
          <p:nvPr>
            <p:ph idx="1" type="body"/>
          </p:nvPr>
        </p:nvSpPr>
        <p:spPr>
          <a:xfrm>
            <a:off x="110875" y="470225"/>
            <a:ext cx="8667900" cy="1195500"/>
          </a:xfrm>
          <a:prstGeom prst="rect">
            <a:avLst/>
          </a:prstGeom>
        </p:spPr>
        <p:txBody>
          <a:bodyPr anchorCtr="0" anchor="t" bIns="91425" lIns="91425" rIns="91425" tIns="91425">
            <a:noAutofit/>
          </a:bodyPr>
          <a:lstStyle/>
          <a:p>
            <a:pPr lvl="0">
              <a:spcBef>
                <a:spcPts val="0"/>
              </a:spcBef>
              <a:buNone/>
            </a:pPr>
            <a:r>
              <a:rPr b="1" lang="en" sz="1200">
                <a:solidFill>
                  <a:srgbClr val="FF0000"/>
                </a:solidFill>
              </a:rPr>
              <a:t>Now i have 2 machines in my workspace: ws-machine (the 1st one that was created during workspace creation) and oracle. </a:t>
            </a:r>
            <a:r>
              <a:rPr lang="en" sz="1200"/>
              <a:t>You can connect a terminal to each of them, see exposed ports, etc. For example here i can go to </a:t>
            </a:r>
            <a:r>
              <a:rPr lang="en" sz="1200" u="sng">
                <a:solidFill>
                  <a:schemeClr val="hlink"/>
                </a:solidFill>
                <a:hlinkClick r:id="rId3"/>
              </a:rPr>
              <a:t>http://172.30.77.225:3</a:t>
            </a:r>
            <a:r>
              <a:rPr lang="en" sz="1200"/>
              <a:t>3177 (</a:t>
            </a:r>
            <a:r>
              <a:rPr b="1" lang="en" sz="1200">
                <a:solidFill>
                  <a:srgbClr val="FF0000"/>
                </a:solidFill>
              </a:rPr>
              <a:t>exposed 8888</a:t>
            </a:r>
            <a:r>
              <a:rPr lang="en" sz="1200"/>
              <a:t>) and will see ACE custom Apache TomCat (remember that port number will differ from mine), in order to see the Apache TomCat home page you need to start it </a:t>
            </a:r>
            <a:r>
              <a:rPr lang="en" sz="1200">
                <a:solidFill>
                  <a:srgbClr val="FF0000"/>
                </a:solidFill>
              </a:rPr>
              <a:t>cd /home/egx/tomcat-ace-embedded-200 &amp;&amp; ./on.sh</a:t>
            </a:r>
          </a:p>
        </p:txBody>
      </p:sp>
      <p:pic>
        <p:nvPicPr>
          <p:cNvPr id="143" name="Shape 143"/>
          <p:cNvPicPr preferRelativeResize="0"/>
          <p:nvPr/>
        </p:nvPicPr>
        <p:blipFill>
          <a:blip r:embed="rId4">
            <a:alphaModFix/>
          </a:blip>
          <a:stretch>
            <a:fillRect/>
          </a:stretch>
        </p:blipFill>
        <p:spPr>
          <a:xfrm>
            <a:off x="50800" y="1623300"/>
            <a:ext cx="8994876" cy="1428750"/>
          </a:xfrm>
          <a:prstGeom prst="rect">
            <a:avLst/>
          </a:prstGeom>
          <a:noFill/>
          <a:ln>
            <a:noFill/>
          </a:ln>
        </p:spPr>
      </p:pic>
      <p:pic>
        <p:nvPicPr>
          <p:cNvPr id="144" name="Shape 144"/>
          <p:cNvPicPr preferRelativeResize="0"/>
          <p:nvPr/>
        </p:nvPicPr>
        <p:blipFill>
          <a:blip r:embed="rId5">
            <a:alphaModFix/>
          </a:blip>
          <a:stretch>
            <a:fillRect/>
          </a:stretch>
        </p:blipFill>
        <p:spPr>
          <a:xfrm>
            <a:off x="50825" y="3282475"/>
            <a:ext cx="8994876" cy="175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30600"/>
            <a:ext cx="8520600" cy="330900"/>
          </a:xfrm>
          <a:prstGeom prst="rect">
            <a:avLst/>
          </a:prstGeom>
        </p:spPr>
        <p:txBody>
          <a:bodyPr anchorCtr="0" anchor="t" bIns="91425" lIns="91425" rIns="91425" tIns="91425">
            <a:noAutofit/>
          </a:bodyPr>
          <a:lstStyle/>
          <a:p>
            <a:pPr lvl="0">
              <a:spcBef>
                <a:spcPts val="0"/>
              </a:spcBef>
              <a:buNone/>
            </a:pPr>
            <a:r>
              <a:rPr lang="en" sz="1200"/>
              <a:t>ACE running</a:t>
            </a:r>
          </a:p>
        </p:txBody>
      </p:sp>
      <p:sp>
        <p:nvSpPr>
          <p:cNvPr id="150" name="Shape 150"/>
          <p:cNvSpPr txBox="1"/>
          <p:nvPr>
            <p:ph idx="1" type="body"/>
          </p:nvPr>
        </p:nvSpPr>
        <p:spPr>
          <a:xfrm>
            <a:off x="104250" y="547350"/>
            <a:ext cx="8935500" cy="983400"/>
          </a:xfrm>
          <a:prstGeom prst="rect">
            <a:avLst/>
          </a:prstGeom>
        </p:spPr>
        <p:txBody>
          <a:bodyPr anchorCtr="0" anchor="t" bIns="91425" lIns="91425" rIns="91425" tIns="91425">
            <a:noAutofit/>
          </a:bodyPr>
          <a:lstStyle/>
          <a:p>
            <a:pPr lvl="0" rtl="0">
              <a:spcBef>
                <a:spcPts val="0"/>
              </a:spcBef>
              <a:buNone/>
            </a:pPr>
            <a:r>
              <a:rPr lang="en" sz="1200"/>
              <a:t>After i did some customization in my_init.sh file inside ws-machine (the one thing you have to change is the connection string to oracle server, just use ip of oracle container (</a:t>
            </a:r>
            <a:r>
              <a:rPr lang="en" sz="1200">
                <a:solidFill>
                  <a:srgbClr val="0000FF"/>
                </a:solidFill>
              </a:rPr>
              <a:t>ifconfig</a:t>
            </a:r>
            <a:r>
              <a:rPr lang="en" sz="1200"/>
              <a:t> inside oracle terminal) instead of localhost) i can see actual ACE app on the screen.Use </a:t>
            </a:r>
            <a:r>
              <a:rPr lang="en" sz="1200">
                <a:solidFill>
                  <a:srgbClr val="0000FF"/>
                </a:solidFill>
              </a:rPr>
              <a:t>vi </a:t>
            </a:r>
            <a:r>
              <a:rPr lang="en" sz="1200"/>
              <a:t>editor to edit the files inside the terminal. This is the command sequence. </a:t>
            </a:r>
            <a:r>
              <a:rPr lang="en" sz="1200">
                <a:solidFill>
                  <a:srgbClr val="FF0000"/>
                </a:solidFill>
              </a:rPr>
              <a:t>c</a:t>
            </a:r>
            <a:r>
              <a:rPr lang="en" sz="1200">
                <a:solidFill>
                  <a:srgbClr val="FF0000"/>
                </a:solidFill>
              </a:rPr>
              <a:t>d /home/egx/tomcat-ace-embedded-200; sudo ./off.sh; vi my_init.sh; sudo ./on.sh</a:t>
            </a:r>
            <a:r>
              <a:rPr lang="en" sz="1200">
                <a:solidFill>
                  <a:srgbClr val="0000FF"/>
                </a:solidFill>
              </a:rPr>
              <a:t>  </a:t>
            </a:r>
          </a:p>
        </p:txBody>
      </p:sp>
      <p:pic>
        <p:nvPicPr>
          <p:cNvPr id="151" name="Shape 151"/>
          <p:cNvPicPr preferRelativeResize="0"/>
          <p:nvPr/>
        </p:nvPicPr>
        <p:blipFill>
          <a:blip r:embed="rId3">
            <a:alphaModFix/>
          </a:blip>
          <a:stretch>
            <a:fillRect/>
          </a:stretch>
        </p:blipFill>
        <p:spPr>
          <a:xfrm>
            <a:off x="77112" y="1616600"/>
            <a:ext cx="8989773" cy="1721600"/>
          </a:xfrm>
          <a:prstGeom prst="rect">
            <a:avLst/>
          </a:prstGeom>
          <a:noFill/>
          <a:ln>
            <a:noFill/>
          </a:ln>
        </p:spPr>
      </p:pic>
      <p:pic>
        <p:nvPicPr>
          <p:cNvPr id="152" name="Shape 152"/>
          <p:cNvPicPr preferRelativeResize="0"/>
          <p:nvPr/>
        </p:nvPicPr>
        <p:blipFill>
          <a:blip r:embed="rId4">
            <a:alphaModFix/>
          </a:blip>
          <a:stretch>
            <a:fillRect/>
          </a:stretch>
        </p:blipFill>
        <p:spPr>
          <a:xfrm>
            <a:off x="77125" y="3424050"/>
            <a:ext cx="8989750" cy="16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42700" y="95025"/>
            <a:ext cx="8689500" cy="312900"/>
          </a:xfrm>
          <a:prstGeom prst="rect">
            <a:avLst/>
          </a:prstGeom>
        </p:spPr>
        <p:txBody>
          <a:bodyPr anchorCtr="0" anchor="t" bIns="91425" lIns="91425" rIns="91425" tIns="91425">
            <a:noAutofit/>
          </a:bodyPr>
          <a:lstStyle/>
          <a:p>
            <a:pPr lvl="0">
              <a:spcBef>
                <a:spcPts val="0"/>
              </a:spcBef>
              <a:buNone/>
            </a:pPr>
            <a:r>
              <a:rPr lang="en" sz="1200"/>
              <a:t>Building the product.</a:t>
            </a:r>
          </a:p>
        </p:txBody>
      </p:sp>
      <p:sp>
        <p:nvSpPr>
          <p:cNvPr id="158" name="Shape 158"/>
          <p:cNvSpPr txBox="1"/>
          <p:nvPr>
            <p:ph idx="1" type="body"/>
          </p:nvPr>
        </p:nvSpPr>
        <p:spPr>
          <a:xfrm>
            <a:off x="45425" y="456625"/>
            <a:ext cx="8874000" cy="892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t>In order to build the product do: </a:t>
            </a:r>
            <a:r>
              <a:rPr lang="en" sz="1200">
                <a:solidFill>
                  <a:srgbClr val="FF0000"/>
                </a:solidFill>
              </a:rPr>
              <a:t>cd /projects/gce &amp;&amp; ant main.gce</a:t>
            </a:r>
          </a:p>
          <a:p>
            <a:pPr lvl="0" rtl="0">
              <a:lnSpc>
                <a:spcPct val="100000"/>
              </a:lnSpc>
              <a:spcBef>
                <a:spcPts val="0"/>
              </a:spcBef>
              <a:spcAft>
                <a:spcPts val="0"/>
              </a:spcAft>
              <a:buNone/>
            </a:pPr>
            <a:r>
              <a:rPr lang="en" sz="1200"/>
              <a:t>After that all you have to do is to copy generated .war file to /home/egx/tomcat-embedded-200/webapps. </a:t>
            </a:r>
            <a:r>
              <a:rPr lang="en" sz="1200">
                <a:solidFill>
                  <a:srgbClr val="FF0000"/>
                </a:solidFill>
              </a:rPr>
              <a:t>Use mc for simplicity.</a:t>
            </a:r>
          </a:p>
          <a:p>
            <a:pPr lvl="0">
              <a:lnSpc>
                <a:spcPct val="100000"/>
              </a:lnSpc>
              <a:spcBef>
                <a:spcPts val="0"/>
              </a:spcBef>
              <a:spcAft>
                <a:spcPts val="0"/>
              </a:spcAft>
              <a:buNone/>
            </a:pPr>
            <a:r>
              <a:rPr lang="en" sz="1200"/>
              <a:t>Then go ahead and check the result in the browser (probably will need to restart Apache TomCat)</a:t>
            </a:r>
          </a:p>
          <a:p>
            <a:pPr lvl="0">
              <a:lnSpc>
                <a:spcPct val="100000"/>
              </a:lnSpc>
              <a:spcBef>
                <a:spcPts val="0"/>
              </a:spcBef>
              <a:spcAft>
                <a:spcPts val="0"/>
              </a:spcAft>
              <a:buNone/>
            </a:pPr>
            <a:r>
              <a:t/>
            </a:r>
            <a:endParaRPr sz="1200"/>
          </a:p>
          <a:p>
            <a:pPr lvl="0" rtl="0">
              <a:spcBef>
                <a:spcPts val="0"/>
              </a:spcBef>
              <a:buNone/>
            </a:pPr>
            <a:r>
              <a:t/>
            </a:r>
            <a:endParaRPr sz="1200"/>
          </a:p>
          <a:p>
            <a:pPr lvl="0" rtl="0">
              <a:spcBef>
                <a:spcPts val="0"/>
              </a:spcBef>
              <a:buNone/>
            </a:pPr>
            <a:r>
              <a:t/>
            </a:r>
            <a:endParaRPr sz="1200"/>
          </a:p>
        </p:txBody>
      </p:sp>
      <p:pic>
        <p:nvPicPr>
          <p:cNvPr id="159" name="Shape 159"/>
          <p:cNvPicPr preferRelativeResize="0"/>
          <p:nvPr/>
        </p:nvPicPr>
        <p:blipFill>
          <a:blip r:embed="rId3">
            <a:alphaModFix/>
          </a:blip>
          <a:stretch>
            <a:fillRect/>
          </a:stretch>
        </p:blipFill>
        <p:spPr>
          <a:xfrm>
            <a:off x="45425" y="1472375"/>
            <a:ext cx="8983275" cy="1538050"/>
          </a:xfrm>
          <a:prstGeom prst="rect">
            <a:avLst/>
          </a:prstGeom>
          <a:noFill/>
          <a:ln>
            <a:noFill/>
          </a:ln>
        </p:spPr>
      </p:pic>
      <p:pic>
        <p:nvPicPr>
          <p:cNvPr id="160" name="Shape 160"/>
          <p:cNvPicPr preferRelativeResize="0"/>
          <p:nvPr/>
        </p:nvPicPr>
        <p:blipFill>
          <a:blip r:embed="rId4">
            <a:alphaModFix/>
          </a:blip>
          <a:stretch>
            <a:fillRect/>
          </a:stretch>
        </p:blipFill>
        <p:spPr>
          <a:xfrm>
            <a:off x="45425" y="3265075"/>
            <a:ext cx="8983274" cy="131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77825" y="114225"/>
            <a:ext cx="4754100" cy="300900"/>
          </a:xfrm>
          <a:prstGeom prst="rect">
            <a:avLst/>
          </a:prstGeom>
        </p:spPr>
        <p:txBody>
          <a:bodyPr anchorCtr="0" anchor="t" bIns="91425" lIns="91425" rIns="91425" tIns="91425">
            <a:noAutofit/>
          </a:bodyPr>
          <a:lstStyle/>
          <a:p>
            <a:pPr lvl="0">
              <a:spcBef>
                <a:spcPts val="0"/>
              </a:spcBef>
              <a:buNone/>
            </a:pPr>
            <a:r>
              <a:rPr lang="en" sz="1200"/>
              <a:t>SSH to local IDE</a:t>
            </a:r>
          </a:p>
        </p:txBody>
      </p:sp>
      <p:sp>
        <p:nvSpPr>
          <p:cNvPr id="166" name="Shape 166"/>
          <p:cNvSpPr txBox="1"/>
          <p:nvPr>
            <p:ph idx="1" type="body"/>
          </p:nvPr>
        </p:nvSpPr>
        <p:spPr>
          <a:xfrm>
            <a:off x="38925" y="516850"/>
            <a:ext cx="3236700" cy="4535700"/>
          </a:xfrm>
          <a:prstGeom prst="rect">
            <a:avLst/>
          </a:prstGeom>
        </p:spPr>
        <p:txBody>
          <a:bodyPr anchorCtr="0" anchor="t" bIns="91425" lIns="91425" rIns="91425" tIns="91425">
            <a:noAutofit/>
          </a:bodyPr>
          <a:lstStyle/>
          <a:p>
            <a:pPr lvl="0">
              <a:spcBef>
                <a:spcPts val="0"/>
              </a:spcBef>
              <a:buNone/>
            </a:pPr>
            <a:r>
              <a:rPr lang="en" sz="1200"/>
              <a:t>To create SSH connection to your local IDE please follow the link:</a:t>
            </a:r>
          </a:p>
          <a:p>
            <a:pPr lvl="0">
              <a:spcBef>
                <a:spcPts val="0"/>
              </a:spcBef>
              <a:buNone/>
            </a:pPr>
            <a:r>
              <a:rPr lang="en" sz="1200" u="sng">
                <a:solidFill>
                  <a:schemeClr val="hlink"/>
                </a:solidFill>
                <a:hlinkClick r:id="rId3"/>
              </a:rPr>
              <a:t>http://codenvy.readme.io/v4.4/docs/using-desktop-ides</a:t>
            </a:r>
          </a:p>
          <a:p>
            <a:pPr lv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167" name="Shape 167"/>
          <p:cNvPicPr preferRelativeResize="0"/>
          <p:nvPr/>
        </p:nvPicPr>
        <p:blipFill>
          <a:blip r:embed="rId4">
            <a:alphaModFix/>
          </a:blip>
          <a:stretch>
            <a:fillRect/>
          </a:stretch>
        </p:blipFill>
        <p:spPr>
          <a:xfrm>
            <a:off x="3129087" y="0"/>
            <a:ext cx="5986174"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118725"/>
            <a:ext cx="8520600" cy="572700"/>
          </a:xfrm>
          <a:prstGeom prst="rect">
            <a:avLst/>
          </a:prstGeom>
        </p:spPr>
        <p:txBody>
          <a:bodyPr anchorCtr="0" anchor="t" bIns="91425" lIns="91425" rIns="91425" tIns="91425">
            <a:noAutofit/>
          </a:bodyPr>
          <a:lstStyle/>
          <a:p>
            <a:pPr lvl="0">
              <a:spcBef>
                <a:spcPts val="0"/>
              </a:spcBef>
              <a:buNone/>
            </a:pPr>
            <a:r>
              <a:rPr lang="en" sz="1200"/>
              <a:t>Debugging</a:t>
            </a:r>
          </a:p>
        </p:txBody>
      </p:sp>
      <p:sp>
        <p:nvSpPr>
          <p:cNvPr id="173" name="Shape 173"/>
          <p:cNvSpPr txBox="1"/>
          <p:nvPr>
            <p:ph idx="1" type="body"/>
          </p:nvPr>
        </p:nvSpPr>
        <p:spPr>
          <a:xfrm>
            <a:off x="311700" y="627475"/>
            <a:ext cx="8520600" cy="3941400"/>
          </a:xfrm>
          <a:prstGeom prst="rect">
            <a:avLst/>
          </a:prstGeom>
        </p:spPr>
        <p:txBody>
          <a:bodyPr anchorCtr="0" anchor="t" bIns="91425" lIns="91425" rIns="91425" tIns="91425">
            <a:noAutofit/>
          </a:bodyPr>
          <a:lstStyle/>
          <a:p>
            <a:pPr lvl="0">
              <a:spcBef>
                <a:spcPts val="0"/>
              </a:spcBef>
              <a:buNone/>
            </a:pPr>
            <a:r>
              <a:rPr lang="en"/>
              <a:t>Please check debugging docs following the link</a:t>
            </a:r>
          </a:p>
          <a:p>
            <a:pPr lvl="0">
              <a:spcBef>
                <a:spcPts val="0"/>
              </a:spcBef>
              <a:buNone/>
            </a:pPr>
            <a:r>
              <a:rPr lang="en"/>
              <a:t>https://eclipse-che.readme.io/docs/debug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77525"/>
            <a:ext cx="8520600" cy="366000"/>
          </a:xfrm>
          <a:prstGeom prst="rect">
            <a:avLst/>
          </a:prstGeom>
        </p:spPr>
        <p:txBody>
          <a:bodyPr anchorCtr="0" anchor="t" bIns="91425" lIns="91425" rIns="91425" tIns="91425">
            <a:noAutofit/>
          </a:bodyPr>
          <a:lstStyle/>
          <a:p>
            <a:pPr lvl="0">
              <a:spcBef>
                <a:spcPts val="0"/>
              </a:spcBef>
              <a:buNone/>
            </a:pPr>
            <a:r>
              <a:rPr lang="en" sz="1200"/>
              <a:t>Logging in</a:t>
            </a:r>
          </a:p>
        </p:txBody>
      </p:sp>
      <p:sp>
        <p:nvSpPr>
          <p:cNvPr id="62" name="Shape 62"/>
          <p:cNvSpPr txBox="1"/>
          <p:nvPr>
            <p:ph idx="1" type="body"/>
          </p:nvPr>
        </p:nvSpPr>
        <p:spPr>
          <a:xfrm>
            <a:off x="343400" y="404975"/>
            <a:ext cx="8488800" cy="13911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rtl="0">
              <a:lnSpc>
                <a:spcPct val="100000"/>
              </a:lnSpc>
              <a:spcBef>
                <a:spcPts val="0"/>
              </a:spcBef>
              <a:spcAft>
                <a:spcPts val="1000"/>
              </a:spcAft>
              <a:buNone/>
            </a:pPr>
            <a:r>
              <a:rPr lang="en" sz="1200"/>
              <a:t>Then follow the link http://codenvy.aurea.local/f?id=0fcsv34v9lu28t6y</a:t>
            </a:r>
          </a:p>
          <a:p>
            <a:pPr lvl="0" rtl="0">
              <a:lnSpc>
                <a:spcPct val="100000"/>
              </a:lnSpc>
              <a:spcBef>
                <a:spcPts val="0"/>
              </a:spcBef>
              <a:spcAft>
                <a:spcPts val="1000"/>
              </a:spcAft>
              <a:buClr>
                <a:schemeClr val="dk1"/>
              </a:buClr>
              <a:buSzPct val="91666"/>
              <a:buFont typeface="Arial"/>
              <a:buNone/>
            </a:pPr>
            <a:r>
              <a:rPr lang="en" sz="1200"/>
              <a:t>You will see log-in window. Please use your credentials that i sent to everyone of you.</a:t>
            </a:r>
          </a:p>
          <a:p>
            <a:pPr lvl="0" rtl="0">
              <a:lnSpc>
                <a:spcPct val="100000"/>
              </a:lnSpc>
              <a:spcBef>
                <a:spcPts val="0"/>
              </a:spcBef>
              <a:spcAft>
                <a:spcPts val="1000"/>
              </a:spcAft>
              <a:buClr>
                <a:schemeClr val="dk1"/>
              </a:buClr>
              <a:buSzPct val="91666"/>
              <a:buFont typeface="Arial"/>
              <a:buNone/>
            </a:pPr>
            <a:r>
              <a:rPr b="1" lang="en" sz="1200">
                <a:solidFill>
                  <a:srgbClr val="FF0000"/>
                </a:solidFill>
              </a:rPr>
              <a:t>Please set up the new password in the profile!!!</a:t>
            </a:r>
          </a:p>
          <a:p>
            <a:pPr lvl="0">
              <a:lnSpc>
                <a:spcPct val="100000"/>
              </a:lnSpc>
              <a:spcBef>
                <a:spcPts val="0"/>
              </a:spcBef>
              <a:buNone/>
            </a:pPr>
            <a:r>
              <a:t/>
            </a:r>
            <a:endParaRPr sz="1200"/>
          </a:p>
          <a:p>
            <a:pPr lvl="0">
              <a:spcBef>
                <a:spcPts val="0"/>
              </a:spcBef>
              <a:buNone/>
            </a:pPr>
            <a:r>
              <a:t/>
            </a:r>
            <a:endParaRPr sz="1200"/>
          </a:p>
        </p:txBody>
      </p:sp>
      <p:pic>
        <p:nvPicPr>
          <p:cNvPr id="63" name="Shape 63"/>
          <p:cNvPicPr preferRelativeResize="0"/>
          <p:nvPr/>
        </p:nvPicPr>
        <p:blipFill>
          <a:blip r:embed="rId3">
            <a:alphaModFix/>
          </a:blip>
          <a:stretch>
            <a:fillRect/>
          </a:stretch>
        </p:blipFill>
        <p:spPr>
          <a:xfrm>
            <a:off x="343400" y="2353824"/>
            <a:ext cx="8488900" cy="244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246475" y="89050"/>
            <a:ext cx="8585700" cy="295200"/>
          </a:xfrm>
          <a:prstGeom prst="rect">
            <a:avLst/>
          </a:prstGeom>
        </p:spPr>
        <p:txBody>
          <a:bodyPr anchorCtr="0" anchor="t" bIns="91425" lIns="91425" rIns="91425" tIns="91425">
            <a:noAutofit/>
          </a:bodyPr>
          <a:lstStyle/>
          <a:p>
            <a:pPr lvl="0">
              <a:spcBef>
                <a:spcPts val="0"/>
              </a:spcBef>
              <a:buNone/>
            </a:pPr>
            <a:r>
              <a:rPr lang="en" sz="1200"/>
              <a:t>Workspace is creating</a:t>
            </a:r>
          </a:p>
        </p:txBody>
      </p:sp>
      <p:sp>
        <p:nvSpPr>
          <p:cNvPr id="69" name="Shape 69"/>
          <p:cNvSpPr txBox="1"/>
          <p:nvPr>
            <p:ph idx="1" type="body"/>
          </p:nvPr>
        </p:nvSpPr>
        <p:spPr>
          <a:xfrm>
            <a:off x="246475" y="422775"/>
            <a:ext cx="8496900" cy="1842000"/>
          </a:xfrm>
          <a:prstGeom prst="rect">
            <a:avLst/>
          </a:prstGeom>
        </p:spPr>
        <p:txBody>
          <a:bodyPr anchorCtr="0" anchor="t" bIns="91425" lIns="91425" rIns="91425" tIns="91425">
            <a:noAutofit/>
          </a:bodyPr>
          <a:lstStyle/>
          <a:p>
            <a:pPr lvl="0">
              <a:spcBef>
                <a:spcPts val="1000"/>
              </a:spcBef>
              <a:spcAft>
                <a:spcPts val="1000"/>
              </a:spcAft>
              <a:buNone/>
            </a:pPr>
            <a:r>
              <a:rPr lang="en" sz="1200"/>
              <a:t>When you clicked the link smth interesting has happened. After i configured the project inside Codenvy i created a Factory.</a:t>
            </a:r>
          </a:p>
          <a:p>
            <a:pPr lvl="0">
              <a:spcBef>
                <a:spcPts val="1000"/>
              </a:spcBef>
              <a:spcAft>
                <a:spcPts val="1000"/>
              </a:spcAft>
              <a:buNone/>
            </a:pPr>
            <a:r>
              <a:rPr lang="en" sz="1200"/>
              <a:t>A Factory allowed me to provide you with a link that will create the exact copy of my configured ACE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 for building the code)</a:t>
            </a:r>
          </a:p>
        </p:txBody>
      </p:sp>
      <p:pic>
        <p:nvPicPr>
          <p:cNvPr id="70" name="Shape 70"/>
          <p:cNvPicPr preferRelativeResize="0"/>
          <p:nvPr/>
        </p:nvPicPr>
        <p:blipFill>
          <a:blip r:embed="rId3">
            <a:alphaModFix/>
          </a:blip>
          <a:stretch>
            <a:fillRect/>
          </a:stretch>
        </p:blipFill>
        <p:spPr>
          <a:xfrm>
            <a:off x="234625" y="21521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76" name="Shape 76"/>
          <p:cNvSpPr txBox="1"/>
          <p:nvPr>
            <p:ph idx="1" type="body"/>
          </p:nvPr>
        </p:nvSpPr>
        <p:spPr>
          <a:xfrm>
            <a:off x="62725" y="455425"/>
            <a:ext cx="9018600" cy="12699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Bitbucket account.</a:t>
            </a:r>
          </a:p>
          <a:p>
            <a:pPr lvl="0" rtl="0">
              <a:lnSpc>
                <a:spcPct val="100000"/>
              </a:lnSpc>
              <a:spcBef>
                <a:spcPts val="1000"/>
              </a:spcBef>
              <a:spcAft>
                <a:spcPts val="1000"/>
              </a:spcAft>
              <a:buNone/>
            </a:pPr>
            <a:r>
              <a:rPr lang="en" sz="1200"/>
              <a:t>This </a:t>
            </a:r>
            <a:r>
              <a:rPr lang="en" sz="1200" strike="sngStrike">
                <a:solidFill>
                  <a:srgbClr val="FF0000"/>
                </a:solidFill>
              </a:rPr>
              <a:t>red cross</a:t>
            </a:r>
            <a:r>
              <a:rPr lang="en" sz="1200"/>
              <a:t> icon shows you that the code for project (here nuview_hrms) was not checked out yet. Let’s create a key pair.</a:t>
            </a:r>
          </a:p>
        </p:txBody>
      </p:sp>
      <p:pic>
        <p:nvPicPr>
          <p:cNvPr id="77" name="Shape 77"/>
          <p:cNvPicPr preferRelativeResize="0"/>
          <p:nvPr/>
        </p:nvPicPr>
        <p:blipFill>
          <a:blip r:embed="rId3">
            <a:alphaModFix/>
          </a:blip>
          <a:stretch>
            <a:fillRect/>
          </a:stretch>
        </p:blipFill>
        <p:spPr>
          <a:xfrm>
            <a:off x="85775" y="1810700"/>
            <a:ext cx="8972448" cy="2671200"/>
          </a:xfrm>
          <a:prstGeom prst="rect">
            <a:avLst/>
          </a:prstGeom>
          <a:noFill/>
          <a:ln>
            <a:noFill/>
          </a:ln>
        </p:spPr>
      </p:pic>
      <p:sp>
        <p:nvSpPr>
          <p:cNvPr id="78" name="Shape 78"/>
          <p:cNvSpPr txBox="1"/>
          <p:nvPr/>
        </p:nvSpPr>
        <p:spPr>
          <a:xfrm>
            <a:off x="162150" y="3340350"/>
            <a:ext cx="8873100" cy="447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191325" y="146650"/>
            <a:ext cx="8608500" cy="320400"/>
          </a:xfrm>
          <a:prstGeom prst="rect">
            <a:avLst/>
          </a:prstGeom>
        </p:spPr>
        <p:txBody>
          <a:bodyPr anchorCtr="0" anchor="t" bIns="91425" lIns="91425" rIns="91425" tIns="91425">
            <a:noAutofit/>
          </a:bodyPr>
          <a:lstStyle/>
          <a:p>
            <a:pPr lvl="0" rtl="0">
              <a:spcBef>
                <a:spcPts val="0"/>
              </a:spcBef>
              <a:buNone/>
            </a:pPr>
            <a:r>
              <a:rPr lang="en" sz="1200"/>
              <a:t>SSH Keys</a:t>
            </a:r>
          </a:p>
        </p:txBody>
      </p:sp>
      <p:sp>
        <p:nvSpPr>
          <p:cNvPr id="84" name="Shape 84"/>
          <p:cNvSpPr txBox="1"/>
          <p:nvPr>
            <p:ph idx="1" type="body"/>
          </p:nvPr>
        </p:nvSpPr>
        <p:spPr>
          <a:xfrm>
            <a:off x="191325" y="516825"/>
            <a:ext cx="8640900" cy="475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85" name="Shape 85"/>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86" name="Shape 86"/>
          <p:cNvSpPr txBox="1"/>
          <p:nvPr/>
        </p:nvSpPr>
        <p:spPr>
          <a:xfrm>
            <a:off x="191325" y="3314400"/>
            <a:ext cx="8205000" cy="369600"/>
          </a:xfrm>
          <a:prstGeom prst="rect">
            <a:avLst/>
          </a:prstGeom>
          <a:noFill/>
          <a:ln>
            <a:noFill/>
          </a:ln>
        </p:spPr>
        <p:txBody>
          <a:bodyPr anchorCtr="0" anchor="t" bIns="91425" lIns="91425" rIns="91425" tIns="91425">
            <a:noAutofit/>
          </a:bodyPr>
          <a:lstStyle/>
          <a:p>
            <a:pPr lvl="0" rtl="0">
              <a:spcBef>
                <a:spcPts val="0"/>
              </a:spcBef>
              <a:buNone/>
            </a:pPr>
            <a:r>
              <a:rPr lang="en"/>
              <a:t>In the hostname type scm.devfactory.com and click OK. You have your key added.</a:t>
            </a:r>
          </a:p>
        </p:txBody>
      </p:sp>
      <p:pic>
        <p:nvPicPr>
          <p:cNvPr id="87" name="Shape 87"/>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88" name="Shape 88"/>
          <p:cNvSpPr txBox="1"/>
          <p:nvPr/>
        </p:nvSpPr>
        <p:spPr>
          <a:xfrm>
            <a:off x="191325" y="4624600"/>
            <a:ext cx="8493600" cy="415200"/>
          </a:xfrm>
          <a:prstGeom prst="rect">
            <a:avLst/>
          </a:prstGeom>
          <a:noFill/>
          <a:ln>
            <a:noFill/>
          </a:ln>
        </p:spPr>
        <p:txBody>
          <a:bodyPr anchorCtr="0" anchor="t" bIns="91425" lIns="91425" rIns="91425" tIns="91425">
            <a:noAutofit/>
          </a:bodyPr>
          <a:lstStyle/>
          <a:p>
            <a:pPr lvl="0" rt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33875" y="172600"/>
            <a:ext cx="8520600" cy="339900"/>
          </a:xfrm>
          <a:prstGeom prst="rect">
            <a:avLst/>
          </a:prstGeom>
        </p:spPr>
        <p:txBody>
          <a:bodyPr anchorCtr="0" anchor="t" bIns="91425" lIns="91425" rIns="91425" tIns="91425">
            <a:noAutofit/>
          </a:bodyPr>
          <a:lstStyle/>
          <a:p>
            <a:pPr lvl="0" rtl="0">
              <a:spcBef>
                <a:spcPts val="0"/>
              </a:spcBef>
              <a:buNone/>
            </a:pPr>
            <a:r>
              <a:rPr lang="en" sz="1200"/>
              <a:t>SSH Keys (continue)</a:t>
            </a:r>
          </a:p>
        </p:txBody>
      </p:sp>
      <p:sp>
        <p:nvSpPr>
          <p:cNvPr id="94" name="Shape 94"/>
          <p:cNvSpPr txBox="1"/>
          <p:nvPr>
            <p:ph idx="1" type="body"/>
          </p:nvPr>
        </p:nvSpPr>
        <p:spPr>
          <a:xfrm>
            <a:off x="311700" y="581700"/>
            <a:ext cx="8520600" cy="709200"/>
          </a:xfrm>
          <a:prstGeom prst="rect">
            <a:avLst/>
          </a:prstGeom>
        </p:spPr>
        <p:txBody>
          <a:bodyPr anchorCtr="0" anchor="t" bIns="91425" lIns="91425" rIns="91425" tIns="91425">
            <a:noAutofit/>
          </a:bodyPr>
          <a:lstStyle/>
          <a:p>
            <a:pPr lvl="0" rt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95" name="Shape 95"/>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285750" y="205025"/>
            <a:ext cx="8520600" cy="300900"/>
          </a:xfrm>
          <a:prstGeom prst="rect">
            <a:avLst/>
          </a:prstGeom>
        </p:spPr>
        <p:txBody>
          <a:bodyPr anchorCtr="0" anchor="t" bIns="91425" lIns="91425" rIns="91425" tIns="91425">
            <a:noAutofit/>
          </a:bodyPr>
          <a:lstStyle/>
          <a:p>
            <a:pPr lvl="0" rtl="0">
              <a:spcBef>
                <a:spcPts val="0"/>
              </a:spcBef>
              <a:buNone/>
            </a:pPr>
            <a:r>
              <a:rPr lang="en" sz="1200"/>
              <a:t>Cloning the code</a:t>
            </a:r>
          </a:p>
        </p:txBody>
      </p:sp>
      <p:sp>
        <p:nvSpPr>
          <p:cNvPr id="101" name="Shape 101"/>
          <p:cNvSpPr txBox="1"/>
          <p:nvPr>
            <p:ph idx="1" type="body"/>
          </p:nvPr>
        </p:nvSpPr>
        <p:spPr>
          <a:xfrm>
            <a:off x="285750" y="620625"/>
            <a:ext cx="8520600" cy="540300"/>
          </a:xfrm>
          <a:prstGeom prst="rect">
            <a:avLst/>
          </a:prstGeom>
        </p:spPr>
        <p:txBody>
          <a:bodyPr anchorCtr="0" anchor="t" bIns="91425" lIns="91425" rIns="91425" tIns="91425">
            <a:noAutofit/>
          </a:bodyPr>
          <a:lstStyle/>
          <a:p>
            <a:pPr lvl="0">
              <a:spcBef>
                <a:spcPts val="0"/>
              </a:spcBef>
              <a:buNone/>
            </a:pPr>
            <a:r>
              <a:rPr lang="en" sz="1200"/>
              <a:t>Then Stop and Start the workspace. The code will be cloned. </a:t>
            </a:r>
            <a:r>
              <a:rPr b="1" lang="en" sz="1200">
                <a:solidFill>
                  <a:srgbClr val="FF0000"/>
                </a:solidFill>
              </a:rPr>
              <a:t>If it’s not cloned, stop/delete this workspace and create a new one following the link from slide 2.</a:t>
            </a:r>
          </a:p>
          <a:p>
            <a:pPr lvl="0" rtl="0">
              <a:spcBef>
                <a:spcPts val="0"/>
              </a:spcBef>
              <a:buNone/>
            </a:pPr>
            <a:r>
              <a:t/>
            </a:r>
            <a:endParaRPr sz="1200"/>
          </a:p>
        </p:txBody>
      </p:sp>
      <p:sp>
        <p:nvSpPr>
          <p:cNvPr id="102" name="Shape 102"/>
          <p:cNvSpPr txBox="1"/>
          <p:nvPr/>
        </p:nvSpPr>
        <p:spPr>
          <a:xfrm>
            <a:off x="62725" y="2860375"/>
            <a:ext cx="9018600" cy="22830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pic>
        <p:nvPicPr>
          <p:cNvPr id="103" name="Shape 103"/>
          <p:cNvPicPr preferRelativeResize="0"/>
          <p:nvPr/>
        </p:nvPicPr>
        <p:blipFill>
          <a:blip r:embed="rId3">
            <a:alphaModFix/>
          </a:blip>
          <a:stretch>
            <a:fillRect/>
          </a:stretch>
        </p:blipFill>
        <p:spPr>
          <a:xfrm>
            <a:off x="62712" y="1374425"/>
            <a:ext cx="9018576"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10000" y="53475"/>
            <a:ext cx="8520600" cy="324900"/>
          </a:xfrm>
          <a:prstGeom prst="rect">
            <a:avLst/>
          </a:prstGeom>
        </p:spPr>
        <p:txBody>
          <a:bodyPr anchorCtr="0" anchor="t" bIns="91425" lIns="91425" rIns="91425" tIns="91425">
            <a:noAutofit/>
          </a:bodyPr>
          <a:lstStyle/>
          <a:p>
            <a:pPr lvl="0">
              <a:spcBef>
                <a:spcPts val="0"/>
              </a:spcBef>
              <a:buNone/>
            </a:pPr>
            <a:r>
              <a:rPr lang="en" sz="1200"/>
              <a:t>Interface</a:t>
            </a:r>
          </a:p>
        </p:txBody>
      </p:sp>
      <p:sp>
        <p:nvSpPr>
          <p:cNvPr id="109" name="Shape 109"/>
          <p:cNvSpPr txBox="1"/>
          <p:nvPr>
            <p:ph idx="1" type="body"/>
          </p:nvPr>
        </p:nvSpPr>
        <p:spPr>
          <a:xfrm>
            <a:off x="110000" y="378375"/>
            <a:ext cx="8936400" cy="738600"/>
          </a:xfrm>
          <a:prstGeom prst="rect">
            <a:avLst/>
          </a:prstGeom>
        </p:spPr>
        <p:txBody>
          <a:bodyPr anchorCtr="0" anchor="t" bIns="91425" lIns="91425" rIns="91425" tIns="91425">
            <a:noAutofit/>
          </a:bodyPr>
          <a:lstStyle/>
          <a:p>
            <a:pPr lv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10" name="Shape 110"/>
          <p:cNvPicPr preferRelativeResize="0"/>
          <p:nvPr/>
        </p:nvPicPr>
        <p:blipFill>
          <a:blip r:embed="rId3">
            <a:alphaModFix/>
          </a:blip>
          <a:stretch>
            <a:fillRect/>
          </a:stretch>
        </p:blipFill>
        <p:spPr>
          <a:xfrm>
            <a:off x="50850" y="1185125"/>
            <a:ext cx="9042300" cy="389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95000"/>
            <a:ext cx="8520600" cy="330900"/>
          </a:xfrm>
          <a:prstGeom prst="rect">
            <a:avLst/>
          </a:prstGeom>
        </p:spPr>
        <p:txBody>
          <a:bodyPr anchorCtr="0" anchor="t" bIns="91425" lIns="91425" rIns="91425" tIns="91425">
            <a:noAutofit/>
          </a:bodyPr>
          <a:lstStyle/>
          <a:p>
            <a:pPr lvl="0">
              <a:spcBef>
                <a:spcPts val="0"/>
              </a:spcBef>
              <a:buNone/>
            </a:pPr>
            <a:r>
              <a:rPr lang="en" sz="1200"/>
              <a:t>Workspace nuts and bolts...</a:t>
            </a:r>
          </a:p>
        </p:txBody>
      </p:sp>
      <p:sp>
        <p:nvSpPr>
          <p:cNvPr id="116" name="Shape 116"/>
          <p:cNvSpPr txBox="1"/>
          <p:nvPr>
            <p:ph idx="1" type="body"/>
          </p:nvPr>
        </p:nvSpPr>
        <p:spPr>
          <a:xfrm>
            <a:off x="74575" y="493975"/>
            <a:ext cx="8994900" cy="1069200"/>
          </a:xfrm>
          <a:prstGeom prst="rect">
            <a:avLst/>
          </a:prstGeom>
        </p:spPr>
        <p:txBody>
          <a:bodyPr anchorCtr="0" anchor="t" bIns="91425" lIns="91425" rIns="91425" tIns="91425">
            <a:noAutofit/>
          </a:bodyPr>
          <a:lstStyle/>
          <a:p>
            <a:pPr lv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a:t>
            </a:r>
          </a:p>
          <a:p>
            <a:pPr lvl="0">
              <a:spcBef>
                <a:spcPts val="0"/>
              </a:spcBef>
              <a:buNone/>
            </a:pPr>
            <a:r>
              <a:rPr lang="en" sz="1200"/>
              <a:t>Information tab contains machine name (well, workspace is a machine), ID, etc</a:t>
            </a:r>
          </a:p>
        </p:txBody>
      </p:sp>
      <p:pic>
        <p:nvPicPr>
          <p:cNvPr id="117" name="Shape 117"/>
          <p:cNvPicPr preferRelativeResize="0"/>
          <p:nvPr/>
        </p:nvPicPr>
        <p:blipFill>
          <a:blip r:embed="rId3">
            <a:alphaModFix/>
          </a:blip>
          <a:stretch>
            <a:fillRect/>
          </a:stretch>
        </p:blipFill>
        <p:spPr>
          <a:xfrm>
            <a:off x="74575" y="1623675"/>
            <a:ext cx="8994876" cy="1304925"/>
          </a:xfrm>
          <a:prstGeom prst="rect">
            <a:avLst/>
          </a:prstGeom>
          <a:noFill/>
          <a:ln>
            <a:noFill/>
          </a:ln>
        </p:spPr>
      </p:pic>
      <p:pic>
        <p:nvPicPr>
          <p:cNvPr id="118" name="Shape 118"/>
          <p:cNvPicPr preferRelativeResize="0"/>
          <p:nvPr/>
        </p:nvPicPr>
        <p:blipFill>
          <a:blip r:embed="rId4">
            <a:alphaModFix/>
          </a:blip>
          <a:stretch>
            <a:fillRect/>
          </a:stretch>
        </p:blipFill>
        <p:spPr>
          <a:xfrm>
            <a:off x="74562" y="3504275"/>
            <a:ext cx="8994876" cy="1524000"/>
          </a:xfrm>
          <a:prstGeom prst="rect">
            <a:avLst/>
          </a:prstGeom>
          <a:noFill/>
          <a:ln>
            <a:noFill/>
          </a:ln>
        </p:spPr>
      </p:pic>
      <p:sp>
        <p:nvSpPr>
          <p:cNvPr id="119" name="Shape 119"/>
          <p:cNvSpPr txBox="1"/>
          <p:nvPr/>
        </p:nvSpPr>
        <p:spPr>
          <a:xfrm>
            <a:off x="74575" y="2953025"/>
            <a:ext cx="8994900" cy="518400"/>
          </a:xfrm>
          <a:prstGeom prst="rect">
            <a:avLst/>
          </a:prstGeom>
          <a:noFill/>
          <a:ln>
            <a:noFill/>
          </a:ln>
        </p:spPr>
        <p:txBody>
          <a:bodyPr anchorCtr="0" anchor="t" bIns="91425" lIns="91425" rIns="91425" tIns="91425">
            <a:noAutofit/>
          </a:bodyPr>
          <a:lstStyle/>
          <a:p>
            <a:pPr lvl="0">
              <a:spcBef>
                <a:spcPts val="0"/>
              </a:spcBef>
              <a:buNone/>
            </a:pPr>
            <a:r>
              <a:rPr lang="en" sz="1200"/>
              <a:t>Terminal tab is a Java Script terminal to the machine (here I ran </a:t>
            </a:r>
            <a:r>
              <a:rPr lang="en" sz="1200">
                <a:solidFill>
                  <a:srgbClr val="0000FF"/>
                </a:solidFill>
              </a:rPr>
              <a:t>mc</a:t>
            </a:r>
            <a:r>
              <a:rPr lang="en" sz="1200"/>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