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67" r:id="rId5"/>
    <p:sldId id="265" r:id="rId6"/>
    <p:sldId id="264" r:id="rId7"/>
    <p:sldId id="262" r:id="rId8"/>
    <p:sldId id="268" r:id="rId9"/>
    <p:sldId id="273" r:id="rId10"/>
    <p:sldId id="274" r:id="rId11"/>
    <p:sldId id="270" r:id="rId12"/>
    <p:sldId id="275" r:id="rId13"/>
    <p:sldId id="276" r:id="rId14"/>
    <p:sldId id="278" r:id="rId15"/>
    <p:sldId id="279" r:id="rId16"/>
    <p:sldId id="277" r:id="rId17"/>
    <p:sldId id="280" r:id="rId18"/>
    <p:sldId id="272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14/10/2022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ecnicaselicitacao/" TargetMode="External"/><Relationship Id="rId2" Type="http://schemas.openxmlformats.org/officeDocument/2006/relationships/hyperlink" Target="https://pt.slideshare.net/wilkerbueno/elicitao-e-anl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/Users/dudug/AppData/Local/Temp/Temp1_OneDrive_1_12-10-2022.zip/Aula%2004_ERDocumentacao.pdf" TargetMode="External"/><Relationship Id="rId5" Type="http://schemas.openxmlformats.org/officeDocument/2006/relationships/hyperlink" Target="https://retraining.inf.ufsc.br/guia/app/classificacoes/tecnicas-de-elicitacao-de-requisitos/entidades" TargetMode="External"/><Relationship Id="rId4" Type="http://schemas.openxmlformats.org/officeDocument/2006/relationships/hyperlink" Target="https://retraining.inf.ufsc.br/guia/app/classificacoes/tecnicas-de-elicitacao-de-requisitos/entidades/tecnicas-de-elicitacao-de-requisitos-question&#225;ri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2534" y="648109"/>
            <a:ext cx="6902246" cy="3357046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Especificação de requisitos</a:t>
            </a:r>
            <a:br>
              <a:rPr lang="pt-BR" sz="4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(Pet shop banho e tosa)</a:t>
            </a:r>
            <a:br>
              <a:rPr lang="pt-BR" sz="4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482" y="5167656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chemeClr val="tx1"/>
                </a:solidFill>
              </a:rPr>
              <a:t>Alunos: </a:t>
            </a:r>
            <a:r>
              <a:rPr lang="pt-BR" sz="1600" b="1" dirty="0">
                <a:solidFill>
                  <a:schemeClr val="tx1"/>
                </a:solidFill>
              </a:rPr>
              <a:t>João Gabriel Soares, Eduardo Gonçalves, Mateus </a:t>
            </a:r>
            <a:r>
              <a:rPr lang="pt-BR" sz="1600" b="1" dirty="0" err="1">
                <a:solidFill>
                  <a:schemeClr val="tx1"/>
                </a:solidFill>
              </a:rPr>
              <a:t>Peris</a:t>
            </a:r>
            <a:r>
              <a:rPr lang="pt-BR" sz="1600" b="1" dirty="0">
                <a:solidFill>
                  <a:schemeClr val="tx1"/>
                </a:solidFill>
              </a:rPr>
              <a:t>, Rodrigo Fernandes, </a:t>
            </a:r>
            <a:r>
              <a:rPr lang="pt-BR" sz="1600" b="1" dirty="0" err="1">
                <a:solidFill>
                  <a:schemeClr val="tx1"/>
                </a:solidFill>
              </a:rPr>
              <a:t>joão</a:t>
            </a:r>
            <a:r>
              <a:rPr lang="pt-BR" sz="1600" b="1" dirty="0">
                <a:solidFill>
                  <a:schemeClr val="tx1"/>
                </a:solidFill>
              </a:rPr>
              <a:t> Victor Bastos, ISAAC MONTEIRO;</a:t>
            </a:r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F5529634-D2EB-3EF3-0443-FE541855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9" y="3511385"/>
            <a:ext cx="1656271" cy="16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6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4FC69-E95E-1FDF-5FE3-E011D7E0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DOCUMENTAÇAO DE Requisitos (RUN)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A149CC-F8C7-8417-8F60-88C91748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" y="2445668"/>
            <a:ext cx="5971713" cy="31493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511AFF-04E1-CB56-1D36-A08447C9B93C}"/>
              </a:ext>
            </a:extLst>
          </p:cNvPr>
          <p:cNvSpPr txBox="1"/>
          <p:nvPr/>
        </p:nvSpPr>
        <p:spPr>
          <a:xfrm>
            <a:off x="2211557" y="3362156"/>
            <a:ext cx="538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RUN 001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1D072F2-8BC4-1632-645A-E757A246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5669"/>
            <a:ext cx="5971713" cy="31493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274E4C-6B0E-421C-3214-EF05140CF212}"/>
              </a:ext>
            </a:extLst>
          </p:cNvPr>
          <p:cNvSpPr txBox="1"/>
          <p:nvPr/>
        </p:nvSpPr>
        <p:spPr>
          <a:xfrm>
            <a:off x="1086034" y="4020344"/>
            <a:ext cx="445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Armazenar os dados do cliente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215B73-9AA4-C5B1-836A-60852D55E1DC}"/>
              </a:ext>
            </a:extLst>
          </p:cNvPr>
          <p:cNvSpPr txBox="1"/>
          <p:nvPr/>
        </p:nvSpPr>
        <p:spPr>
          <a:xfrm>
            <a:off x="1146700" y="4853231"/>
            <a:ext cx="466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Alfred(Cliente do Pet Shop)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2460D6-E4FB-C412-D21F-021D7A2C4991}"/>
              </a:ext>
            </a:extLst>
          </p:cNvPr>
          <p:cNvSpPr txBox="1"/>
          <p:nvPr/>
        </p:nvSpPr>
        <p:spPr>
          <a:xfrm>
            <a:off x="8339091" y="3362156"/>
            <a:ext cx="18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RUN 003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8AD231-5831-4BAF-C6CF-044D6DE654A3}"/>
              </a:ext>
            </a:extLst>
          </p:cNvPr>
          <p:cNvSpPr txBox="1"/>
          <p:nvPr/>
        </p:nvSpPr>
        <p:spPr>
          <a:xfrm>
            <a:off x="7001521" y="4020343"/>
            <a:ext cx="44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Incluir , deletar , alterar horários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0D98D3-A133-16A3-0BD5-613D57430F8E}"/>
              </a:ext>
            </a:extLst>
          </p:cNvPr>
          <p:cNvSpPr txBox="1"/>
          <p:nvPr/>
        </p:nvSpPr>
        <p:spPr>
          <a:xfrm>
            <a:off x="7057747" y="4869388"/>
            <a:ext cx="4376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Daniela (gerente do Pet Shop)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9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8E51-D948-E4A1-81CD-FAF7FE11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DOCUMENTAÇAO DE Requisitos (</a:t>
            </a:r>
            <a:r>
              <a:rPr lang="pt-BR" dirty="0" err="1"/>
              <a:t>Rf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398CDD-1E13-53C9-0C9F-B621EEB1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9" y="2172347"/>
            <a:ext cx="5918445" cy="3296298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BEF073D8-23FF-DBC8-91DF-13139446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2172347"/>
            <a:ext cx="6007223" cy="32962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4BB267-FCE2-DCCB-1301-CC705F587D2D}"/>
              </a:ext>
            </a:extLst>
          </p:cNvPr>
          <p:cNvSpPr txBox="1"/>
          <p:nvPr/>
        </p:nvSpPr>
        <p:spPr>
          <a:xfrm>
            <a:off x="1518082" y="2172347"/>
            <a:ext cx="430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RF 001</a:t>
            </a:r>
          </a:p>
          <a:p>
            <a:r>
              <a:rPr lang="pt-BR" dirty="0"/>
              <a:t>Requisito Funcional</a:t>
            </a:r>
          </a:p>
          <a:p>
            <a:r>
              <a:rPr lang="pt-BR" dirty="0"/>
              <a:t>CSU 001</a:t>
            </a:r>
          </a:p>
          <a:p>
            <a:r>
              <a:rPr lang="pt-BR" dirty="0"/>
              <a:t>V. 1.0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8DE76D-B328-5FEB-9C36-375CE86A64C4}"/>
              </a:ext>
            </a:extLst>
          </p:cNvPr>
          <p:cNvSpPr txBox="1"/>
          <p:nvPr/>
        </p:nvSpPr>
        <p:spPr>
          <a:xfrm>
            <a:off x="7643674" y="2172347"/>
            <a:ext cx="454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RF 005</a:t>
            </a:r>
          </a:p>
          <a:p>
            <a:r>
              <a:rPr lang="pt-BR" dirty="0"/>
              <a:t>Requisito Funcional</a:t>
            </a:r>
          </a:p>
          <a:p>
            <a:r>
              <a:rPr lang="pt-BR" dirty="0"/>
              <a:t>CSU 001</a:t>
            </a:r>
          </a:p>
          <a:p>
            <a:r>
              <a:rPr lang="pt-BR" dirty="0"/>
              <a:t>V 1.0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3CB983-02D1-3684-C2E2-6CB272B21498}"/>
              </a:ext>
            </a:extLst>
          </p:cNvPr>
          <p:cNvSpPr txBox="1"/>
          <p:nvPr/>
        </p:nvSpPr>
        <p:spPr>
          <a:xfrm>
            <a:off x="1518082" y="3372676"/>
            <a:ext cx="44891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de Cliente</a:t>
            </a:r>
          </a:p>
          <a:p>
            <a:r>
              <a:rPr lang="pt-BR" dirty="0"/>
              <a:t>Criar , modificar, guardar, excluir</a:t>
            </a:r>
          </a:p>
          <a:p>
            <a:r>
              <a:rPr lang="pt-BR" dirty="0"/>
              <a:t>Arnaldo</a:t>
            </a:r>
          </a:p>
          <a:p>
            <a:r>
              <a:rPr lang="pt-BR" dirty="0"/>
              <a:t>Daniela(gerente pet shop)</a:t>
            </a:r>
          </a:p>
          <a:p>
            <a:r>
              <a:rPr lang="pt-BR" sz="1600" dirty="0"/>
              <a:t>Verificar se os dados constam no banco de 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38B70A-C48F-260E-C92B-03A79836E575}"/>
              </a:ext>
            </a:extLst>
          </p:cNvPr>
          <p:cNvSpPr txBox="1"/>
          <p:nvPr/>
        </p:nvSpPr>
        <p:spPr>
          <a:xfrm>
            <a:off x="1518082" y="4847208"/>
            <a:ext cx="448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RUN 001,RQ 005</a:t>
            </a:r>
          </a:p>
          <a:p>
            <a:r>
              <a:rPr lang="pt-BR" dirty="0"/>
              <a:t>Essencial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507CAB-C256-0722-1D21-7D82CB7E0467}"/>
              </a:ext>
            </a:extLst>
          </p:cNvPr>
          <p:cNvSpPr txBox="1"/>
          <p:nvPr/>
        </p:nvSpPr>
        <p:spPr>
          <a:xfrm>
            <a:off x="7643674" y="3372676"/>
            <a:ext cx="4548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 de Pagamento</a:t>
            </a:r>
          </a:p>
          <a:p>
            <a:r>
              <a:rPr lang="pt-BR" dirty="0"/>
              <a:t>Transações , </a:t>
            </a:r>
            <a:r>
              <a:rPr lang="pt-BR" dirty="0" err="1"/>
              <a:t>Pix</a:t>
            </a:r>
            <a:r>
              <a:rPr lang="pt-BR" dirty="0"/>
              <a:t> , á vista, Cartão.</a:t>
            </a:r>
          </a:p>
          <a:p>
            <a:r>
              <a:rPr lang="pt-BR" dirty="0"/>
              <a:t>Arnaldo</a:t>
            </a:r>
          </a:p>
          <a:p>
            <a:r>
              <a:rPr lang="pt-BR" dirty="0"/>
              <a:t>Daniel(dono do pet shop)</a:t>
            </a:r>
          </a:p>
          <a:p>
            <a:r>
              <a:rPr lang="pt-BR" dirty="0"/>
              <a:t>Verificar se o pagamento foi realizado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90FABA-6077-749A-3EF0-D405173CB5D7}"/>
              </a:ext>
            </a:extLst>
          </p:cNvPr>
          <p:cNvSpPr txBox="1"/>
          <p:nvPr/>
        </p:nvSpPr>
        <p:spPr>
          <a:xfrm>
            <a:off x="7643674" y="4847208"/>
            <a:ext cx="454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RUN 004</a:t>
            </a:r>
          </a:p>
          <a:p>
            <a:r>
              <a:rPr lang="pt-BR" dirty="0"/>
              <a:t>Essencial</a:t>
            </a:r>
          </a:p>
        </p:txBody>
      </p:sp>
    </p:spTree>
    <p:extLst>
      <p:ext uri="{BB962C8B-B14F-4D97-AF65-F5344CB8AC3E}">
        <p14:creationId xmlns:p14="http://schemas.microsoft.com/office/powerpoint/2010/main" val="91403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A8BD7-9BFA-E320-90F0-244702DC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Descrição-RF 001 /  </a:t>
            </a:r>
            <a:r>
              <a:rPr lang="pt-BR" dirty="0" err="1"/>
              <a:t>rf</a:t>
            </a:r>
            <a:r>
              <a:rPr lang="pt-BR" dirty="0"/>
              <a:t> 005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F86B7A-31FB-D92E-2268-5667708D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8" y="2477606"/>
            <a:ext cx="5841506" cy="3678238"/>
          </a:xfr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3FFA735A-7085-E87E-FAB6-33FA9424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0" y="2477606"/>
            <a:ext cx="5841506" cy="367823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B233C81-1D7F-4556-3A5C-6548E158ED14}"/>
              </a:ext>
            </a:extLst>
          </p:cNvPr>
          <p:cNvSpPr/>
          <p:nvPr/>
        </p:nvSpPr>
        <p:spPr>
          <a:xfrm>
            <a:off x="88778" y="2130641"/>
            <a:ext cx="5841506" cy="34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0BB4EB-CC16-898E-2F07-68AF181E5177}"/>
              </a:ext>
            </a:extLst>
          </p:cNvPr>
          <p:cNvSpPr txBox="1"/>
          <p:nvPr/>
        </p:nvSpPr>
        <p:spPr>
          <a:xfrm>
            <a:off x="2024108" y="214378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RF 001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6DC9E01-0FB0-E895-0553-A9980DF03F70}"/>
              </a:ext>
            </a:extLst>
          </p:cNvPr>
          <p:cNvSpPr/>
          <p:nvPr/>
        </p:nvSpPr>
        <p:spPr>
          <a:xfrm>
            <a:off x="6180340" y="2109011"/>
            <a:ext cx="5841506" cy="34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D5090-D914-8105-B9AE-CE8791C797BC}"/>
              </a:ext>
            </a:extLst>
          </p:cNvPr>
          <p:cNvSpPr txBox="1"/>
          <p:nvPr/>
        </p:nvSpPr>
        <p:spPr>
          <a:xfrm>
            <a:off x="8416031" y="2109011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RF 005</a:t>
            </a:r>
          </a:p>
          <a:p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3F9BC5-1083-9BDC-2C3F-755B7CB6BFC9}"/>
              </a:ext>
            </a:extLst>
          </p:cNvPr>
          <p:cNvSpPr/>
          <p:nvPr/>
        </p:nvSpPr>
        <p:spPr>
          <a:xfrm>
            <a:off x="798990" y="2477606"/>
            <a:ext cx="5131294" cy="3678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E838B2-99AF-16A4-1ADB-C3ED6665CED1}"/>
              </a:ext>
            </a:extLst>
          </p:cNvPr>
          <p:cNvSpPr txBox="1"/>
          <p:nvPr/>
        </p:nvSpPr>
        <p:spPr>
          <a:xfrm>
            <a:off x="763480" y="2513117"/>
            <a:ext cx="51312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Criar Login e Senha- </a:t>
            </a:r>
            <a:r>
              <a:rPr lang="pt-BR" dirty="0"/>
              <a:t>Login será o CPF(Certidão de Pessoa Física) e a senha será da escolha do cliente e informar um e-mail válido para confirmação do Login;</a:t>
            </a:r>
          </a:p>
          <a:p>
            <a:r>
              <a:rPr lang="pt-BR" b="1" dirty="0"/>
              <a:t>Modificar-</a:t>
            </a:r>
            <a:r>
              <a:rPr lang="pt-BR" dirty="0"/>
              <a:t> Em caso de mudança de senha , informar</a:t>
            </a:r>
          </a:p>
          <a:p>
            <a:r>
              <a:rPr lang="pt-BR" dirty="0"/>
              <a:t>E-mail e CPF do inscrito e , aguardar a recuperação de senha enviada ao e-mail;</a:t>
            </a:r>
          </a:p>
          <a:p>
            <a:r>
              <a:rPr lang="pt-BR" b="1" dirty="0"/>
              <a:t>Guardar- </a:t>
            </a:r>
            <a:r>
              <a:rPr lang="pt-BR" dirty="0"/>
              <a:t>Salvar dados do cliente ,a fim de não perder dados;</a:t>
            </a:r>
          </a:p>
          <a:p>
            <a:r>
              <a:rPr lang="pt-BR" b="1" dirty="0"/>
              <a:t>Excluir- </a:t>
            </a:r>
            <a:r>
              <a:rPr lang="pt-BR" dirty="0"/>
              <a:t>Clientes com até 1 ano de inatividades nos serviços do Pet Shop, deletar cadastro; </a:t>
            </a:r>
            <a:endParaRPr lang="pt-BR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C3CF429-1185-F8BC-6938-E54B4A05924D}"/>
              </a:ext>
            </a:extLst>
          </p:cNvPr>
          <p:cNvSpPr/>
          <p:nvPr/>
        </p:nvSpPr>
        <p:spPr>
          <a:xfrm>
            <a:off x="6897950" y="2477606"/>
            <a:ext cx="5123896" cy="3568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F1823B-2D20-3B29-DF03-B460E41917D3}"/>
              </a:ext>
            </a:extLst>
          </p:cNvPr>
          <p:cNvSpPr txBox="1"/>
          <p:nvPr/>
        </p:nvSpPr>
        <p:spPr>
          <a:xfrm>
            <a:off x="6863915" y="2454543"/>
            <a:ext cx="5123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Transações- </a:t>
            </a:r>
            <a:r>
              <a:rPr lang="pt-BR" dirty="0"/>
              <a:t>Transferências DOC e TED(s) , Transações do tipo TED(s) será aceita somente se , o valor estipulado for menor que R$ 150,00.</a:t>
            </a:r>
          </a:p>
          <a:p>
            <a:r>
              <a:rPr lang="pt-BR" b="1" dirty="0"/>
              <a:t>PIX</a:t>
            </a:r>
            <a:r>
              <a:rPr lang="pt-BR" dirty="0"/>
              <a:t>- Transferências diretamente na conta deverá apresentar comprovante de pagamento, seja virtual ou físico . Além disso, deverá ser encaminhada para o número do Pet Shop;</a:t>
            </a:r>
          </a:p>
          <a:p>
            <a:r>
              <a:rPr lang="pt-BR" b="1" dirty="0"/>
              <a:t>Á vista- </a:t>
            </a:r>
            <a:r>
              <a:rPr lang="pt-BR" dirty="0"/>
              <a:t>Pagamento com dinheiro físico somente na agência do Pet Shop;</a:t>
            </a:r>
          </a:p>
          <a:p>
            <a:r>
              <a:rPr lang="pt-BR" b="1" dirty="0"/>
              <a:t>Cartões-</a:t>
            </a:r>
            <a:r>
              <a:rPr lang="pt-BR" dirty="0"/>
              <a:t>Somente MasterCard , </a:t>
            </a:r>
            <a:r>
              <a:rPr lang="pt-BR" dirty="0" err="1"/>
              <a:t>Nubank</a:t>
            </a:r>
            <a:r>
              <a:rPr lang="pt-BR" dirty="0"/>
              <a:t> e Inter , Visa , Elo;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4953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9DE22-F2D7-E61E-8442-8AB8AAE3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DOCUMENTAÇAO DE Requisitos (RQ)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96C77-A662-93F8-23FC-EFF3FB1C8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" y="1950406"/>
            <a:ext cx="5776404" cy="3678238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4A6ED0FE-282F-1517-48A2-CED48A7D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0406"/>
            <a:ext cx="5776404" cy="36782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55B85D-778E-94F9-A751-8906C77269F3}"/>
              </a:ext>
            </a:extLst>
          </p:cNvPr>
          <p:cNvSpPr txBox="1"/>
          <p:nvPr/>
        </p:nvSpPr>
        <p:spPr>
          <a:xfrm>
            <a:off x="1544715" y="1950406"/>
            <a:ext cx="434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RQ 002</a:t>
            </a:r>
          </a:p>
          <a:p>
            <a:r>
              <a:rPr lang="pt-BR" dirty="0"/>
              <a:t>Requisito de Qualidade-Informação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5DDBD4-DAD0-DA61-CC17-3B883F8FA409}"/>
              </a:ext>
            </a:extLst>
          </p:cNvPr>
          <p:cNvSpPr txBox="1"/>
          <p:nvPr/>
        </p:nvSpPr>
        <p:spPr>
          <a:xfrm>
            <a:off x="1581706" y="2650502"/>
            <a:ext cx="434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CSU 1.1</a:t>
            </a:r>
          </a:p>
          <a:p>
            <a:r>
              <a:rPr lang="pt-BR" dirty="0"/>
              <a:t>V. 1.0</a:t>
            </a:r>
          </a:p>
          <a:p>
            <a:r>
              <a:rPr lang="pt-BR" dirty="0"/>
              <a:t>Dados do contato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A8F95A-9E15-571E-48D7-D16AEBECDC0B}"/>
              </a:ext>
            </a:extLst>
          </p:cNvPr>
          <p:cNvSpPr txBox="1"/>
          <p:nvPr/>
        </p:nvSpPr>
        <p:spPr>
          <a:xfrm>
            <a:off x="1544713" y="3615696"/>
            <a:ext cx="399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a serem guardados.</a:t>
            </a:r>
          </a:p>
          <a:p>
            <a:r>
              <a:rPr lang="pt-BR" dirty="0"/>
              <a:t>Daniela</a:t>
            </a:r>
          </a:p>
          <a:p>
            <a:r>
              <a:rPr lang="pt-BR" dirty="0"/>
              <a:t>Alfred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C1B973-158D-0D98-20B2-C2851EDC4560}"/>
              </a:ext>
            </a:extLst>
          </p:cNvPr>
          <p:cNvSpPr txBox="1"/>
          <p:nvPr/>
        </p:nvSpPr>
        <p:spPr>
          <a:xfrm>
            <a:off x="1479613" y="4564329"/>
            <a:ext cx="447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guardados devem ser os mesmo no banco de dados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E94DFB-6B7B-E623-F918-3739EA9FBF71}"/>
              </a:ext>
            </a:extLst>
          </p:cNvPr>
          <p:cNvSpPr txBox="1"/>
          <p:nvPr/>
        </p:nvSpPr>
        <p:spPr>
          <a:xfrm>
            <a:off x="7501631" y="1950406"/>
            <a:ext cx="437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RQ 006</a:t>
            </a:r>
          </a:p>
          <a:p>
            <a:r>
              <a:rPr lang="pt-BR" dirty="0"/>
              <a:t>Requisito de Qualidade- Informação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F99B81-3974-3CDF-B08B-DE7ED16D6BD0}"/>
              </a:ext>
            </a:extLst>
          </p:cNvPr>
          <p:cNvSpPr txBox="1"/>
          <p:nvPr/>
        </p:nvSpPr>
        <p:spPr>
          <a:xfrm>
            <a:off x="7501631" y="2654423"/>
            <a:ext cx="429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CSU 1.1</a:t>
            </a:r>
          </a:p>
          <a:p>
            <a:r>
              <a:rPr lang="pt-BR" dirty="0"/>
              <a:t>V. 1.0</a:t>
            </a:r>
          </a:p>
          <a:p>
            <a:r>
              <a:rPr lang="pt-BR" dirty="0"/>
              <a:t>Suporte ao cliente 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3CB202-3AC6-4A5E-1ED6-355F7ED29DC9}"/>
              </a:ext>
            </a:extLst>
          </p:cNvPr>
          <p:cNvSpPr txBox="1"/>
          <p:nvPr/>
        </p:nvSpPr>
        <p:spPr>
          <a:xfrm>
            <a:off x="7501631" y="3662514"/>
            <a:ext cx="4370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Instruir o cliente a chegar no resultado esperado</a:t>
            </a:r>
          </a:p>
          <a:p>
            <a:r>
              <a:rPr lang="pt-BR" dirty="0"/>
              <a:t>Daniel</a:t>
            </a:r>
          </a:p>
          <a:p>
            <a:r>
              <a:rPr lang="pt-BR" dirty="0"/>
              <a:t>Daniela(gerente pet shop)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D8C2EC-66BE-B425-3EAE-39C32C4992E3}"/>
              </a:ext>
            </a:extLst>
          </p:cNvPr>
          <p:cNvSpPr txBox="1"/>
          <p:nvPr/>
        </p:nvSpPr>
        <p:spPr>
          <a:xfrm>
            <a:off x="7501631" y="4558769"/>
            <a:ext cx="346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satisfeito</a:t>
            </a:r>
          </a:p>
          <a:p>
            <a:r>
              <a:rPr lang="pt-BR" dirty="0"/>
              <a:t>RF 004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13E3E55-2E2A-1981-5C48-82F7E6C613AB}"/>
              </a:ext>
            </a:extLst>
          </p:cNvPr>
          <p:cNvSpPr txBox="1"/>
          <p:nvPr/>
        </p:nvSpPr>
        <p:spPr>
          <a:xfrm>
            <a:off x="7501631" y="5256415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Essencial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BA49D8-5B4E-C1A4-9297-B0AAF884EB8D}"/>
              </a:ext>
            </a:extLst>
          </p:cNvPr>
          <p:cNvSpPr txBox="1"/>
          <p:nvPr/>
        </p:nvSpPr>
        <p:spPr>
          <a:xfrm>
            <a:off x="1544713" y="4944054"/>
            <a:ext cx="106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RUN 001</a:t>
            </a:r>
          </a:p>
          <a:p>
            <a:r>
              <a:rPr lang="pt-BR" dirty="0"/>
              <a:t>Essencial</a:t>
            </a:r>
          </a:p>
        </p:txBody>
      </p:sp>
    </p:spTree>
    <p:extLst>
      <p:ext uri="{BB962C8B-B14F-4D97-AF65-F5344CB8AC3E}">
        <p14:creationId xmlns:p14="http://schemas.microsoft.com/office/powerpoint/2010/main" val="192348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0A88-5CD6-7B26-05E3-D3FF148C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Descrição- </a:t>
            </a:r>
            <a:r>
              <a:rPr lang="pt-BR" dirty="0" err="1"/>
              <a:t>Rq</a:t>
            </a:r>
            <a:r>
              <a:rPr lang="pt-BR" dirty="0"/>
              <a:t> 002 /  </a:t>
            </a:r>
            <a:r>
              <a:rPr lang="pt-BR" dirty="0" err="1"/>
              <a:t>rq</a:t>
            </a:r>
            <a:r>
              <a:rPr lang="pt-BR" dirty="0"/>
              <a:t> 006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3BC7BC8-4F6A-3887-3294-A6D03B93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0" y="2645101"/>
            <a:ext cx="5746809" cy="3678238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35EA59-5CB1-C6B0-75AF-01259BBA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94" y="2642891"/>
            <a:ext cx="5841506" cy="36782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BF20A2-AE1C-13BC-BD94-AB8C6DC13308}"/>
              </a:ext>
            </a:extLst>
          </p:cNvPr>
          <p:cNvSpPr/>
          <p:nvPr/>
        </p:nvSpPr>
        <p:spPr>
          <a:xfrm>
            <a:off x="1047565" y="2645101"/>
            <a:ext cx="5048435" cy="3678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1C1A6F-BC97-B89B-56AB-C22676A071E0}"/>
              </a:ext>
            </a:extLst>
          </p:cNvPr>
          <p:cNvSpPr/>
          <p:nvPr/>
        </p:nvSpPr>
        <p:spPr>
          <a:xfrm>
            <a:off x="7051828" y="2642891"/>
            <a:ext cx="5140172" cy="3678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A6E067-D75A-B651-308D-04F864B10BCC}"/>
              </a:ext>
            </a:extLst>
          </p:cNvPr>
          <p:cNvSpPr txBox="1"/>
          <p:nvPr/>
        </p:nvSpPr>
        <p:spPr>
          <a:xfrm>
            <a:off x="1047564" y="2645101"/>
            <a:ext cx="5048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Dados a serem guardados</a:t>
            </a:r>
          </a:p>
          <a:p>
            <a:endParaRPr lang="pt-BR" b="1" dirty="0"/>
          </a:p>
          <a:p>
            <a:r>
              <a:rPr lang="pt-BR" b="1" dirty="0"/>
              <a:t>Nome</a:t>
            </a:r>
            <a:r>
              <a:rPr lang="pt-BR" dirty="0"/>
              <a:t>: até 50 caracteres e até 10 símbolos especiais;</a:t>
            </a:r>
          </a:p>
          <a:p>
            <a:r>
              <a:rPr lang="pt-BR" b="1" dirty="0"/>
              <a:t>Telefone</a:t>
            </a:r>
            <a:r>
              <a:rPr lang="pt-BR" dirty="0"/>
              <a:t>: até 2 telefones celulares, no formato (DDD) + 9 + número</a:t>
            </a:r>
            <a:r>
              <a:rPr lang="pt-BR" b="1" dirty="0"/>
              <a:t>;</a:t>
            </a:r>
          </a:p>
          <a:p>
            <a:r>
              <a:rPr lang="pt-BR" b="1" dirty="0"/>
              <a:t>E-mails</a:t>
            </a:r>
            <a:r>
              <a:rPr lang="pt-BR" dirty="0"/>
              <a:t>: até no máximo 2 e-mails;</a:t>
            </a:r>
          </a:p>
          <a:p>
            <a:r>
              <a:rPr lang="pt-BR" b="1" dirty="0"/>
              <a:t>CPF ou CNPJ </a:t>
            </a:r>
            <a:r>
              <a:rPr lang="pt-BR" dirty="0"/>
              <a:t>:tem que ser válido numericamente e validado junto a receita federal.</a:t>
            </a:r>
          </a:p>
          <a:p>
            <a:r>
              <a:rPr lang="pt-BR" b="1" dirty="0"/>
              <a:t>Data de nascimento- </a:t>
            </a:r>
            <a:r>
              <a:rPr lang="pt-BR" dirty="0"/>
              <a:t>Somente pessoas acima de 18 anos para validar pagamento no sistema;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23A557-2D98-96E5-DFFD-D45C25329392}"/>
              </a:ext>
            </a:extLst>
          </p:cNvPr>
          <p:cNvSpPr/>
          <p:nvPr/>
        </p:nvSpPr>
        <p:spPr>
          <a:xfrm>
            <a:off x="349190" y="2295926"/>
            <a:ext cx="5841506" cy="34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RQ 002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30A6541-37F6-5F7D-86E7-EB4A1B6A1739}"/>
              </a:ext>
            </a:extLst>
          </p:cNvPr>
          <p:cNvSpPr/>
          <p:nvPr/>
        </p:nvSpPr>
        <p:spPr>
          <a:xfrm>
            <a:off x="6350494" y="2269259"/>
            <a:ext cx="5841506" cy="34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RQ 006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A99AE-4997-83DD-5F73-178E6286EB3D}"/>
              </a:ext>
            </a:extLst>
          </p:cNvPr>
          <p:cNvSpPr txBox="1"/>
          <p:nvPr/>
        </p:nvSpPr>
        <p:spPr>
          <a:xfrm>
            <a:off x="7051828" y="2642891"/>
            <a:ext cx="5054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Instruir: </a:t>
            </a:r>
            <a:r>
              <a:rPr lang="pt-BR" dirty="0"/>
              <a:t>Para cada serviço solicitado ajuda, cliente deverá escolher entre as opções: </a:t>
            </a:r>
          </a:p>
          <a:p>
            <a:endParaRPr lang="pt-BR" dirty="0"/>
          </a:p>
          <a:p>
            <a:r>
              <a:rPr lang="pt-BR" b="1" dirty="0"/>
              <a:t>-Chat online</a:t>
            </a:r>
            <a:r>
              <a:rPr lang="pt-BR" dirty="0"/>
              <a:t>: será disponibilizado um funcionário da loja Pet Shop para atender ao chamado.</a:t>
            </a:r>
          </a:p>
          <a:p>
            <a:endParaRPr lang="pt-BR" dirty="0"/>
          </a:p>
          <a:p>
            <a:r>
              <a:rPr lang="pt-BR" b="1" dirty="0"/>
              <a:t>-Telefone do Pet Shop</a:t>
            </a:r>
            <a:r>
              <a:rPr lang="pt-BR" dirty="0"/>
              <a:t>: Telefone referente ao atendente para dúvidas.</a:t>
            </a:r>
          </a:p>
          <a:p>
            <a:endParaRPr lang="pt-BR" dirty="0"/>
          </a:p>
          <a:p>
            <a:r>
              <a:rPr lang="pt-BR" b="1" dirty="0"/>
              <a:t>-Dúvidas frequentes</a:t>
            </a:r>
            <a:r>
              <a:rPr lang="pt-BR" dirty="0"/>
              <a:t>: Duvidas mais frequentes que possam ajudar.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511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9612C-F81D-0140-756A-2008C8C8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C28732-EACF-5538-FBD0-60B79CED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https://pt.slideshare.net/wilkerbueno/elicitao-e-anlise</a:t>
            </a:r>
            <a:endParaRPr lang="pt-BR" dirty="0"/>
          </a:p>
          <a:p>
            <a:r>
              <a:rPr lang="pt-BR" dirty="0">
                <a:hlinkClick r:id="rId3"/>
              </a:rPr>
              <a:t>https://sites.google.com/site/tecnicaselicitacao/</a:t>
            </a:r>
            <a:endParaRPr lang="pt-BR" dirty="0"/>
          </a:p>
          <a:p>
            <a:r>
              <a:rPr lang="pt-BR" dirty="0">
                <a:hlinkClick r:id="rId4"/>
              </a:rPr>
              <a:t>https://retraining.inf.ufsc.br/guia/app/</a:t>
            </a:r>
            <a:r>
              <a:rPr lang="pt-BR" dirty="0" err="1">
                <a:hlinkClick r:id="rId4"/>
              </a:rPr>
              <a:t>classificacoes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tecnicas</a:t>
            </a:r>
            <a:r>
              <a:rPr lang="pt-BR" dirty="0">
                <a:hlinkClick r:id="rId4"/>
              </a:rPr>
              <a:t>-de-</a:t>
            </a:r>
            <a:r>
              <a:rPr lang="pt-BR" dirty="0" err="1">
                <a:hlinkClick r:id="rId4"/>
              </a:rPr>
              <a:t>elicitacao</a:t>
            </a:r>
            <a:r>
              <a:rPr lang="pt-BR" dirty="0">
                <a:hlinkClick r:id="rId4"/>
              </a:rPr>
              <a:t>-de-requisitos/entidades/</a:t>
            </a:r>
            <a:r>
              <a:rPr lang="pt-BR" dirty="0" err="1">
                <a:hlinkClick r:id="rId4"/>
              </a:rPr>
              <a:t>tecnicas</a:t>
            </a:r>
            <a:r>
              <a:rPr lang="pt-BR" dirty="0">
                <a:hlinkClick r:id="rId4"/>
              </a:rPr>
              <a:t>-de-</a:t>
            </a:r>
            <a:r>
              <a:rPr lang="pt-BR" dirty="0" err="1">
                <a:hlinkClick r:id="rId4"/>
              </a:rPr>
              <a:t>elicitacao</a:t>
            </a:r>
            <a:r>
              <a:rPr lang="pt-BR" dirty="0">
                <a:hlinkClick r:id="rId4"/>
              </a:rPr>
              <a:t>-de-requisitos-questionários</a:t>
            </a:r>
            <a:endParaRPr lang="pt-BR" dirty="0"/>
          </a:p>
          <a:p>
            <a:r>
              <a:rPr lang="pt-BR" dirty="0">
                <a:hlinkClick r:id="rId5"/>
              </a:rPr>
              <a:t>https://retraining.inf.ufsc.br/guia/app/classificacoes/tecnicas-de-elicitacao-de-requisitos/entidades</a:t>
            </a:r>
            <a:endParaRPr lang="pt-BR" dirty="0"/>
          </a:p>
          <a:p>
            <a:r>
              <a:rPr lang="pt-BR" dirty="0">
                <a:hlinkClick r:id="rId6"/>
              </a:rPr>
              <a:t>Aula 04_ERDocumentacao.pdf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0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299DF-2452-4E33-A655-C68BDCC4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5823"/>
            <a:ext cx="11029616" cy="1013800"/>
          </a:xfrm>
        </p:spPr>
        <p:txBody>
          <a:bodyPr/>
          <a:lstStyle/>
          <a:p>
            <a:r>
              <a:rPr lang="es-ES" sz="30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  <a:br>
              <a:rPr lang="es-ES" b="0" i="0" u="none" strike="noStrike" dirty="0">
                <a:solidFill>
                  <a:srgbClr val="29313A"/>
                </a:solidFill>
                <a:effectLst/>
                <a:latin typeface="Varela Round"/>
              </a:rPr>
            </a:b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07047C-42A0-4C12-9B32-522C73A3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132" y="2835825"/>
            <a:ext cx="734620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O projeto Pet shop (banho e tosa) tem como objetivo aprimorar o meio de trabalho da empresa para que ela tenha seu atendimento com maior agilidade e praticidade .Além disso, tem o objetivo também de facilitar o dia a dia do cliente , agendando os serviços Banho e Tosa longe do Pet Shop;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07" y="2030073"/>
            <a:ext cx="4554684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392F-1406-460E-A2BF-85E447F0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75" y="631065"/>
            <a:ext cx="11029616" cy="1119734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Quem serão os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0223A-58EC-458A-8007-C64CA262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0" y="1934365"/>
            <a:ext cx="11029615" cy="4372704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656464"/>
              </a:solidFill>
              <a:latin typeface="Poppins" panose="00000500000000000000" pitchFamily="2" charset="0"/>
            </a:endParaRPr>
          </a:p>
          <a:p>
            <a:endParaRPr lang="pt-BR" dirty="0">
              <a:solidFill>
                <a:srgbClr val="656464"/>
              </a:solidFill>
              <a:latin typeface="Poppins" panose="00000500000000000000" pitchFamily="2" charset="0"/>
            </a:endParaRPr>
          </a:p>
          <a:p>
            <a:endParaRPr lang="pt-BR" dirty="0">
              <a:solidFill>
                <a:srgbClr val="656464"/>
              </a:solidFill>
              <a:latin typeface="Poppins" panose="00000500000000000000" pitchFamily="2" charset="0"/>
            </a:endParaRPr>
          </a:p>
          <a:p>
            <a:endParaRPr lang="pt-BR" dirty="0">
              <a:solidFill>
                <a:srgbClr val="656464"/>
              </a:solidFill>
              <a:latin typeface="Poppins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4720" y="1812586"/>
            <a:ext cx="99785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Stakeholders Diretos </a:t>
            </a:r>
            <a:r>
              <a:rPr lang="pt-BR" sz="2400" dirty="0"/>
              <a:t>(quem está diretamente ligado à organização):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do Pet Shop;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Empregados do Pet Shop;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Gerentes do Pet Shop;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Donos do Pet Shop;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4720" y="4120717"/>
            <a:ext cx="11138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Stakeholders Indiretos </a:t>
            </a:r>
            <a:r>
              <a:rPr lang="pt-BR" sz="2400" dirty="0"/>
              <a:t>(todas as pessoas que, apesar de colaborarem ou serem “alvo” do negócio, não participam diretamente de sua operação):</a:t>
            </a:r>
          </a:p>
          <a:p>
            <a:pPr marL="342900" indent="-342900">
              <a:buFontTx/>
              <a:buChar char="-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Fornecedores;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Colaboradores/Parcerias;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2" name="Picture 4" descr="Qual a importância dos Stakeholder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936" y="4674331"/>
            <a:ext cx="3181081" cy="20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184C-2B15-4E5A-A9FF-83D8537C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90" y="890598"/>
            <a:ext cx="11029616" cy="1013800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 b="1" dirty="0" err="1">
                <a:latin typeface="inherit"/>
                <a:cs typeface="Arial" panose="020B0604020202020204" pitchFamily="34" charset="0"/>
              </a:rPr>
              <a:t>Elicitação</a:t>
            </a:r>
            <a:br>
              <a:rPr lang="pt-BR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6D1BE-F117-4576-BF48-8B79ED11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90" y="1904399"/>
            <a:ext cx="11029615" cy="521544"/>
          </a:xfrm>
        </p:spPr>
        <p:txBody>
          <a:bodyPr/>
          <a:lstStyle/>
          <a:p>
            <a:pPr marL="0" indent="0">
              <a:buNone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1289" y="1902723"/>
            <a:ext cx="1088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/>
              <a:t>Questionário</a:t>
            </a: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1288" y="2316358"/>
            <a:ext cx="1004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técnica de Questionários consiste basicamente na elaboração de um conjunto de perguntas que irão guiar um stakeholder ou um grupo deles à respondê-las, utilizando essa técnica para fazer o levantamento de requisitos.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3584" y="3268789"/>
            <a:ext cx="683868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QUESTIONÁRIO PET SHOP(TOSA E BANHO):</a:t>
            </a:r>
          </a:p>
          <a:p>
            <a:r>
              <a:rPr lang="pt-BR" b="1" dirty="0">
                <a:latin typeface="inherit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1)</a:t>
            </a:r>
            <a:r>
              <a:rPr lang="pt-BR" dirty="0"/>
              <a:t> Como você costuma procurar serviços para o seu pet?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Pelo telefone.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Pelo site.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Por aplicativo.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Presencial.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2) </a:t>
            </a:r>
            <a:r>
              <a:rPr lang="pt-BR" dirty="0"/>
              <a:t>Qual a forma de pagamento?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  Débito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 Crédito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Dinheiro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rgbClr val="000000"/>
              </a:solidFill>
              <a:latin typeface="Gill Sans MT"/>
            </a:endParaRPr>
          </a:p>
          <a:p>
            <a:br>
              <a:rPr lang="pt-BR" dirty="0">
                <a:solidFill>
                  <a:srgbClr val="29313A"/>
                </a:solidFill>
                <a:latin typeface="Varela Round"/>
              </a:rPr>
            </a:b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30004" y="3967654"/>
            <a:ext cx="520568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3) </a:t>
            </a:r>
            <a:r>
              <a:rPr lang="pt-BR" dirty="0"/>
              <a:t>Qual o tipo de serviço ;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Só Tosa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ea typeface="+mn-lt"/>
                <a:cs typeface="+mn-lt"/>
              </a:rPr>
              <a:t>Só Banho</a:t>
            </a:r>
          </a:p>
          <a:p>
            <a:pPr marL="285750" indent="-285750">
              <a:buFont typeface="Courier New,monospace" panose="02070309020205020404" pitchFamily="49" charset="0"/>
              <a:buChar char="o"/>
            </a:pPr>
            <a:r>
              <a:rPr lang="pt-BR" dirty="0">
                <a:solidFill>
                  <a:srgbClr val="000000"/>
                </a:solidFill>
              </a:rPr>
              <a:t>Serviço</a:t>
            </a:r>
            <a:r>
              <a:rPr lang="pt-BR" dirty="0">
                <a:ea typeface="+mn-lt"/>
                <a:cs typeface="+mn-lt"/>
              </a:rPr>
              <a:t> completo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4) </a:t>
            </a:r>
            <a:r>
              <a:rPr lang="pt-BR" dirty="0"/>
              <a:t>O que mais pesa na sua escolha por um pet shop? (Escreva abaixo)</a:t>
            </a:r>
          </a:p>
          <a:p>
            <a:endParaRPr lang="pt-BR" dirty="0"/>
          </a:p>
        </p:txBody>
      </p:sp>
      <p:pic>
        <p:nvPicPr>
          <p:cNvPr id="3074" name="Picture 2" descr="Question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220" y="2058587"/>
            <a:ext cx="1901780" cy="17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1700"/>
            <a:ext cx="11029616" cy="1013800"/>
          </a:xfrm>
        </p:spPr>
        <p:txBody>
          <a:bodyPr/>
          <a:lstStyle/>
          <a:p>
            <a:r>
              <a:rPr lang="pt-BR" dirty="0"/>
              <a:t>ELICITAÇÃO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7159" y="1801330"/>
            <a:ext cx="1074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b="1" dirty="0"/>
              <a:t>Brainstorming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7159" y="2139477"/>
            <a:ext cx="9042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(Ideias coletadas por todos stakeholders para cada etapa do pet shop de banho e tosa):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 de pet/Tutor - método de identificação de pets e Tutores;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serviço- Banho, Tosa , serviço completo;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 de espera- Agendamento de horários;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pagamento- pagamento online , pagamento presencial?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–é acessível?, meio interativo , gratuito ao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de atendimento- sugestões de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 remoto do serviço de Banho e Tosa;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 Atualização manualmente, manutenção;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ato pode tomar banho? | Dicas Gatos | Alimento Premium Especial">
            <a:extLst>
              <a:ext uri="{FF2B5EF4-FFF2-40B4-BE49-F238E27FC236}">
                <a16:creationId xmlns:a16="http://schemas.microsoft.com/office/drawing/2014/main" id="{E729427C-63F6-077B-60E1-998E3873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65" y="2855552"/>
            <a:ext cx="3582643" cy="203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72E-1150-6D84-9E4D-BBA73869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DC801-DD18-C29D-4DA5-F4DBB401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6257" y="636678"/>
            <a:ext cx="1614551" cy="114475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82E7E-3F25-A0E1-0789-F9FB0D7BFA7E}"/>
              </a:ext>
            </a:extLst>
          </p:cNvPr>
          <p:cNvSpPr txBox="1"/>
          <p:nvPr/>
        </p:nvSpPr>
        <p:spPr>
          <a:xfrm>
            <a:off x="341495" y="1897856"/>
            <a:ext cx="4798676" cy="52322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Requisitos de Usuário</a:t>
            </a:r>
          </a:p>
          <a:p>
            <a:endParaRPr lang="pt-BR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/>
                </a:solidFill>
              </a:rPr>
              <a:t>(RUN-001) </a:t>
            </a:r>
            <a:r>
              <a:rPr lang="pt-BR" dirty="0"/>
              <a:t>O Sistema deve fornecer cadastro ou recadastro do Pet e Tutor – cadastro necessita de RG(Registro Geral e Cartão de Vacina(“documento do Pet”);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/>
                </a:solidFill>
              </a:rPr>
              <a:t>(RUN-002) </a:t>
            </a:r>
            <a:r>
              <a:rPr lang="pt-BR" dirty="0"/>
              <a:t>O Sistema deve fornecer acesso as câmeras interiores do serviço pedido - somente durante o uso dos serviços;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/>
                </a:solidFill>
              </a:rPr>
              <a:t>(RUN-003) </a:t>
            </a:r>
            <a:r>
              <a:rPr lang="pt-BR" dirty="0"/>
              <a:t>O Sistema deve fornecer Disponibilidade de horários – O pet tem que estar cadastrado;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/>
                </a:solidFill>
              </a:rPr>
              <a:t>(RUN-004) </a:t>
            </a:r>
            <a:r>
              <a:rPr lang="pt-BR" dirty="0"/>
              <a:t>O Sistema deve fornecer o tipo de serviço 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/>
                </a:solidFill>
              </a:rPr>
              <a:t>(RUN-005) </a:t>
            </a:r>
            <a:r>
              <a:rPr lang="pt-BR" dirty="0"/>
              <a:t>O Sistema deve fornecer a forma de pagamento 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BCE37-9002-E68A-D5B2-3622B7C8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30" y="2530136"/>
            <a:ext cx="3864900" cy="31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4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ABEF3-03B5-C501-423C-6CB2ED00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1FC3C-B2CD-D551-2DA5-5E0915B9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5" y="2062186"/>
            <a:ext cx="11029615" cy="36783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chemeClr val="tx1"/>
                </a:solidFill>
              </a:rPr>
              <a:t> Requisitos de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(RS-001)O Sistema deve fornecer Banco de dados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(RS-002)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</a:t>
            </a:r>
            <a:r>
              <a:rPr lang="pt-BR" dirty="0">
                <a:solidFill>
                  <a:schemeClr val="tx1"/>
                </a:solidFill>
              </a:rPr>
              <a:t>Implementação do serviço de streaming no sistema;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(RS-003)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</a:t>
            </a:r>
            <a:r>
              <a:rPr lang="pt-BR" dirty="0">
                <a:solidFill>
                  <a:schemeClr val="tx1"/>
                </a:solidFill>
                <a:latin typeface="Gill Sans MT" panose="020B0502020104020203"/>
              </a:rPr>
              <a:t>cesso aos Atendentes sobre os Dados dos clientes;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(RS-004)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</a:t>
            </a:r>
            <a:r>
              <a:rPr lang="pt-BR" dirty="0">
                <a:solidFill>
                  <a:schemeClr val="tx1"/>
                </a:solidFill>
                <a:latin typeface="Gill Sans MT" panose="020B0502020104020203"/>
              </a:rPr>
              <a:t>cesso aos Gerentes sobre os Dados dos clientes;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(RS-005)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gerenciamento</a:t>
            </a:r>
            <a:r>
              <a:rPr lang="pt-BR" dirty="0">
                <a:solidFill>
                  <a:schemeClr val="tx1"/>
                </a:solidFill>
                <a:latin typeface="Gill Sans MT" panose="020B0502020104020203"/>
              </a:rPr>
              <a:t> aos Gerentes sobre os serviços de streaming no sistema,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Gill Sans MT" panose="020B0502020104020203"/>
              </a:rPr>
              <a:t>quem poderá acompanhar ao serviço streaming;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(RS-006)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gateway próprio e/ou facilitadores, exemplos: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PayPal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PagSeguro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(RS-007)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Sistema deve fornecer </a:t>
            </a:r>
            <a:r>
              <a:rPr lang="pt-BR" dirty="0">
                <a:solidFill>
                  <a:schemeClr val="tx1"/>
                </a:solidFill>
                <a:latin typeface="Gill Sans MT" panose="020B0502020104020203"/>
              </a:rPr>
              <a:t>interface interativa para que o cliente selecione o tipo de serviço solicitado;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  <a:latin typeface="Gill Sans MT" panose="020B0502020104020203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70171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1700"/>
            <a:ext cx="11029616" cy="1013800"/>
          </a:xfrm>
        </p:spPr>
        <p:txBody>
          <a:bodyPr/>
          <a:lstStyle/>
          <a:p>
            <a:r>
              <a:rPr lang="pt-BR" dirty="0"/>
              <a:t>REQUISITOS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5509" y="1911540"/>
            <a:ext cx="1074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Requisitos Funcionais(RF) 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5795" y="2317031"/>
            <a:ext cx="9042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71582F-1106-F714-9A6C-42A0178F5BD9}"/>
              </a:ext>
            </a:extLst>
          </p:cNvPr>
          <p:cNvSpPr txBox="1"/>
          <p:nvPr/>
        </p:nvSpPr>
        <p:spPr>
          <a:xfrm>
            <a:off x="359669" y="2434760"/>
            <a:ext cx="926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(RF-001) </a:t>
            </a:r>
            <a:r>
              <a:rPr lang="pt-BR" dirty="0"/>
              <a:t>Manter o cadastramento de clientes (inclusão, alteração, exclusão);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(RF-002) </a:t>
            </a:r>
            <a:r>
              <a:rPr lang="pt-BR" dirty="0"/>
              <a:t>Manter o cadastramento de Pet (inclusão, alteração, exclusão);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(RF-003) </a:t>
            </a:r>
            <a:r>
              <a:rPr lang="pt-BR" dirty="0"/>
              <a:t>Solicitar login e senha ao entrar no sistema;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(RF-004) </a:t>
            </a:r>
            <a:r>
              <a:rPr lang="pt-BR" dirty="0"/>
              <a:t>Informar o tipo de serviço prestado;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(RF-005) </a:t>
            </a:r>
            <a:r>
              <a:rPr lang="pt-BR" dirty="0"/>
              <a:t>Métodos de Pagamento ;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(RF-006) </a:t>
            </a:r>
            <a:r>
              <a:rPr lang="pt-BR" dirty="0"/>
              <a:t>Emitir nota fiscal eletrônica de acordo com a Legislação vigente;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(RF-007) </a:t>
            </a:r>
            <a:r>
              <a:rPr lang="pt-BR" dirty="0"/>
              <a:t>Emitir o relatório do serviço mais prestados no mês;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1ACF73-0DA4-9C2A-53C9-6AE4F877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58" y="3389007"/>
            <a:ext cx="1838637" cy="20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A8886-211A-F6CD-1B5C-7076FEF7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B9366-314E-B2DF-B9F8-FAF17C03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200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09B5AB-1AD8-C1A5-DC14-278D1F4396A6}"/>
              </a:ext>
            </a:extLst>
          </p:cNvPr>
          <p:cNvSpPr txBox="1"/>
          <p:nvPr/>
        </p:nvSpPr>
        <p:spPr>
          <a:xfrm>
            <a:off x="581192" y="1939101"/>
            <a:ext cx="809643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</a:rPr>
              <a:t>Requisitos Não Funcionais (RNF)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(RNF-001) </a:t>
            </a:r>
            <a:r>
              <a:rPr lang="pt-BR" dirty="0">
                <a:latin typeface="+mj-lt"/>
              </a:rPr>
              <a:t>Plataforma interativa; 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(RNF-002) </a:t>
            </a:r>
            <a:r>
              <a:rPr lang="pt-BR" dirty="0">
                <a:latin typeface="+mj-lt"/>
              </a:rPr>
              <a:t>Dados do contato do Tutor;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(RNF-003) </a:t>
            </a:r>
            <a:r>
              <a:rPr lang="pt-BR" dirty="0">
                <a:latin typeface="+mj-lt"/>
              </a:rPr>
              <a:t>Portabilidade em sistemas operacionais , como: Linux, Windows,  MacOs , Android , IOS;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(RNF-004) 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Linguagem acessível a qualquer usuário</a:t>
            </a:r>
            <a:r>
              <a:rPr lang="pt-BR" dirty="0">
                <a:latin typeface="+mj-lt"/>
              </a:rPr>
              <a:t>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(RNF-005) </a:t>
            </a:r>
            <a:r>
              <a:rPr lang="pt-BR" dirty="0">
                <a:latin typeface="+mj-lt"/>
              </a:rPr>
              <a:t>Tempo de resposta no máximo 5 segundos;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(RNF-006) </a:t>
            </a:r>
            <a:r>
              <a:rPr lang="pt-BR" dirty="0">
                <a:latin typeface="+mj-lt"/>
              </a:rPr>
              <a:t>O sistema vai possuir um menu de ajuda para as principais atividades prestadas pelo software;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(RNF-007) </a:t>
            </a:r>
            <a:r>
              <a:rPr lang="pt-BR" dirty="0">
                <a:latin typeface="+mj-lt"/>
              </a:rPr>
              <a:t>O Software será atualizado manualmente de 6 em 6 meses;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(RNF-008) </a:t>
            </a:r>
            <a:r>
              <a:rPr lang="pt-BR" dirty="0">
                <a:latin typeface="+mj-lt"/>
              </a:rPr>
              <a:t>Será considerado dentro da normalidade se o sistema apresentar algum tipo de falha dentro de um período de três meses de uso contínuo .Caso surjam outros problemas,  serão analisados pela equipe de desenvolvimento;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(RNF-009) </a:t>
            </a:r>
            <a:r>
              <a:rPr lang="pt-BR" dirty="0">
                <a:latin typeface="+mj-lt"/>
              </a:rPr>
              <a:t>Em casos de perda de energia o sistema deverá se recuperar automaticamente;</a:t>
            </a:r>
          </a:p>
          <a:p>
            <a:pPr>
              <a:buClr>
                <a:schemeClr val="accent2"/>
              </a:buClr>
            </a:pPr>
            <a:endParaRPr lang="pt-BR" dirty="0">
              <a:latin typeface="+mj-lt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30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d231c2d-695e-4bca-843a-34f78f5e1283" xsi:nil="true"/>
    <lcf76f155ced4ddcb4097134ff3c332f xmlns="6d231c2d-695e-4bca-843a-34f78f5e1283">
      <Terms xmlns="http://schemas.microsoft.com/office/infopath/2007/PartnerControls"/>
    </lcf76f155ced4ddcb4097134ff3c332f>
    <TaxCatchAll xmlns="21a575ed-cd24-47b1-994f-a82654ab60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BEBC7F1DB464899337B129183B5DD" ma:contentTypeVersion="11" ma:contentTypeDescription="Crie um novo documento." ma:contentTypeScope="" ma:versionID="772fbe6e51478751d9465c5a2b51b2ca">
  <xsd:schema xmlns:xsd="http://www.w3.org/2001/XMLSchema" xmlns:xs="http://www.w3.org/2001/XMLSchema" xmlns:p="http://schemas.microsoft.com/office/2006/metadata/properties" xmlns:ns2="6d231c2d-695e-4bca-843a-34f78f5e1283" xmlns:ns3="21a575ed-cd24-47b1-994f-a82654ab60cc" targetNamespace="http://schemas.microsoft.com/office/2006/metadata/properties" ma:root="true" ma:fieldsID="910b1f9a724ddef3a01583f26821efa2" ns2:_="" ns3:_="">
    <xsd:import namespace="6d231c2d-695e-4bca-843a-34f78f5e1283"/>
    <xsd:import namespace="21a575ed-cd24-47b1-994f-a82654ab60c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31c2d-695e-4bca-843a-34f78f5e128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f57e8d01-dd4d-4b61-9e62-e71430f22b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575ed-cd24-47b1-994f-a82654ab60c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7f98785-2690-4f55-8cc8-bde7111e27f5}" ma:internalName="TaxCatchAll" ma:showField="CatchAllData" ma:web="21a575ed-cd24-47b1-994f-a82654ab60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schemas.microsoft.com/office/2006/metadata/properties"/>
    <ds:schemaRef ds:uri="http://www.w3.org/XML/1998/namespace"/>
    <ds:schemaRef ds:uri="6d231c2d-695e-4bca-843a-34f78f5e1283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69431-DF1F-406C-8DD1-1D993DB14D89}"/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1045</TotalTime>
  <Words>1427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Arial</vt:lpstr>
      <vt:lpstr>Bahnschrift SemiBold</vt:lpstr>
      <vt:lpstr>Calibri</vt:lpstr>
      <vt:lpstr>Courier New</vt:lpstr>
      <vt:lpstr>Courier New,monospace</vt:lpstr>
      <vt:lpstr>Gill Sans MT</vt:lpstr>
      <vt:lpstr>inherit</vt:lpstr>
      <vt:lpstr>Poppins</vt:lpstr>
      <vt:lpstr>Times New Roman</vt:lpstr>
      <vt:lpstr>Varela Round</vt:lpstr>
      <vt:lpstr>Wingdings</vt:lpstr>
      <vt:lpstr>Wingdings 2</vt:lpstr>
      <vt:lpstr>Dividendo</vt:lpstr>
      <vt:lpstr>Especificação de requisitos (Pet shop banho e tosa) </vt:lpstr>
      <vt:lpstr>Escopo </vt:lpstr>
      <vt:lpstr>Quem serão os stakeholders ? </vt:lpstr>
      <vt:lpstr> Elicitação </vt:lpstr>
      <vt:lpstr>ELICITAÇÃO </vt:lpstr>
      <vt:lpstr>REQUISITOS</vt:lpstr>
      <vt:lpstr>REQUISITOS</vt:lpstr>
      <vt:lpstr>REQUISITOS </vt:lpstr>
      <vt:lpstr>REQUISITOS</vt:lpstr>
      <vt:lpstr>DOCUMENTAÇAO DE Requisitos (RUN)</vt:lpstr>
      <vt:lpstr>DOCUMENTAÇAO DE Requisitos (Rf)</vt:lpstr>
      <vt:lpstr>Descrição-RF 001 /  rf 005</vt:lpstr>
      <vt:lpstr>DOCUMENTAÇAO DE Requisitos (RQ)</vt:lpstr>
      <vt:lpstr>Descrição- Rq 002 /  rq 006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software : Ferramentas Case</dc:title>
  <dc:creator>Joao Gabriel Silva</dc:creator>
  <cp:lastModifiedBy>Joao Gabriel Silva</cp:lastModifiedBy>
  <cp:revision>83</cp:revision>
  <dcterms:created xsi:type="dcterms:W3CDTF">2022-05-01T22:30:05Z</dcterms:created>
  <dcterms:modified xsi:type="dcterms:W3CDTF">2022-10-14T23:52:42Z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0x010100B43BEBC7F1DB464899337B129183B5DD</vt:lpwstr>
  </property>
</Properties>
</file>