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1" r:id="rId4"/>
    <p:sldId id="283" r:id="rId5"/>
    <p:sldId id="258" r:id="rId6"/>
    <p:sldId id="284" r:id="rId7"/>
    <p:sldId id="285" r:id="rId8"/>
    <p:sldId id="274" r:id="rId9"/>
    <p:sldId id="286" r:id="rId10"/>
    <p:sldId id="287" r:id="rId11"/>
    <p:sldId id="288" r:id="rId12"/>
    <p:sldId id="280" r:id="rId13"/>
    <p:sldId id="289" r:id="rId14"/>
    <p:sldId id="275" r:id="rId15"/>
    <p:sldId id="292" r:id="rId16"/>
    <p:sldId id="291" r:id="rId17"/>
    <p:sldId id="277" r:id="rId18"/>
    <p:sldId id="278" r:id="rId19"/>
    <p:sldId id="279" r:id="rId20"/>
    <p:sldId id="276" r:id="rId21"/>
    <p:sldId id="270" r:id="rId22"/>
    <p:sldId id="281" r:id="rId23"/>
    <p:sldId id="282" r:id="rId24"/>
  </p:sldIdLst>
  <p:sldSz cx="10801350" cy="6480175"/>
  <p:notesSz cx="6858000" cy="9144000"/>
  <p:embeddedFontLst>
    <p:embeddedFont>
      <p:font typeface="Times New Roman Ultra-Bold" charset="0"/>
      <p:regular r:id="rId26"/>
    </p:embeddedFont>
    <p:embeddedFont>
      <p:font typeface="Lancelot" charset="0"/>
      <p:regular r:id="rId27"/>
    </p:embeddedFont>
    <p:embeddedFont>
      <p:font typeface="Lucida Handwriting" pitchFamily="66" charset="0"/>
      <p:regular r:id="rId28"/>
    </p:embeddedFont>
    <p:embeddedFont>
      <p:font typeface="Poppins Medium Bold" charset="0"/>
      <p:regular r:id="rId29"/>
    </p:embeddedFont>
    <p:embeddedFont>
      <p:font typeface="Poppins Medium" charset="0"/>
      <p:regular r:id="rId30"/>
    </p:embeddedFont>
    <p:embeddedFont>
      <p:font typeface="Poppins Light" charset="0"/>
      <p:regular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Algerian" pitchFamily="82" charset="0"/>
      <p:regular r:id="rId36"/>
    </p:embeddedFont>
    <p:embeddedFont>
      <p:font typeface="Corbel" pitchFamily="34" charset="0"/>
      <p:regular r:id="rId37"/>
      <p:bold r:id="rId38"/>
      <p:italic r:id="rId39"/>
      <p:boldItalic r:id="rId40"/>
    </p:embeddedFont>
    <p:embeddedFont>
      <p:font typeface="Poppins Bold" charset="0"/>
      <p:regular r:id="rId41"/>
    </p:embeddedFont>
  </p:embeddedFontLst>
  <p:defaultTextStyle>
    <a:defPPr>
      <a:defRPr lang="en-US"/>
    </a:defPPr>
    <a:lvl1pPr marL="0" algn="l" defTabSz="5529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6469" algn="l" defTabSz="5529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52938" algn="l" defTabSz="5529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29407" algn="l" defTabSz="5529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05875" algn="l" defTabSz="5529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82344" algn="l" defTabSz="5529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58813" algn="l" defTabSz="5529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35282" algn="l" defTabSz="5529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11751" algn="l" defTabSz="5529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3A75"/>
    <a:srgbClr val="FFFFCC"/>
    <a:srgbClr val="FFCCCC"/>
    <a:srgbClr val="FFCCFF"/>
    <a:srgbClr val="FFFF99"/>
    <a:srgbClr val="EA8908"/>
    <a:srgbClr val="7E2A54"/>
    <a:srgbClr val="FF3399"/>
    <a:srgbClr val="99CCFF"/>
    <a:srgbClr val="F96A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87" d="100"/>
          <a:sy n="87" d="100"/>
        </p:scale>
        <p:origin x="-878" y="-86"/>
      </p:cViewPr>
      <p:guideLst>
        <p:guide orient="horz" pos="1361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FD953-6AFC-4B8F-BD2A-ED692AB9F4FF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F1D1C-0359-4D69-9E98-70AE3357C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52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76469" algn="l" defTabSz="552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52938" algn="l" defTabSz="552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829407" algn="l" defTabSz="552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105875" algn="l" defTabSz="552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82344" algn="l" defTabSz="552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658813" algn="l" defTabSz="552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935282" algn="l" defTabSz="552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211751" algn="l" defTabSz="552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342037"/>
            <a:ext cx="4590574" cy="92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1" y="2448066"/>
            <a:ext cx="3780473" cy="11040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6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2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29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0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8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58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35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11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489" y="173005"/>
            <a:ext cx="1215152" cy="368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4" y="173005"/>
            <a:ext cx="3555444" cy="368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2776075"/>
            <a:ext cx="4590574" cy="858023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831050"/>
            <a:ext cx="4590574" cy="945025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6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5293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2940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0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8234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5881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3528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21175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34" y="1008028"/>
            <a:ext cx="2385298" cy="285107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43" y="1008028"/>
            <a:ext cx="2385298" cy="285107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967026"/>
            <a:ext cx="2386236" cy="40301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6469" indent="0">
              <a:buNone/>
              <a:defRPr sz="1200" b="1"/>
            </a:lvl2pPr>
            <a:lvl3pPr marL="552938" indent="0">
              <a:buNone/>
              <a:defRPr sz="1100" b="1"/>
            </a:lvl3pPr>
            <a:lvl4pPr marL="829407" indent="0">
              <a:buNone/>
              <a:defRPr sz="1000" b="1"/>
            </a:lvl4pPr>
            <a:lvl5pPr marL="1105875" indent="0">
              <a:buNone/>
              <a:defRPr sz="1000" b="1"/>
            </a:lvl5pPr>
            <a:lvl6pPr marL="1382344" indent="0">
              <a:buNone/>
              <a:defRPr sz="1000" b="1"/>
            </a:lvl6pPr>
            <a:lvl7pPr marL="1658813" indent="0">
              <a:buNone/>
              <a:defRPr sz="1000" b="1"/>
            </a:lvl7pPr>
            <a:lvl8pPr marL="1935282" indent="0">
              <a:buNone/>
              <a:defRPr sz="1000" b="1"/>
            </a:lvl8pPr>
            <a:lvl9pPr marL="2211751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4" y="1370037"/>
            <a:ext cx="2386236" cy="248906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68" y="967026"/>
            <a:ext cx="2387173" cy="40301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6469" indent="0">
              <a:buNone/>
              <a:defRPr sz="1200" b="1"/>
            </a:lvl2pPr>
            <a:lvl3pPr marL="552938" indent="0">
              <a:buNone/>
              <a:defRPr sz="1100" b="1"/>
            </a:lvl3pPr>
            <a:lvl4pPr marL="829407" indent="0">
              <a:buNone/>
              <a:defRPr sz="1000" b="1"/>
            </a:lvl4pPr>
            <a:lvl5pPr marL="1105875" indent="0">
              <a:buNone/>
              <a:defRPr sz="1000" b="1"/>
            </a:lvl5pPr>
            <a:lvl6pPr marL="1382344" indent="0">
              <a:buNone/>
              <a:defRPr sz="1000" b="1"/>
            </a:lvl6pPr>
            <a:lvl7pPr marL="1658813" indent="0">
              <a:buNone/>
              <a:defRPr sz="1000" b="1"/>
            </a:lvl7pPr>
            <a:lvl8pPr marL="1935282" indent="0">
              <a:buNone/>
              <a:defRPr sz="1000" b="1"/>
            </a:lvl8pPr>
            <a:lvl9pPr marL="2211751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68" y="1370037"/>
            <a:ext cx="2387173" cy="248906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72005"/>
            <a:ext cx="1776785" cy="73202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4" y="172005"/>
            <a:ext cx="3019127" cy="368710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4" y="904025"/>
            <a:ext cx="1776785" cy="2955080"/>
          </a:xfrm>
        </p:spPr>
        <p:txBody>
          <a:bodyPr/>
          <a:lstStyle>
            <a:lvl1pPr marL="0" indent="0">
              <a:buNone/>
              <a:defRPr sz="800"/>
            </a:lvl1pPr>
            <a:lvl2pPr marL="276469" indent="0">
              <a:buNone/>
              <a:defRPr sz="700"/>
            </a:lvl2pPr>
            <a:lvl3pPr marL="552938" indent="0">
              <a:buNone/>
              <a:defRPr sz="600"/>
            </a:lvl3pPr>
            <a:lvl4pPr marL="829407" indent="0">
              <a:buNone/>
              <a:defRPr sz="500"/>
            </a:lvl4pPr>
            <a:lvl5pPr marL="1105875" indent="0">
              <a:buNone/>
              <a:defRPr sz="500"/>
            </a:lvl5pPr>
            <a:lvl6pPr marL="1382344" indent="0">
              <a:buNone/>
              <a:defRPr sz="500"/>
            </a:lvl6pPr>
            <a:lvl7pPr marL="1658813" indent="0">
              <a:buNone/>
              <a:defRPr sz="500"/>
            </a:lvl7pPr>
            <a:lvl8pPr marL="1935282" indent="0">
              <a:buNone/>
              <a:defRPr sz="500"/>
            </a:lvl8pPr>
            <a:lvl9pPr marL="221175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0" y="3024082"/>
            <a:ext cx="3240405" cy="35701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0" y="386010"/>
            <a:ext cx="3240405" cy="2592070"/>
          </a:xfrm>
        </p:spPr>
        <p:txBody>
          <a:bodyPr/>
          <a:lstStyle>
            <a:lvl1pPr marL="0" indent="0">
              <a:buNone/>
              <a:defRPr sz="1900"/>
            </a:lvl1pPr>
            <a:lvl2pPr marL="276469" indent="0">
              <a:buNone/>
              <a:defRPr sz="1700"/>
            </a:lvl2pPr>
            <a:lvl3pPr marL="552938" indent="0">
              <a:buNone/>
              <a:defRPr sz="1500"/>
            </a:lvl3pPr>
            <a:lvl4pPr marL="829407" indent="0">
              <a:buNone/>
              <a:defRPr sz="1200"/>
            </a:lvl4pPr>
            <a:lvl5pPr marL="1105875" indent="0">
              <a:buNone/>
              <a:defRPr sz="1200"/>
            </a:lvl5pPr>
            <a:lvl6pPr marL="1382344" indent="0">
              <a:buNone/>
              <a:defRPr sz="1200"/>
            </a:lvl6pPr>
            <a:lvl7pPr marL="1658813" indent="0">
              <a:buNone/>
              <a:defRPr sz="1200"/>
            </a:lvl7pPr>
            <a:lvl8pPr marL="1935282" indent="0">
              <a:buNone/>
              <a:defRPr sz="1200"/>
            </a:lvl8pPr>
            <a:lvl9pPr marL="2211751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0" y="3381092"/>
            <a:ext cx="3240405" cy="507013"/>
          </a:xfrm>
        </p:spPr>
        <p:txBody>
          <a:bodyPr/>
          <a:lstStyle>
            <a:lvl1pPr marL="0" indent="0">
              <a:buNone/>
              <a:defRPr sz="800"/>
            </a:lvl1pPr>
            <a:lvl2pPr marL="276469" indent="0">
              <a:buNone/>
              <a:defRPr sz="700"/>
            </a:lvl2pPr>
            <a:lvl3pPr marL="552938" indent="0">
              <a:buNone/>
              <a:defRPr sz="600"/>
            </a:lvl3pPr>
            <a:lvl4pPr marL="829407" indent="0">
              <a:buNone/>
              <a:defRPr sz="500"/>
            </a:lvl4pPr>
            <a:lvl5pPr marL="1105875" indent="0">
              <a:buNone/>
              <a:defRPr sz="500"/>
            </a:lvl5pPr>
            <a:lvl6pPr marL="1382344" indent="0">
              <a:buNone/>
              <a:defRPr sz="500"/>
            </a:lvl6pPr>
            <a:lvl7pPr marL="1658813" indent="0">
              <a:buNone/>
              <a:defRPr sz="500"/>
            </a:lvl7pPr>
            <a:lvl8pPr marL="1935282" indent="0">
              <a:buNone/>
              <a:defRPr sz="500"/>
            </a:lvl8pPr>
            <a:lvl9pPr marL="221175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73005"/>
            <a:ext cx="4860608" cy="720019"/>
          </a:xfrm>
          <a:prstGeom prst="rect">
            <a:avLst/>
          </a:prstGeom>
        </p:spPr>
        <p:txBody>
          <a:bodyPr vert="horz" lIns="55294" tIns="27647" rIns="55294" bIns="276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1008028"/>
            <a:ext cx="4860608" cy="2851077"/>
          </a:xfrm>
          <a:prstGeom prst="rect">
            <a:avLst/>
          </a:prstGeom>
        </p:spPr>
        <p:txBody>
          <a:bodyPr vert="horz" lIns="55294" tIns="27647" rIns="55294" bIns="276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4004109"/>
            <a:ext cx="1260158" cy="230006"/>
          </a:xfrm>
          <a:prstGeom prst="rect">
            <a:avLst/>
          </a:prstGeom>
        </p:spPr>
        <p:txBody>
          <a:bodyPr vert="horz" lIns="55294" tIns="27647" rIns="55294" bIns="2764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4004109"/>
            <a:ext cx="1710214" cy="230006"/>
          </a:xfrm>
          <a:prstGeom prst="rect">
            <a:avLst/>
          </a:prstGeom>
        </p:spPr>
        <p:txBody>
          <a:bodyPr vert="horz" lIns="55294" tIns="27647" rIns="55294" bIns="2764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4004109"/>
            <a:ext cx="1260158" cy="230006"/>
          </a:xfrm>
          <a:prstGeom prst="rect">
            <a:avLst/>
          </a:prstGeom>
        </p:spPr>
        <p:txBody>
          <a:bodyPr vert="horz" lIns="55294" tIns="27647" rIns="55294" bIns="2764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52938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352" indent="-207352" algn="l" defTabSz="55293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2" indent="-172793" algn="l" defTabSz="55293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91172" indent="-138234" algn="l" defTabSz="55293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67641" indent="-138234" algn="l" defTabSz="55293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4110" indent="-138234" algn="l" defTabSz="552938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0579" indent="-138234" algn="l" defTabSz="55293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7047" indent="-138234" algn="l" defTabSz="55293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3516" indent="-138234" algn="l" defTabSz="55293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9985" indent="-138234" algn="l" defTabSz="55293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93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6469" algn="l" defTabSz="55293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2938" algn="l" defTabSz="55293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29407" algn="l" defTabSz="55293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05875" algn="l" defTabSz="55293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2344" algn="l" defTabSz="55293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58813" algn="l" defTabSz="55293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35282" algn="l" defTabSz="55293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11751" algn="l" defTabSz="55293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0015" y="6196371"/>
            <a:ext cx="9955360" cy="283804"/>
            <a:chOff x="0" y="0"/>
            <a:chExt cx="5701783" cy="152400"/>
          </a:xfrm>
          <a:solidFill>
            <a:srgbClr val="00CC99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Freeform 4"/>
          <p:cNvSpPr/>
          <p:nvPr/>
        </p:nvSpPr>
        <p:spPr>
          <a:xfrm>
            <a:off x="239644" y="88975"/>
            <a:ext cx="1474551" cy="1572701"/>
          </a:xfrm>
          <a:custGeom>
            <a:avLst/>
            <a:gdLst/>
            <a:ahLst/>
            <a:cxnLst/>
            <a:rect l="l" t="t" r="r" b="b"/>
            <a:pathLst>
              <a:path w="2496595" h="2496595">
                <a:moveTo>
                  <a:pt x="0" y="0"/>
                </a:moveTo>
                <a:lnTo>
                  <a:pt x="2496596" y="0"/>
                </a:lnTo>
                <a:lnTo>
                  <a:pt x="2496596" y="2496596"/>
                </a:lnTo>
                <a:lnTo>
                  <a:pt x="0" y="249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472" y="2745071"/>
            <a:ext cx="972743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6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Times New Roman Ultra-Bold"/>
              </a:rPr>
              <a:t>Access Intensity &amp; Row Buffer Locality-based Data Migration in Hybrid Memory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3382" y="343567"/>
            <a:ext cx="4897577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5"/>
              </a:lnSpc>
              <a:spcBef>
                <a:spcPct val="0"/>
              </a:spcBef>
            </a:pPr>
            <a:r>
              <a:rPr lang="en-US" sz="1900" b="1" dirty="0">
                <a:solidFill>
                  <a:srgbClr val="000000"/>
                </a:solidFill>
                <a:latin typeface="Lancelot"/>
              </a:rPr>
              <a:t>Department of Computer Science and Technology</a:t>
            </a:r>
          </a:p>
          <a:p>
            <a:pPr>
              <a:lnSpc>
                <a:spcPts val="3095"/>
              </a:lnSpc>
              <a:spcBef>
                <a:spcPct val="0"/>
              </a:spcBef>
            </a:pPr>
            <a:r>
              <a:rPr lang="en-US" sz="1900" b="1" dirty="0">
                <a:solidFill>
                  <a:srgbClr val="000000"/>
                </a:solidFill>
                <a:latin typeface="Lancelot"/>
              </a:rPr>
              <a:t>Indian Institute of Technology, </a:t>
            </a:r>
            <a:r>
              <a:rPr lang="en-US" sz="1900" b="1" dirty="0" err="1">
                <a:solidFill>
                  <a:srgbClr val="000000"/>
                </a:solidFill>
                <a:latin typeface="Lancelot"/>
              </a:rPr>
              <a:t>Guwahati</a:t>
            </a:r>
            <a:endParaRPr lang="en-US" sz="1900" b="1" dirty="0">
              <a:solidFill>
                <a:srgbClr val="000000"/>
              </a:solidFill>
              <a:latin typeface="Lancelo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57667" y="1811327"/>
            <a:ext cx="1948025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3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Lucida Handwriting" pitchFamily="66" charset="0"/>
              </a:rPr>
              <a:t>Presentation</a:t>
            </a:r>
          </a:p>
          <a:p>
            <a:pPr algn="ctr">
              <a:lnSpc>
                <a:spcPts val="2903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Lucida Handwriting" pitchFamily="66" charset="0"/>
              </a:rPr>
              <a:t> 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7576" y="4716128"/>
            <a:ext cx="2852218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12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Poppins Medium Bold"/>
              </a:rPr>
              <a:t>Presented by:</a:t>
            </a:r>
          </a:p>
          <a:p>
            <a:pPr>
              <a:lnSpc>
                <a:spcPts val="2612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  <a:latin typeface="Poppins Medium"/>
              </a:rPr>
              <a:t>Soumya</a:t>
            </a:r>
            <a:r>
              <a:rPr lang="en-US" sz="1600" dirty="0">
                <a:solidFill>
                  <a:srgbClr val="000000"/>
                </a:solidFill>
                <a:latin typeface="Poppins Medium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Poppins Medium"/>
              </a:rPr>
              <a:t>Asati</a:t>
            </a:r>
            <a:endParaRPr lang="en-US" sz="1600" dirty="0">
              <a:solidFill>
                <a:srgbClr val="000000"/>
              </a:solidFill>
              <a:latin typeface="Poppins Medium"/>
            </a:endParaRPr>
          </a:p>
          <a:p>
            <a:pPr>
              <a:lnSpc>
                <a:spcPts val="2612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  <a:latin typeface="Poppins Medium"/>
              </a:rPr>
              <a:t>Mtech</a:t>
            </a:r>
            <a:r>
              <a:rPr lang="en-US" sz="1600" dirty="0">
                <a:solidFill>
                  <a:srgbClr val="000000"/>
                </a:solidFill>
                <a:latin typeface="Poppins Medium"/>
              </a:rPr>
              <a:t> CSE  (224101046)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93740" y="4977734"/>
            <a:ext cx="3254489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9"/>
              </a:lnSpc>
              <a:spcBef>
                <a:spcPct val="0"/>
              </a:spcBef>
            </a:pPr>
            <a:r>
              <a:rPr lang="en-US" sz="1700" b="1" dirty="0">
                <a:solidFill>
                  <a:srgbClr val="000000"/>
                </a:solidFill>
                <a:latin typeface="Poppins Medium Bold"/>
              </a:rPr>
              <a:t>Supervisor’s Name:</a:t>
            </a:r>
          </a:p>
          <a:p>
            <a:pPr>
              <a:lnSpc>
                <a:spcPts val="2806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Poppins Medium"/>
              </a:rPr>
              <a:t>Prof. </a:t>
            </a:r>
            <a:r>
              <a:rPr lang="en-US" sz="1800" dirty="0" err="1">
                <a:solidFill>
                  <a:srgbClr val="000000"/>
                </a:solidFill>
                <a:latin typeface="Poppins Medium"/>
              </a:rPr>
              <a:t>Hemangee</a:t>
            </a:r>
            <a:r>
              <a:rPr lang="en-US" sz="1800" dirty="0">
                <a:solidFill>
                  <a:srgbClr val="000000"/>
                </a:solidFill>
                <a:latin typeface="Poppins Medium"/>
              </a:rPr>
              <a:t> K. </a:t>
            </a:r>
            <a:r>
              <a:rPr lang="en-US" sz="1800" dirty="0" err="1">
                <a:solidFill>
                  <a:srgbClr val="000000"/>
                </a:solidFill>
                <a:latin typeface="Poppins Medium"/>
              </a:rPr>
              <a:t>Kapoor</a:t>
            </a:r>
            <a:endParaRPr lang="en-US" sz="1800" dirty="0">
              <a:solidFill>
                <a:srgbClr val="000000"/>
              </a:solidFill>
              <a:latin typeface="Poppins Medium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632858" y="2610066"/>
            <a:ext cx="9557594" cy="0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636181" y="4027439"/>
            <a:ext cx="9557594" cy="0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Rectangle 4"/>
          <p:cNvSpPr/>
          <p:nvPr/>
        </p:nvSpPr>
        <p:spPr>
          <a:xfrm>
            <a:off x="542891" y="954071"/>
            <a:ext cx="2767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 smtClean="0"/>
              <a:t>Access Intensity:-</a:t>
            </a:r>
            <a:endParaRPr lang="en-US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57271" y="1882765"/>
            <a:ext cx="8215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  Number of access counts per unit of time is termed as </a:t>
            </a:r>
            <a:r>
              <a:rPr lang="en-US" sz="1800" b="1" dirty="0" smtClean="0"/>
              <a:t>Access Intensity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 Access intensity reflects </a:t>
            </a:r>
            <a:r>
              <a:rPr lang="en-US" sz="1800" b="1" dirty="0" smtClean="0"/>
              <a:t>current memory access behavior</a:t>
            </a:r>
            <a:r>
              <a:rPr lang="en-US" sz="1800" dirty="0" smtClean="0"/>
              <a:t>, whereas access counts may not.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 Helps identify </a:t>
            </a:r>
            <a:r>
              <a:rPr lang="en-US" sz="1800" b="1" dirty="0" smtClean="0"/>
              <a:t>frequently accessed pages </a:t>
            </a:r>
            <a:r>
              <a:rPr lang="en-US" sz="1800" dirty="0" smtClean="0"/>
              <a:t>within a specific time window.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 Crucial for efficient memory management techniques.</a:t>
            </a:r>
          </a:p>
          <a:p>
            <a:pPr>
              <a:buFont typeface="Wingdings" pitchFamily="2" charset="2"/>
              <a:buChar char="v"/>
            </a:pPr>
            <a:endParaRPr lang="en-IN" sz="1800" dirty="0" smtClean="0"/>
          </a:p>
          <a:p>
            <a:pPr>
              <a:buFont typeface="Wingdings" pitchFamily="2" charset="2"/>
              <a:buChar char="v"/>
            </a:pPr>
            <a:r>
              <a:rPr lang="en-IN" sz="1800" dirty="0" smtClean="0"/>
              <a:t>  Calculate as:-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0411" y="4883161"/>
            <a:ext cx="4124325" cy="8286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pic>
        <p:nvPicPr>
          <p:cNvPr id="6" name="Picture 5" descr="mtp2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739757"/>
            <a:ext cx="5143536" cy="5030284"/>
          </a:xfrm>
          <a:prstGeom prst="rect">
            <a:avLst/>
          </a:prstGeom>
        </p:spPr>
      </p:pic>
      <p:sp>
        <p:nvSpPr>
          <p:cNvPr id="5" name="Horizontal Scroll 4"/>
          <p:cNvSpPr/>
          <p:nvPr/>
        </p:nvSpPr>
        <p:spPr>
          <a:xfrm>
            <a:off x="400015" y="596881"/>
            <a:ext cx="3500462" cy="1214446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System Overview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15" y="1882765"/>
            <a:ext cx="51435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endParaRPr lang="en-IN" sz="1600" b="1" dirty="0" smtClean="0"/>
          </a:p>
          <a:p>
            <a:pPr marL="228600" indent="-228600"/>
            <a:r>
              <a:rPr lang="en-IN" sz="1600" b="1" dirty="0" smtClean="0"/>
              <a:t>Decision Logic :-</a:t>
            </a:r>
          </a:p>
          <a:p>
            <a:endParaRPr lang="en-IN" sz="1600" dirty="0" smtClean="0"/>
          </a:p>
          <a:p>
            <a:r>
              <a:rPr lang="en-US" sz="1600" dirty="0" smtClean="0"/>
              <a:t>This module ensures data accuracy and migrates information based on set rules.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Pending Queue :- </a:t>
            </a:r>
          </a:p>
          <a:p>
            <a:endParaRPr lang="en-IN" sz="1600" dirty="0" smtClean="0"/>
          </a:p>
          <a:p>
            <a:r>
              <a:rPr lang="en-IN" sz="1600" dirty="0" smtClean="0"/>
              <a:t>Stores the page reference along with its access intensity of pages which are the candidates for migration</a:t>
            </a:r>
          </a:p>
          <a:p>
            <a:endParaRPr lang="en-IN" sz="1600" dirty="0" smtClean="0"/>
          </a:p>
          <a:p>
            <a:r>
              <a:rPr lang="en-IN" sz="1600" b="1" dirty="0" smtClean="0"/>
              <a:t>Counters :-  </a:t>
            </a:r>
          </a:p>
          <a:p>
            <a:r>
              <a:rPr lang="en-IN" sz="1600" dirty="0" smtClean="0"/>
              <a:t> </a:t>
            </a:r>
          </a:p>
          <a:p>
            <a:pPr marL="228600" indent="-228600"/>
            <a:r>
              <a:rPr lang="en-IN" sz="1600" dirty="0" smtClean="0"/>
              <a:t>counter[] – Array of access counts of pages</a:t>
            </a:r>
          </a:p>
          <a:p>
            <a:pPr marL="228600" indent="-228600"/>
            <a:r>
              <a:rPr lang="en-IN" sz="1600" dirty="0" err="1" smtClean="0"/>
              <a:t>rowMiss</a:t>
            </a:r>
            <a:r>
              <a:rPr lang="en-IN" sz="1600" dirty="0" smtClean="0"/>
              <a:t>[] – Array of row miss counts of pages</a:t>
            </a:r>
          </a:p>
          <a:p>
            <a:pPr marL="228600" indent="-228600"/>
            <a:r>
              <a:rPr lang="en-IN" sz="1600" dirty="0" smtClean="0"/>
              <a:t>AI[] – Array of access intensity of pages </a:t>
            </a:r>
          </a:p>
          <a:p>
            <a:endParaRPr lang="en-US" dirty="0" smtClean="0"/>
          </a:p>
          <a:p>
            <a:pPr marL="228600" indent="-228600"/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72311" y="5954731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Fig. 3  System Architecture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pic>
        <p:nvPicPr>
          <p:cNvPr id="8" name="Picture 7" descr="mtp2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09" y="1168385"/>
            <a:ext cx="8001000" cy="5113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577" y="596881"/>
            <a:ext cx="3195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 smtClean="0"/>
              <a:t>Flow Diagram of Design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Rounded Rectangle 4"/>
          <p:cNvSpPr/>
          <p:nvPr/>
        </p:nvSpPr>
        <p:spPr>
          <a:xfrm>
            <a:off x="1543023" y="4025905"/>
            <a:ext cx="2357454" cy="2214578"/>
          </a:xfrm>
          <a:prstGeom prst="roundRect">
            <a:avLst/>
          </a:prstGeom>
          <a:solidFill>
            <a:srgbClr val="FFFFCC"/>
          </a:solidFill>
          <a:ln>
            <a:solidFill>
              <a:srgbClr val="B03A7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86493" y="3240087"/>
            <a:ext cx="3714776" cy="2928958"/>
          </a:xfrm>
          <a:prstGeom prst="roundRect">
            <a:avLst/>
          </a:prstGeom>
          <a:solidFill>
            <a:srgbClr val="FFFFCC"/>
          </a:solidFill>
          <a:ln>
            <a:solidFill>
              <a:srgbClr val="B03A7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6361" y="1168385"/>
            <a:ext cx="4929222" cy="857256"/>
          </a:xfrm>
          <a:prstGeom prst="rect">
            <a:avLst/>
          </a:prstGeom>
          <a:solidFill>
            <a:srgbClr val="FFFFCC"/>
          </a:solidFill>
          <a:ln>
            <a:solidFill>
              <a:srgbClr val="B03A7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/>
          <p:cNvSpPr/>
          <p:nvPr/>
        </p:nvSpPr>
        <p:spPr>
          <a:xfrm rot="10800000">
            <a:off x="9044013" y="1668451"/>
            <a:ext cx="1214446" cy="1928826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615519" y="2239161"/>
            <a:ext cx="1928032" cy="17867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Left-Right Arrow 19"/>
          <p:cNvSpPr/>
          <p:nvPr/>
        </p:nvSpPr>
        <p:spPr>
          <a:xfrm>
            <a:off x="3971915" y="4740285"/>
            <a:ext cx="2143140" cy="64294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00213" y="4597409"/>
            <a:ext cx="35719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43155" y="4597409"/>
            <a:ext cx="35719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86097" y="4597409"/>
            <a:ext cx="35719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00213" y="5311789"/>
            <a:ext cx="35719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43155" y="5311789"/>
            <a:ext cx="35719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86097" y="5311789"/>
            <a:ext cx="35719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P6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15121" y="3811591"/>
            <a:ext cx="35719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P7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258063" y="3811591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P8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901005" y="3811591"/>
            <a:ext cx="35719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P9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472509" y="3811591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P10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115451" y="3811591"/>
            <a:ext cx="42862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15121" y="5168913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P17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258063" y="5168913"/>
            <a:ext cx="42862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P18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901005" y="5168913"/>
            <a:ext cx="42862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P19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472509" y="5168913"/>
            <a:ext cx="42862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P20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115451" y="5168913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P21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615121" y="2311393"/>
            <a:ext cx="43577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rowMiss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&gt; </a:t>
            </a:r>
            <a:r>
              <a:rPr lang="en-US" sz="2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missThes</a:t>
            </a:r>
            <a:endParaRPr 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43419" y="5383227"/>
            <a:ext cx="1071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swapping</a:t>
            </a:r>
            <a:endParaRPr lang="en-US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15121" y="4525971"/>
            <a:ext cx="42862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258063" y="4525971"/>
            <a:ext cx="42862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P13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901005" y="4525971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P14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472509" y="4525971"/>
            <a:ext cx="42862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P15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9115451" y="4525971"/>
            <a:ext cx="42862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P16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472113" y="1454137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P8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043617" y="1454137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329501" y="1454137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P17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972443" y="1454137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P21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686559" y="1454137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P14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85965" y="5883293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NEAR MEMORY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7543815" y="5740417"/>
            <a:ext cx="10118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FAR MEMORY</a:t>
            </a:r>
            <a:endParaRPr lang="en-US" b="1" dirty="0"/>
          </a:p>
        </p:txBody>
      </p:sp>
      <p:sp>
        <p:nvSpPr>
          <p:cNvPr id="87" name="Rectangle 86"/>
          <p:cNvSpPr/>
          <p:nvPr/>
        </p:nvSpPr>
        <p:spPr>
          <a:xfrm>
            <a:off x="6686559" y="811195"/>
            <a:ext cx="1274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/>
              <a:t>PENDING QUEUE</a:t>
            </a:r>
            <a:endParaRPr lang="en-US" sz="1200" b="1" dirty="0"/>
          </a:p>
        </p:txBody>
      </p:sp>
      <p:sp>
        <p:nvSpPr>
          <p:cNvPr id="88" name="Rectangle 87"/>
          <p:cNvSpPr/>
          <p:nvPr/>
        </p:nvSpPr>
        <p:spPr>
          <a:xfrm>
            <a:off x="3257535" y="2382831"/>
            <a:ext cx="15001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/>
              <a:t>AT INTERVAL BOUNDARY HIGHEST AI PAGE SELECTED FOR MIGRATION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00015" y="596881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EXAMPLE</a:t>
            </a:r>
            <a:endParaRPr lang="en-US" sz="2400" b="1" dirty="0"/>
          </a:p>
        </p:txBody>
      </p:sp>
      <p:sp>
        <p:nvSpPr>
          <p:cNvPr id="94" name="Line Callout 3 93"/>
          <p:cNvSpPr/>
          <p:nvPr/>
        </p:nvSpPr>
        <p:spPr>
          <a:xfrm>
            <a:off x="685767" y="3168649"/>
            <a:ext cx="1214446" cy="785818"/>
          </a:xfrm>
          <a:prstGeom prst="borderCallout3">
            <a:avLst>
              <a:gd name="adj1" fmla="val 47057"/>
              <a:gd name="adj2" fmla="val 1134"/>
              <a:gd name="adj3" fmla="val 47057"/>
              <a:gd name="adj4" fmla="val -19507"/>
              <a:gd name="adj5" fmla="val 120923"/>
              <a:gd name="adj6" fmla="val -18560"/>
              <a:gd name="adj7" fmla="val 188039"/>
              <a:gd name="adj8" fmla="val 719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Select Least Recent page from NM for swapping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58" grpId="0"/>
      <p:bldP spid="59" grpId="0"/>
      <p:bldP spid="88" grpId="0"/>
      <p:bldP spid="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1" name="Rectangle 10"/>
          <p:cNvSpPr/>
          <p:nvPr/>
        </p:nvSpPr>
        <p:spPr>
          <a:xfrm>
            <a:off x="2114527" y="454005"/>
            <a:ext cx="8286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u="sng" dirty="0" smtClean="0">
                <a:latin typeface="Algerian" pitchFamily="82" charset="0"/>
              </a:rPr>
              <a:t>Evaluations &amp; Results</a:t>
            </a:r>
            <a:endParaRPr lang="en-US" sz="4000" b="1" u="sng" dirty="0">
              <a:latin typeface="Algeria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8709" y="2382831"/>
            <a:ext cx="85725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 Used Gem5 simulator</a:t>
            </a:r>
            <a:r>
              <a:rPr lang="en-US" sz="1800" dirty="0" smtClean="0"/>
              <a:t>, and utilized SPEC2017 suite for simulation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 Selected 6 applications with varied MPKI workloads, which are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parest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leela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xalancbmk</a:t>
            </a:r>
            <a:r>
              <a:rPr lang="en-US" sz="1800" i="1" dirty="0" smtClean="0"/>
              <a:t>, cactus, </a:t>
            </a:r>
            <a:r>
              <a:rPr lang="en-US" sz="1800" i="1" dirty="0" err="1" smtClean="0"/>
              <a:t>sjeng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lbm</a:t>
            </a:r>
            <a:endParaRPr lang="en-US" sz="1800" i="1" dirty="0" smtClean="0"/>
          </a:p>
          <a:p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 Benchmarks executed with 1 Billion instructions with 250 million </a:t>
            </a:r>
            <a:r>
              <a:rPr lang="en-US" sz="1800" dirty="0" err="1" smtClean="0"/>
              <a:t>warmups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Proportional and random distribution of requests to Near and Far Memory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Memory ratio is 1:7, total 8GB memory used, out of 1GB for NM and other 7GB for FM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Page Size is 256 Bytes, number of times required to read/write a page is 4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2891" y="1668451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Experimental Setup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29" y="811195"/>
            <a:ext cx="9659937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00477" y="5740417"/>
            <a:ext cx="371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Table 1 System Parameters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9" name="TextBox 8"/>
          <p:cNvSpPr txBox="1"/>
          <p:nvPr/>
        </p:nvSpPr>
        <p:spPr>
          <a:xfrm>
            <a:off x="1685899" y="2239955"/>
            <a:ext cx="7858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  Baseline: </a:t>
            </a:r>
            <a:r>
              <a:rPr lang="en-US" sz="1800" dirty="0" smtClean="0"/>
              <a:t>Only Far Memory with total capacity equal to our design.</a:t>
            </a:r>
          </a:p>
          <a:p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  RHPM: </a:t>
            </a:r>
            <a:r>
              <a:rPr lang="en-US" sz="1800" dirty="0" smtClean="0"/>
              <a:t>Utilizes congruence group flexibility for migration within groups. Hotness counters track page access, triggering migration if FM page exceeds NM page. Reset rule resets other page counters.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  AI-RBL: </a:t>
            </a:r>
            <a:r>
              <a:rPr lang="en-US" sz="1800" dirty="0" smtClean="0"/>
              <a:t>Proposed migration policy based on row buffer locality and access intensity. Low-row buffer locality pages sent to pending queue. Highest access intensity page selected for migration during interval from pending queue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542891" y="1025509"/>
            <a:ext cx="9358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800" dirty="0" smtClean="0"/>
          </a:p>
          <a:p>
            <a:r>
              <a:rPr lang="en-US" sz="1800" dirty="0" smtClean="0"/>
              <a:t>We compare our work with baseline configuration and the state-of-the-art technique RHPM,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pic>
        <p:nvPicPr>
          <p:cNvPr id="6" name="Picture 5" descr="mtp2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87" y="954071"/>
            <a:ext cx="7039955" cy="4500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577" y="596881"/>
            <a:ext cx="280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Overall Performance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4329" y="1597013"/>
            <a:ext cx="22860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 Graph shown the Normalized IPC for different design approaches across different workloads. </a:t>
            </a:r>
          </a:p>
          <a:p>
            <a:r>
              <a:rPr lang="en-US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Overall,  </a:t>
            </a:r>
            <a:r>
              <a:rPr lang="en-US" sz="1800" dirty="0" smtClean="0"/>
              <a:t>our AI_RBL design outperforms RHPM by 5%, achieving a 10.75% improvement over baseline compared to RHPM's 6.15%</a:t>
            </a:r>
            <a:r>
              <a:rPr lang="en-IN" sz="1800" dirty="0" smtClean="0"/>
              <a:t> 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5543551" y="5740417"/>
            <a:ext cx="3427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Fig. 4  Normalized Speedup (higher is better)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pic>
        <p:nvPicPr>
          <p:cNvPr id="5" name="Picture 4" descr="mtp2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25" y="1025509"/>
            <a:ext cx="6943774" cy="45720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139" y="668319"/>
            <a:ext cx="2969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Memory Service Time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257799" y="5740417"/>
            <a:ext cx="4320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Fig. 5 Normalized Memory Service Time (Lower is better)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7205" y="2239955"/>
            <a:ext cx="1928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 AI_RBL improves memory service time, by 74.6% over baseline compared to RHPM's 42.5% improvement.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pic>
        <p:nvPicPr>
          <p:cNvPr id="6" name="Picture 5" descr="mtp2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29" y="1025509"/>
            <a:ext cx="6332364" cy="44291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577" y="596881"/>
            <a:ext cx="3522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Total Energy Consumption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186361" y="5597541"/>
            <a:ext cx="4776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Fig. 4.3 Normalized Total Energy Consumption (Lower is better)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14329" y="2168517"/>
            <a:ext cx="3000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 AI_RBL improves energy by 19.8% over baseline, whereas RHPM improves by 12.06% over baseline.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46709" y="1542589"/>
            <a:ext cx="500955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Light"/>
              </a:rPr>
              <a:t>Introduction </a:t>
            </a:r>
            <a:r>
              <a:rPr lang="en-US" sz="1800" dirty="0" smtClean="0">
                <a:solidFill>
                  <a:srgbClr val="333333"/>
                </a:solidFill>
                <a:latin typeface="Poppins Light"/>
              </a:rPr>
              <a:t>&amp; Background</a:t>
            </a:r>
            <a:endParaRPr lang="en-US" sz="18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46709" y="2351744"/>
            <a:ext cx="500955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3"/>
              </a:lnSpc>
            </a:pPr>
            <a:r>
              <a:rPr lang="en-US" sz="1800" dirty="0" smtClean="0">
                <a:solidFill>
                  <a:srgbClr val="333333"/>
                </a:solidFill>
                <a:latin typeface="Poppins Light"/>
              </a:rPr>
              <a:t>State-of-art Technique</a:t>
            </a:r>
            <a:endParaRPr lang="en-US" sz="18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46709" y="3160901"/>
            <a:ext cx="500955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Light"/>
              </a:rPr>
              <a:t>Proposed 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46709" y="3970056"/>
            <a:ext cx="500955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Light"/>
              </a:rPr>
              <a:t>Evaluations &amp; Results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46709" y="4779212"/>
            <a:ext cx="500955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Light"/>
              </a:rPr>
              <a:t>Conclusion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83413" y="1542589"/>
            <a:ext cx="402988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Medium"/>
              </a:rPr>
              <a:t>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83413" y="2351744"/>
            <a:ext cx="402988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Medium"/>
              </a:rPr>
              <a:t>II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83413" y="3160901"/>
            <a:ext cx="402988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Medium"/>
              </a:rPr>
              <a:t>III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83413" y="3970056"/>
            <a:ext cx="402988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83413" y="4779212"/>
            <a:ext cx="402988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Medium"/>
              </a:rPr>
              <a:t>V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48253" y="1542589"/>
            <a:ext cx="402988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Medium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48253" y="2351744"/>
            <a:ext cx="402988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03"/>
              </a:lnSpc>
            </a:pPr>
            <a:r>
              <a:rPr lang="en-IN" sz="1800" dirty="0" smtClean="0">
                <a:solidFill>
                  <a:srgbClr val="333333"/>
                </a:solidFill>
                <a:latin typeface="Poppins Medium"/>
              </a:rPr>
              <a:t>5</a:t>
            </a:r>
            <a:endParaRPr lang="en-US" sz="18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548253" y="3160901"/>
            <a:ext cx="402988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03"/>
              </a:lnSpc>
            </a:pPr>
            <a:r>
              <a:rPr lang="en-IN" sz="1800" dirty="0" smtClean="0">
                <a:solidFill>
                  <a:srgbClr val="333333"/>
                </a:solidFill>
                <a:latin typeface="Poppins Medium"/>
              </a:rPr>
              <a:t>8</a:t>
            </a:r>
            <a:endParaRPr lang="en-US" sz="18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548253" y="3970056"/>
            <a:ext cx="402988" cy="34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03"/>
              </a:lnSpc>
            </a:pPr>
            <a:r>
              <a:rPr lang="en-US" sz="1800" dirty="0" smtClean="0">
                <a:solidFill>
                  <a:srgbClr val="333333"/>
                </a:solidFill>
                <a:latin typeface="Poppins Medium"/>
              </a:rPr>
              <a:t>14</a:t>
            </a:r>
            <a:endParaRPr lang="en-US" sz="18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548253" y="4779212"/>
            <a:ext cx="402988" cy="34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03"/>
              </a:lnSpc>
            </a:pPr>
            <a:r>
              <a:rPr lang="en-US" sz="1800" dirty="0" smtClean="0">
                <a:solidFill>
                  <a:srgbClr val="333333"/>
                </a:solidFill>
                <a:latin typeface="Poppins Medium"/>
              </a:rPr>
              <a:t>20</a:t>
            </a:r>
            <a:endParaRPr lang="en-US" sz="18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305719" y="919083"/>
            <a:ext cx="888055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sz="1800" dirty="0">
                <a:solidFill>
                  <a:srgbClr val="333333"/>
                </a:solidFill>
                <a:latin typeface="Poppins Light"/>
              </a:rPr>
              <a:t>Page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" y="0"/>
            <a:ext cx="2471716" cy="6480175"/>
            <a:chOff x="0" y="0"/>
            <a:chExt cx="1370105" cy="393588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70105" cy="3935885"/>
            </a:xfrm>
            <a:custGeom>
              <a:avLst/>
              <a:gdLst/>
              <a:ahLst/>
              <a:cxnLst/>
              <a:rect l="l" t="t" r="r" b="b"/>
              <a:pathLst>
                <a:path w="1370105" h="3935885">
                  <a:moveTo>
                    <a:pt x="0" y="0"/>
                  </a:moveTo>
                  <a:lnTo>
                    <a:pt x="1370105" y="0"/>
                  </a:lnTo>
                  <a:lnTo>
                    <a:pt x="1370105" y="3935885"/>
                  </a:lnTo>
                  <a:lnTo>
                    <a:pt x="0" y="3935885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id="20" name="TextBox 20"/>
          <p:cNvSpPr txBox="1"/>
          <p:nvPr/>
        </p:nvSpPr>
        <p:spPr>
          <a:xfrm>
            <a:off x="471453" y="1096947"/>
            <a:ext cx="192882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83"/>
              </a:lnSpc>
            </a:pPr>
            <a:r>
              <a:rPr lang="en-US" sz="2200" spc="67" dirty="0">
                <a:solidFill>
                  <a:srgbClr val="333333"/>
                </a:solidFill>
                <a:latin typeface="Poppins Medium"/>
              </a:rPr>
              <a:t>Table of</a:t>
            </a:r>
          </a:p>
          <a:p>
            <a:pPr>
              <a:lnSpc>
                <a:spcPts val="2583"/>
              </a:lnSpc>
            </a:pPr>
            <a:r>
              <a:rPr lang="en-US" sz="2200" spc="67" dirty="0">
                <a:solidFill>
                  <a:srgbClr val="333333"/>
                </a:solidFill>
                <a:latin typeface="Poppins Medium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1" name="Rectangle 10"/>
          <p:cNvSpPr/>
          <p:nvPr/>
        </p:nvSpPr>
        <p:spPr>
          <a:xfrm>
            <a:off x="3543287" y="525443"/>
            <a:ext cx="3429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u="sng" dirty="0" smtClean="0">
                <a:latin typeface="Algerian" pitchFamily="82" charset="0"/>
              </a:rPr>
              <a:t>Conclusion</a:t>
            </a:r>
            <a:endParaRPr lang="en-US" sz="4400" b="1" u="sng" dirty="0">
              <a:latin typeface="Algerian" pitchFamily="82" charset="0"/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41179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>please write this in short bullet points so that it can be put in slide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4395" y="2097079"/>
            <a:ext cx="87868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IN" sz="1800" dirty="0" smtClean="0"/>
              <a:t> Modern Computing system adapts hybrid memory systems which combines faster and slower memory </a:t>
            </a:r>
            <a:r>
              <a:rPr lang="en-US" sz="1800" dirty="0" smtClean="0"/>
              <a:t>aggregating </a:t>
            </a:r>
            <a:r>
              <a:rPr lang="en-US" sz="1800" b="1" dirty="0" smtClean="0"/>
              <a:t>3D-stacked DRAM </a:t>
            </a:r>
            <a:r>
              <a:rPr lang="en-US" sz="1800" dirty="0" smtClean="0"/>
              <a:t>and </a:t>
            </a:r>
            <a:r>
              <a:rPr lang="en-US" sz="1800" b="1" dirty="0" smtClean="0"/>
              <a:t>off-chip DRAM</a:t>
            </a:r>
            <a:endParaRPr lang="en-IN" sz="1800" b="1" dirty="0" smtClean="0"/>
          </a:p>
          <a:p>
            <a:pPr>
              <a:buBlip>
                <a:blip r:embed="rId2"/>
              </a:buBlip>
            </a:pPr>
            <a:endParaRPr lang="en-IN" sz="1800" dirty="0" smtClean="0"/>
          </a:p>
          <a:p>
            <a:pPr>
              <a:buBlip>
                <a:blip r:embed="rId2"/>
              </a:buBlip>
            </a:pPr>
            <a:r>
              <a:rPr lang="en-IN" sz="1800" dirty="0" smtClean="0"/>
              <a:t>   This technology exhibits differences in latency, bandwidth and capacity. Hence, </a:t>
            </a:r>
            <a:r>
              <a:rPr lang="en-IN" sz="1800" b="1" dirty="0" smtClean="0"/>
              <a:t>page migration </a:t>
            </a:r>
            <a:r>
              <a:rPr lang="en-IN" sz="1800" dirty="0" smtClean="0"/>
              <a:t>is used to overcome with these trade-offs</a:t>
            </a:r>
          </a:p>
          <a:p>
            <a:pPr>
              <a:buBlip>
                <a:blip r:embed="rId2"/>
              </a:buBlip>
            </a:pPr>
            <a:endParaRPr lang="en-IN" sz="1800" dirty="0" smtClean="0"/>
          </a:p>
          <a:p>
            <a:pPr>
              <a:buBlip>
                <a:blip r:embed="rId2"/>
              </a:buBlip>
            </a:pPr>
            <a:r>
              <a:rPr lang="en-IN" sz="1800" dirty="0" smtClean="0"/>
              <a:t>   Our algorithm, </a:t>
            </a:r>
            <a:r>
              <a:rPr lang="en-IN" sz="1800" b="1" dirty="0" smtClean="0"/>
              <a:t>AI_RBL</a:t>
            </a:r>
            <a:r>
              <a:rPr lang="en-IN" sz="1800" dirty="0" smtClean="0"/>
              <a:t> combines </a:t>
            </a:r>
            <a:r>
              <a:rPr lang="en-IN" sz="1800" b="1" dirty="0" smtClean="0"/>
              <a:t>row buffer locality </a:t>
            </a:r>
            <a:r>
              <a:rPr lang="en-IN" sz="1800" dirty="0" smtClean="0"/>
              <a:t>and </a:t>
            </a:r>
            <a:r>
              <a:rPr lang="en-IN" sz="1800" b="1" dirty="0" smtClean="0"/>
              <a:t>access intensity </a:t>
            </a:r>
            <a:r>
              <a:rPr lang="en-IN" sz="1800" dirty="0" smtClean="0"/>
              <a:t>to find the better candidate of FM to swap with NM page.</a:t>
            </a:r>
          </a:p>
          <a:p>
            <a:pPr>
              <a:buBlip>
                <a:blip r:embed="rId2"/>
              </a:buBlip>
            </a:pPr>
            <a:endParaRPr lang="en-IN" sz="1800" dirty="0" smtClean="0"/>
          </a:p>
          <a:p>
            <a:pPr>
              <a:buBlip>
                <a:blip r:embed="rId2"/>
              </a:buBlip>
            </a:pPr>
            <a:r>
              <a:rPr lang="en-IN" sz="1800" dirty="0" smtClean="0"/>
              <a:t>  Overall its improve performance by </a:t>
            </a:r>
            <a:r>
              <a:rPr lang="en-IN" sz="1800" b="1" dirty="0" smtClean="0"/>
              <a:t>10.75%</a:t>
            </a:r>
            <a:r>
              <a:rPr lang="en-IN" sz="1800" dirty="0" smtClean="0"/>
              <a:t>, memory service time by </a:t>
            </a:r>
            <a:r>
              <a:rPr lang="en-IN" sz="1800" b="1" dirty="0" smtClean="0"/>
              <a:t>74.6%</a:t>
            </a:r>
            <a:r>
              <a:rPr lang="en-IN" sz="1800" dirty="0" smtClean="0"/>
              <a:t> and energy by  </a:t>
            </a:r>
            <a:r>
              <a:rPr lang="en-IN" sz="1800" b="1" dirty="0" smtClean="0"/>
              <a:t>19.8%</a:t>
            </a:r>
            <a:r>
              <a:rPr lang="en-IN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2995" y="6196371"/>
            <a:ext cx="9955360" cy="283804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28643" y="2025641"/>
            <a:ext cx="5543879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05"/>
              </a:lnSpc>
            </a:pPr>
            <a:r>
              <a:rPr lang="en-US" sz="4800" spc="150" dirty="0">
                <a:solidFill>
                  <a:srgbClr val="333333"/>
                </a:solidFill>
                <a:latin typeface="Poppins Bold"/>
              </a:rPr>
              <a:t>Thank you</a:t>
            </a:r>
          </a:p>
          <a:p>
            <a:pPr>
              <a:lnSpc>
                <a:spcPts val="5805"/>
              </a:lnSpc>
            </a:pPr>
            <a:r>
              <a:rPr lang="en-US" sz="4800" spc="150" dirty="0">
                <a:solidFill>
                  <a:srgbClr val="333333"/>
                </a:solidFill>
                <a:latin typeface="Poppins Bold"/>
              </a:rPr>
              <a:t>for listening!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14329" y="1096947"/>
            <a:ext cx="935837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7205" y="1525575"/>
            <a:ext cx="9144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/>
              <a:t>  </a:t>
            </a:r>
            <a:r>
              <a:rPr lang="en-US" sz="1600" dirty="0" smtClean="0"/>
              <a:t>M. K. </a:t>
            </a:r>
            <a:r>
              <a:rPr lang="en-US" sz="1600" dirty="0" err="1" smtClean="0"/>
              <a:t>Qureshi</a:t>
            </a:r>
            <a:r>
              <a:rPr lang="en-US" sz="1600" dirty="0" smtClean="0"/>
              <a:t> and G. H. </a:t>
            </a:r>
            <a:r>
              <a:rPr lang="en-US" sz="1600" dirty="0" err="1" smtClean="0"/>
              <a:t>Loh</a:t>
            </a:r>
            <a:r>
              <a:rPr lang="en-US" sz="1600" dirty="0" smtClean="0"/>
              <a:t>, “Fundamental latency trade-off in architecting dram caches: Outperforming impractical </a:t>
            </a:r>
            <a:r>
              <a:rPr lang="en-US" sz="1600" dirty="0" err="1" smtClean="0"/>
              <a:t>sram</a:t>
            </a:r>
            <a:r>
              <a:rPr lang="en-US" sz="1600" dirty="0" smtClean="0"/>
              <a:t>-tags with a simple and practical design,” in 2012 45th Annual IEEE/ACM International Symposium on </a:t>
            </a:r>
            <a:r>
              <a:rPr lang="en-US" sz="1600" dirty="0" err="1" smtClean="0"/>
              <a:t>Microarchitecture</a:t>
            </a:r>
            <a:r>
              <a:rPr lang="en-US" sz="1600" dirty="0" smtClean="0"/>
              <a:t>, pp. 235–246, IEEE, 2012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</a:t>
            </a:r>
            <a:r>
              <a:rPr lang="en-US" sz="1600" dirty="0" smtClean="0"/>
              <a:t>J. B. </a:t>
            </a:r>
            <a:r>
              <a:rPr lang="en-US" sz="1600" dirty="0" err="1" smtClean="0"/>
              <a:t>Kotra</a:t>
            </a:r>
            <a:r>
              <a:rPr lang="en-US" sz="1600" dirty="0" smtClean="0"/>
              <a:t>, H. Zhang, A. R. </a:t>
            </a:r>
            <a:r>
              <a:rPr lang="en-US" sz="1600" dirty="0" err="1" smtClean="0"/>
              <a:t>Alameldeen</a:t>
            </a:r>
            <a:r>
              <a:rPr lang="en-US" sz="1600" dirty="0" smtClean="0"/>
              <a:t>, C. Wilkerson, and M. T. </a:t>
            </a:r>
            <a:r>
              <a:rPr lang="en-US" sz="1600" dirty="0" err="1" smtClean="0"/>
              <a:t>Kandemir</a:t>
            </a:r>
            <a:r>
              <a:rPr lang="en-US" sz="1600" dirty="0" smtClean="0"/>
              <a:t>, “Chameleon: A dynamically reconfigurable heterogeneous memory system,” in 2018 29 51st Annual IEEE/ACM International Symposium on </a:t>
            </a:r>
            <a:r>
              <a:rPr lang="en-US" sz="1600" dirty="0" err="1" smtClean="0"/>
              <a:t>Microarchitecture</a:t>
            </a:r>
            <a:r>
              <a:rPr lang="en-US" sz="1600" dirty="0" smtClean="0"/>
              <a:t> (MICRO), pp. 533–545, IEEE, 2018.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</a:t>
            </a:r>
            <a:r>
              <a:rPr lang="en-US" sz="1600" dirty="0" smtClean="0"/>
              <a:t>E. </a:t>
            </a:r>
            <a:r>
              <a:rPr lang="en-US" sz="1600" dirty="0" err="1" smtClean="0"/>
              <a:t>Vasilakis</a:t>
            </a:r>
            <a:r>
              <a:rPr lang="en-US" sz="1600" dirty="0" smtClean="0"/>
              <a:t>, V. </a:t>
            </a:r>
            <a:r>
              <a:rPr lang="en-US" sz="1600" dirty="0" err="1" smtClean="0"/>
              <a:t>Papaefstathiou</a:t>
            </a:r>
            <a:r>
              <a:rPr lang="en-US" sz="1600" dirty="0" smtClean="0"/>
              <a:t>, P. </a:t>
            </a:r>
            <a:r>
              <a:rPr lang="en-US" sz="1600" dirty="0" err="1" smtClean="0"/>
              <a:t>Trancoso</a:t>
            </a:r>
            <a:r>
              <a:rPr lang="en-US" sz="1600" dirty="0" smtClean="0"/>
              <a:t>, and I. </a:t>
            </a:r>
            <a:r>
              <a:rPr lang="en-US" sz="1600" dirty="0" err="1" smtClean="0"/>
              <a:t>Sourdis</a:t>
            </a:r>
            <a:r>
              <a:rPr lang="en-US" sz="1600" dirty="0" smtClean="0"/>
              <a:t>, “Hybrid2: Combining caching and migration in hybrid memory systems,” in 2020 IEEE International </a:t>
            </a:r>
            <a:r>
              <a:rPr lang="en-US" sz="1600" dirty="0" err="1" smtClean="0"/>
              <a:t>Symposium</a:t>
            </a:r>
            <a:r>
              <a:rPr lang="en-US" sz="1600" dirty="0" smtClean="0"/>
              <a:t> on High-Performance Computer Architecture (HPCA), pp. 649–662, IEEE, 2020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</a:t>
            </a:r>
            <a:r>
              <a:rPr lang="en-US" sz="1600" dirty="0" smtClean="0"/>
              <a:t>J. </a:t>
            </a:r>
            <a:r>
              <a:rPr lang="en-US" sz="1600" dirty="0" err="1" smtClean="0"/>
              <a:t>Sim</a:t>
            </a:r>
            <a:r>
              <a:rPr lang="en-US" sz="1600" dirty="0" smtClean="0"/>
              <a:t>, A. R. </a:t>
            </a:r>
            <a:r>
              <a:rPr lang="en-US" sz="1600" dirty="0" err="1" smtClean="0"/>
              <a:t>Alameldeen</a:t>
            </a:r>
            <a:r>
              <a:rPr lang="en-US" sz="1600" dirty="0" smtClean="0"/>
              <a:t>, Z. </a:t>
            </a:r>
            <a:r>
              <a:rPr lang="en-US" sz="1600" dirty="0" err="1" smtClean="0"/>
              <a:t>Chishti</a:t>
            </a:r>
            <a:r>
              <a:rPr lang="en-US" sz="1600" dirty="0" smtClean="0"/>
              <a:t>, C. Wilkerson, and H. Kim, “Transparent hardware management of stacked dram as part of memory,” in 2014 47th Annual IEEE/ACM International Symposium on </a:t>
            </a:r>
            <a:r>
              <a:rPr lang="en-US" sz="1600" dirty="0" err="1" smtClean="0"/>
              <a:t>Microarchitecture</a:t>
            </a:r>
            <a:r>
              <a:rPr lang="en-US" sz="1600" dirty="0" smtClean="0"/>
              <a:t>, pp. 13–24, IEEE, 2014.</a:t>
            </a:r>
            <a:endParaRPr lang="en-US" sz="1600" dirty="0"/>
          </a:p>
        </p:txBody>
      </p:sp>
      <p:grpSp>
        <p:nvGrpSpPr>
          <p:cNvPr id="5" name="Group 6"/>
          <p:cNvGrpSpPr/>
          <p:nvPr/>
        </p:nvGrpSpPr>
        <p:grpSpPr>
          <a:xfrm>
            <a:off x="0" y="6196371"/>
            <a:ext cx="10801350" cy="283804"/>
            <a:chOff x="0" y="0"/>
            <a:chExt cx="6186311" cy="152400"/>
          </a:xfrm>
        </p:grpSpPr>
        <p:sp>
          <p:nvSpPr>
            <p:cNvPr id="6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7" name="Rectangle 6"/>
          <p:cNvSpPr/>
          <p:nvPr/>
        </p:nvSpPr>
        <p:spPr>
          <a:xfrm>
            <a:off x="3543287" y="168253"/>
            <a:ext cx="328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latin typeface="Algerian" pitchFamily="82" charset="0"/>
              </a:rPr>
              <a:t>references</a:t>
            </a:r>
            <a:endParaRPr lang="en-US" sz="40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643" y="954071"/>
            <a:ext cx="8929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/>
              <a:t>  E</a:t>
            </a:r>
            <a:r>
              <a:rPr lang="en-US" sz="1600" dirty="0" smtClean="0"/>
              <a:t>. </a:t>
            </a:r>
            <a:r>
              <a:rPr lang="en-US" sz="1600" dirty="0" err="1" smtClean="0"/>
              <a:t>Vasilakis</a:t>
            </a:r>
            <a:r>
              <a:rPr lang="en-US" sz="1600" dirty="0" smtClean="0"/>
              <a:t>, V. </a:t>
            </a:r>
            <a:r>
              <a:rPr lang="en-US" sz="1600" dirty="0" err="1" smtClean="0"/>
              <a:t>Papaefstathiou</a:t>
            </a:r>
            <a:r>
              <a:rPr lang="en-US" sz="1600" dirty="0" smtClean="0"/>
              <a:t>, P. </a:t>
            </a:r>
            <a:r>
              <a:rPr lang="en-US" sz="1600" dirty="0" err="1" smtClean="0"/>
              <a:t>Trancoso</a:t>
            </a:r>
            <a:r>
              <a:rPr lang="en-US" sz="1600" dirty="0" smtClean="0"/>
              <a:t>, and I. </a:t>
            </a:r>
            <a:r>
              <a:rPr lang="en-US" sz="1600" dirty="0" err="1" smtClean="0"/>
              <a:t>Sourdis</a:t>
            </a:r>
            <a:r>
              <a:rPr lang="en-US" sz="1600" dirty="0" smtClean="0"/>
              <a:t>, “</a:t>
            </a:r>
            <a:r>
              <a:rPr lang="en-US" sz="1600" dirty="0" err="1" smtClean="0"/>
              <a:t>Llc</a:t>
            </a:r>
            <a:r>
              <a:rPr lang="en-US" sz="1600" dirty="0" smtClean="0"/>
              <a:t>-guided data </a:t>
            </a:r>
            <a:r>
              <a:rPr lang="en-US" sz="1600" dirty="0" err="1" smtClean="0"/>
              <a:t>migration</a:t>
            </a:r>
            <a:r>
              <a:rPr lang="en-US" sz="1600" dirty="0" smtClean="0"/>
              <a:t> in hybrid memory systems,” in 2019 IEEE International Parallel and Distributed Processing Symposium (IPDPS), pp. 932–942, IEEE, 2019. 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</a:t>
            </a:r>
            <a:r>
              <a:rPr lang="en-US" sz="1600" dirty="0" smtClean="0"/>
              <a:t>Z. </a:t>
            </a:r>
            <a:r>
              <a:rPr lang="en-US" sz="1600" dirty="0" err="1" smtClean="0"/>
              <a:t>Peng</a:t>
            </a:r>
            <a:r>
              <a:rPr lang="en-US" sz="1600" dirty="0" smtClean="0"/>
              <a:t>, D. </a:t>
            </a:r>
            <a:r>
              <a:rPr lang="en-US" sz="1600" dirty="0" err="1" smtClean="0"/>
              <a:t>Feng</a:t>
            </a:r>
            <a:r>
              <a:rPr lang="en-US" sz="1600" dirty="0" smtClean="0"/>
              <a:t>, J. Chen, J. </a:t>
            </a:r>
            <a:r>
              <a:rPr lang="en-US" sz="1600" dirty="0" err="1" smtClean="0"/>
              <a:t>Hu</a:t>
            </a:r>
            <a:r>
              <a:rPr lang="en-US" sz="1600" dirty="0" smtClean="0"/>
              <a:t>, and C. Huang, “</a:t>
            </a:r>
            <a:r>
              <a:rPr lang="en-US" sz="1600" dirty="0" err="1" smtClean="0"/>
              <a:t>Rhpm</a:t>
            </a:r>
            <a:r>
              <a:rPr lang="en-US" sz="1600" dirty="0" smtClean="0"/>
              <a:t>: Using relative hotness to guide page migration for hybrid memory systems,” IEEE Transactions on </a:t>
            </a:r>
            <a:r>
              <a:rPr lang="en-US" sz="1600" dirty="0" err="1" smtClean="0"/>
              <a:t>ComputerAided</a:t>
            </a:r>
            <a:r>
              <a:rPr lang="en-US" sz="1600" dirty="0" smtClean="0"/>
              <a:t> Design of Integrated Circuits and Systems, 2022.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</a:t>
            </a:r>
            <a:r>
              <a:rPr lang="en-US" sz="1600" dirty="0" smtClean="0"/>
              <a:t>T. D. </a:t>
            </a:r>
            <a:r>
              <a:rPr lang="en-US" sz="1600" dirty="0" err="1" smtClean="0"/>
              <a:t>Doudali</a:t>
            </a:r>
            <a:r>
              <a:rPr lang="en-US" sz="1600" dirty="0" smtClean="0"/>
              <a:t>, S. </a:t>
            </a:r>
            <a:r>
              <a:rPr lang="en-US" sz="1600" dirty="0" err="1" smtClean="0"/>
              <a:t>Blagodurov</a:t>
            </a:r>
            <a:r>
              <a:rPr lang="en-US" sz="1600" dirty="0" smtClean="0"/>
              <a:t>, A. Vishnu, S. </a:t>
            </a:r>
            <a:r>
              <a:rPr lang="en-US" sz="1600" dirty="0" err="1" smtClean="0"/>
              <a:t>Gurumurthi</a:t>
            </a:r>
            <a:r>
              <a:rPr lang="en-US" sz="1600" dirty="0" smtClean="0"/>
              <a:t>, and A. </a:t>
            </a:r>
            <a:r>
              <a:rPr lang="en-US" sz="1600" dirty="0" err="1" smtClean="0"/>
              <a:t>Gavrilovska</a:t>
            </a:r>
            <a:r>
              <a:rPr lang="en-US" sz="1600" dirty="0" smtClean="0"/>
              <a:t>, “</a:t>
            </a:r>
            <a:r>
              <a:rPr lang="en-US" sz="1600" dirty="0" err="1" smtClean="0"/>
              <a:t>Kleio</a:t>
            </a:r>
            <a:r>
              <a:rPr lang="en-US" sz="1600" dirty="0" smtClean="0"/>
              <a:t>: A hybrid memory page scheduler with machine intelligence,” in Proceedings of the 28th International Symposium on High-Performance Parallel and Distributed Computing, pp. 37–48, 2019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</a:t>
            </a:r>
            <a:r>
              <a:rPr lang="en-US" sz="1600" dirty="0" smtClean="0"/>
              <a:t>C. C. Chou, A. </a:t>
            </a:r>
            <a:r>
              <a:rPr lang="en-US" sz="1600" dirty="0" err="1" smtClean="0"/>
              <a:t>Jaleel</a:t>
            </a:r>
            <a:r>
              <a:rPr lang="en-US" sz="1600" dirty="0" smtClean="0"/>
              <a:t>, and M. K. </a:t>
            </a:r>
            <a:r>
              <a:rPr lang="en-US" sz="1600" dirty="0" err="1" smtClean="0"/>
              <a:t>Qureshi</a:t>
            </a:r>
            <a:r>
              <a:rPr lang="en-US" sz="1600" dirty="0" smtClean="0"/>
              <a:t>, “Cameo: A two-level memory organization with capacity of main memory and flexibility of hardware-managed cache,” in 2014 47th Annual IEEE/ACM International Symposium on </a:t>
            </a:r>
            <a:r>
              <a:rPr lang="en-US" sz="1600" dirty="0" err="1" smtClean="0"/>
              <a:t>Microarchitecture</a:t>
            </a:r>
            <a:r>
              <a:rPr lang="en-US" sz="1600" dirty="0" smtClean="0"/>
              <a:t>, pp. 1–12, IEEE, 2014. </a:t>
            </a:r>
            <a:endParaRPr lang="en-US" sz="1600" dirty="0"/>
          </a:p>
        </p:txBody>
      </p:sp>
      <p:grpSp>
        <p:nvGrpSpPr>
          <p:cNvPr id="3" name="Group 6"/>
          <p:cNvGrpSpPr/>
          <p:nvPr/>
        </p:nvGrpSpPr>
        <p:grpSpPr>
          <a:xfrm>
            <a:off x="0" y="6196371"/>
            <a:ext cx="10801350" cy="283804"/>
            <a:chOff x="0" y="0"/>
            <a:chExt cx="6186311" cy="152400"/>
          </a:xfrm>
        </p:grpSpPr>
        <p:sp>
          <p:nvSpPr>
            <p:cNvPr id="4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orizontal Scroll 28"/>
          <p:cNvSpPr/>
          <p:nvPr/>
        </p:nvSpPr>
        <p:spPr>
          <a:xfrm>
            <a:off x="400015" y="1597013"/>
            <a:ext cx="4286280" cy="1000132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  <a:solidFill>
            <a:srgbClr val="00CC99"/>
          </a:solidFill>
        </p:grpSpPr>
        <p:sp>
          <p:nvSpPr>
            <p:cNvPr id="6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6"/>
          <p:cNvSpPr txBox="1"/>
          <p:nvPr/>
        </p:nvSpPr>
        <p:spPr>
          <a:xfrm>
            <a:off x="3328973" y="454005"/>
            <a:ext cx="435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>
                <a:latin typeface="Algerian" pitchFamily="82" charset="0"/>
              </a:rPr>
              <a:t>INTRODUCTION</a:t>
            </a:r>
            <a:endParaRPr lang="en-US" sz="4000" b="1" u="sng" dirty="0">
              <a:latin typeface="Algerian" pitchFamily="82" charset="0"/>
            </a:endParaRPr>
          </a:p>
        </p:txBody>
      </p:sp>
      <p:pic>
        <p:nvPicPr>
          <p:cNvPr id="14" name="Picture 13" descr="pp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41" y="2311393"/>
            <a:ext cx="4476095" cy="23957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58063" y="4668847"/>
            <a:ext cx="2035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Fig 1. Example of HMS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329" y="1882765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Hybrid Memory System Architecture</a:t>
            </a:r>
            <a:endParaRPr lang="en-US" sz="20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00015" y="2740021"/>
            <a:ext cx="5857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800" dirty="0" smtClean="0"/>
              <a:t> </a:t>
            </a:r>
            <a:r>
              <a:rPr lang="en-US" sz="1800" dirty="0" smtClean="0"/>
              <a:t>Integrates diverse memory types or tiers.</a:t>
            </a:r>
          </a:p>
          <a:p>
            <a:pPr>
              <a:buFont typeface="Wingdings" pitchFamily="2" charset="2"/>
              <a:buChar char="ü"/>
            </a:pPr>
            <a:endParaRPr lang="en-IN" sz="1800" dirty="0" smtClean="0"/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</a:t>
            </a:r>
            <a:r>
              <a:rPr lang="en-US" sz="1800" dirty="0" smtClean="0"/>
              <a:t>Balances speed, capacity, and latency trade-offs.</a:t>
            </a:r>
          </a:p>
          <a:p>
            <a:pPr>
              <a:buFont typeface="Wingdings" pitchFamily="2" charset="2"/>
              <a:buChar char="ü"/>
            </a:pPr>
            <a:endParaRPr lang="en-IN" sz="1800" dirty="0" smtClean="0"/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</a:t>
            </a:r>
            <a:r>
              <a:rPr lang="en-US" sz="1800" dirty="0" smtClean="0"/>
              <a:t>Combines faster, smaller memory with slower, larger ones.</a:t>
            </a:r>
          </a:p>
          <a:p>
            <a:pPr>
              <a:buFont typeface="Wingdings" pitchFamily="2" charset="2"/>
              <a:buChar char="ü"/>
            </a:pPr>
            <a:endParaRPr lang="en-IN" sz="1800" dirty="0" smtClean="0"/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This architecture can be utilized in two ways:-</a:t>
            </a:r>
          </a:p>
          <a:p>
            <a:pPr>
              <a:buFont typeface="Wingdings" pitchFamily="2" charset="2"/>
              <a:buChar char="ü"/>
            </a:pPr>
            <a:endParaRPr lang="en-IN" sz="1800" dirty="0" smtClean="0"/>
          </a:p>
          <a:p>
            <a:pPr lvl="2">
              <a:buBlip>
                <a:blip r:embed="rId3"/>
              </a:buBlip>
            </a:pPr>
            <a:r>
              <a:rPr lang="en-IN" sz="1800" dirty="0" smtClean="0"/>
              <a:t>  </a:t>
            </a:r>
            <a:r>
              <a:rPr lang="en-IN" sz="1800" b="1" dirty="0" smtClean="0"/>
              <a:t>Parallel Architecture </a:t>
            </a:r>
          </a:p>
          <a:p>
            <a:pPr lvl="2">
              <a:buBlip>
                <a:blip r:embed="rId3"/>
              </a:buBlip>
            </a:pPr>
            <a:endParaRPr lang="en-IN" sz="1800" dirty="0" smtClean="0"/>
          </a:p>
          <a:p>
            <a:pPr lvl="2">
              <a:buBlip>
                <a:blip r:embed="rId3"/>
              </a:buBlip>
            </a:pPr>
            <a:r>
              <a:rPr lang="en-IN" sz="1800" dirty="0" smtClean="0"/>
              <a:t>   </a:t>
            </a:r>
            <a:r>
              <a:rPr lang="en-IN" sz="1800" b="1" dirty="0" smtClean="0"/>
              <a:t>Hierarchical Architecture</a:t>
            </a: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orizontal Scroll 47"/>
          <p:cNvSpPr/>
          <p:nvPr/>
        </p:nvSpPr>
        <p:spPr>
          <a:xfrm>
            <a:off x="400015" y="525443"/>
            <a:ext cx="2928958" cy="857256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  <a:solidFill>
            <a:srgbClr val="00CC99"/>
          </a:solidFill>
        </p:grpSpPr>
        <p:sp>
          <p:nvSpPr>
            <p:cNvPr id="6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Flowchart: Alternate Process 7"/>
          <p:cNvSpPr/>
          <p:nvPr/>
        </p:nvSpPr>
        <p:spPr>
          <a:xfrm>
            <a:off x="542891" y="3525839"/>
            <a:ext cx="1393938" cy="1206508"/>
          </a:xfrm>
          <a:prstGeom prst="flowChartAlternateProcess">
            <a:avLst/>
          </a:prstGeom>
          <a:ln>
            <a:solidFill>
              <a:srgbClr val="F96A3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8642" y="3740153"/>
            <a:ext cx="293461" cy="30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00146" y="3740153"/>
            <a:ext cx="293461" cy="30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8642" y="4168781"/>
            <a:ext cx="293461" cy="30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00146" y="4168781"/>
            <a:ext cx="293461" cy="30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1971651" y="2382831"/>
            <a:ext cx="1322500" cy="1206509"/>
          </a:xfrm>
          <a:prstGeom prst="flowChartAlternateProcess">
            <a:avLst/>
          </a:prstGeom>
          <a:ln>
            <a:solidFill>
              <a:srgbClr val="F96A3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85964" y="2668583"/>
            <a:ext cx="293461" cy="30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57468" y="2668583"/>
            <a:ext cx="293461" cy="30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85964" y="3097211"/>
            <a:ext cx="293461" cy="30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57468" y="3097211"/>
            <a:ext cx="293461" cy="30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 Arrow 42"/>
          <p:cNvSpPr/>
          <p:nvPr/>
        </p:nvSpPr>
        <p:spPr>
          <a:xfrm>
            <a:off x="1257271" y="2811459"/>
            <a:ext cx="687798" cy="678661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1971651" y="3668715"/>
            <a:ext cx="687798" cy="678661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5767" y="739757"/>
            <a:ext cx="285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Data Migration: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686162" y="1739889"/>
            <a:ext cx="71151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 It refers to the process of swapping data between different tiers of memory in system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It optimize the performance by placing frequently accessed data in faster memory while less frequently to the slower one.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400411" y="3883029"/>
            <a:ext cx="7072362" cy="2071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6163" y="4740285"/>
            <a:ext cx="6858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Swapping doubles overhead by copying data from both Near and Far memory. Also,</a:t>
            </a:r>
            <a:r>
              <a:rPr lang="en-IN" sz="1800" dirty="0" smtClean="0"/>
              <a:t> latency cost of looking up the remapping address.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29303" y="4168781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CHALLENGE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1" name="Rectangle 10"/>
          <p:cNvSpPr/>
          <p:nvPr/>
        </p:nvSpPr>
        <p:spPr>
          <a:xfrm>
            <a:off x="2043089" y="525443"/>
            <a:ext cx="742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u="sng" dirty="0" smtClean="0">
                <a:latin typeface="Algerian" pitchFamily="82" charset="0"/>
              </a:rPr>
              <a:t>State-of-art Technique</a:t>
            </a:r>
            <a:endParaRPr lang="en-US" sz="4000" b="1" u="sng" dirty="0">
              <a:latin typeface="Algerian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577" y="1668451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RHPM : Relative Hotness Page Migration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828643" y="2454269"/>
            <a:ext cx="92155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IN" sz="1800" dirty="0" smtClean="0"/>
              <a:t> RHPM [1] </a:t>
            </a:r>
            <a:r>
              <a:rPr lang="en-US" sz="1800" dirty="0" smtClean="0"/>
              <a:t>leverages congruence group remapping flexibility.</a:t>
            </a:r>
            <a:endParaRPr lang="en-IN" sz="1800" dirty="0" smtClean="0"/>
          </a:p>
          <a:p>
            <a:pPr>
              <a:buBlip>
                <a:blip r:embed="rId2"/>
              </a:buBlip>
            </a:pPr>
            <a:endParaRPr lang="en-IN" sz="1800" dirty="0" smtClean="0"/>
          </a:p>
          <a:p>
            <a:pPr>
              <a:buBlip>
                <a:blip r:embed="rId2"/>
              </a:buBlip>
            </a:pPr>
            <a:r>
              <a:rPr lang="en-IN" sz="1800" dirty="0" smtClean="0"/>
              <a:t> </a:t>
            </a:r>
            <a:r>
              <a:rPr lang="en-US" sz="1800" dirty="0" smtClean="0"/>
              <a:t>It identifies hot pages through competition rather than threshold comparison.</a:t>
            </a:r>
            <a:endParaRPr lang="en-IN" sz="1800" dirty="0" smtClean="0"/>
          </a:p>
          <a:p>
            <a:pPr>
              <a:buBlip>
                <a:blip r:embed="rId2"/>
              </a:buBlip>
            </a:pPr>
            <a:endParaRPr lang="en-IN" sz="1800" dirty="0" smtClean="0"/>
          </a:p>
          <a:p>
            <a:pPr>
              <a:buBlip>
                <a:blip r:embed="rId2"/>
              </a:buBlip>
            </a:pPr>
            <a:r>
              <a:rPr lang="en-IN" sz="1800" dirty="0" smtClean="0"/>
              <a:t> </a:t>
            </a:r>
            <a:r>
              <a:rPr lang="en-US" sz="1800" dirty="0" smtClean="0"/>
              <a:t>The migration is performed only when a new page wins the competition.</a:t>
            </a:r>
            <a:endParaRPr lang="en-IN" sz="1800" dirty="0" smtClean="0"/>
          </a:p>
          <a:p>
            <a:pPr>
              <a:buBlip>
                <a:blip r:embed="rId2"/>
              </a:buBlip>
            </a:pPr>
            <a:endParaRPr lang="en-IN" sz="1800" dirty="0" smtClean="0"/>
          </a:p>
          <a:p>
            <a:pPr>
              <a:buBlip>
                <a:blip r:embed="rId2"/>
              </a:buBlip>
            </a:pPr>
            <a:r>
              <a:rPr lang="en-IN" sz="1800" dirty="0" smtClean="0"/>
              <a:t> </a:t>
            </a:r>
            <a:r>
              <a:rPr lang="en-US" sz="1800" dirty="0" smtClean="0"/>
              <a:t>Parallel data/metadata fetch with small remapping buffer reduces metadata query latency via locality.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4829171" y="5740416"/>
            <a:ext cx="5972179" cy="600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[1]  </a:t>
            </a:r>
            <a:r>
              <a:rPr lang="en-US" dirty="0" smtClean="0">
                <a:latin typeface="Corbel" pitchFamily="34" charset="0"/>
              </a:rPr>
              <a:t>Z. </a:t>
            </a:r>
            <a:r>
              <a:rPr lang="en-US" dirty="0" err="1" smtClean="0">
                <a:latin typeface="Corbel" pitchFamily="34" charset="0"/>
              </a:rPr>
              <a:t>Peng</a:t>
            </a:r>
            <a:r>
              <a:rPr lang="en-US" dirty="0" smtClean="0">
                <a:latin typeface="Corbel" pitchFamily="34" charset="0"/>
              </a:rPr>
              <a:t>, D. </a:t>
            </a:r>
            <a:r>
              <a:rPr lang="en-US" dirty="0" err="1" smtClean="0">
                <a:latin typeface="Corbel" pitchFamily="34" charset="0"/>
              </a:rPr>
              <a:t>Feng</a:t>
            </a:r>
            <a:r>
              <a:rPr lang="en-US" dirty="0" smtClean="0">
                <a:latin typeface="Corbel" pitchFamily="34" charset="0"/>
              </a:rPr>
              <a:t>, J. Chen, J. </a:t>
            </a:r>
            <a:r>
              <a:rPr lang="en-US" dirty="0" err="1" smtClean="0">
                <a:latin typeface="Corbel" pitchFamily="34" charset="0"/>
              </a:rPr>
              <a:t>Hu</a:t>
            </a:r>
            <a:r>
              <a:rPr lang="en-US" dirty="0" smtClean="0">
                <a:latin typeface="Corbel" pitchFamily="34" charset="0"/>
              </a:rPr>
              <a:t>, and C. Huang, “</a:t>
            </a:r>
            <a:r>
              <a:rPr lang="en-US" dirty="0" err="1" smtClean="0">
                <a:latin typeface="Corbel" pitchFamily="34" charset="0"/>
              </a:rPr>
              <a:t>Rhpm</a:t>
            </a:r>
            <a:r>
              <a:rPr lang="en-US" dirty="0" smtClean="0">
                <a:latin typeface="Corbel" pitchFamily="34" charset="0"/>
              </a:rPr>
              <a:t>: Using relative hotness to guide page migration for hybrid memory systems,” IEEE Transactions on Computer Aided Design of Integrated Circuits and Systems, 2022.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6" name="Rectangle 15"/>
          <p:cNvSpPr/>
          <p:nvPr/>
        </p:nvSpPr>
        <p:spPr>
          <a:xfrm>
            <a:off x="1471585" y="1597013"/>
            <a:ext cx="7786742" cy="1071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1585" y="3240087"/>
            <a:ext cx="7786742" cy="10715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1585" y="4883161"/>
            <a:ext cx="7786742" cy="10715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42957" y="2954335"/>
            <a:ext cx="8715436" cy="1588"/>
          </a:xfrm>
          <a:prstGeom prst="line">
            <a:avLst/>
          </a:prstGeom>
          <a:ln>
            <a:prstDash val="sysDot"/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2957" y="4597409"/>
            <a:ext cx="8715436" cy="1588"/>
          </a:xfrm>
          <a:prstGeom prst="line">
            <a:avLst/>
          </a:prstGeom>
          <a:ln>
            <a:prstDash val="sysDot"/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57667" y="1597013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1. Hotness Rule</a:t>
            </a:r>
            <a:endParaRPr lang="en-US" sz="1800" b="1" dirty="0"/>
          </a:p>
        </p:txBody>
      </p:sp>
      <p:sp>
        <p:nvSpPr>
          <p:cNvPr id="24" name="Rectangle 23"/>
          <p:cNvSpPr/>
          <p:nvPr/>
        </p:nvSpPr>
        <p:spPr>
          <a:xfrm>
            <a:off x="4257667" y="3240087"/>
            <a:ext cx="188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smtClean="0"/>
              <a:t>2. Migration Rule</a:t>
            </a:r>
            <a:endParaRPr lang="en-US" sz="1800" b="1" dirty="0"/>
          </a:p>
        </p:txBody>
      </p:sp>
      <p:sp>
        <p:nvSpPr>
          <p:cNvPr id="25" name="Rectangle 24"/>
          <p:cNvSpPr/>
          <p:nvPr/>
        </p:nvSpPr>
        <p:spPr>
          <a:xfrm>
            <a:off x="4400543" y="4883161"/>
            <a:ext cx="142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smtClean="0"/>
              <a:t>3. Reset Rule</a:t>
            </a:r>
            <a:endParaRPr lang="en-US" sz="1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1453" y="954071"/>
            <a:ext cx="628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The following are the main implementation rules of the RHPM design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543023" y="1954203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CGroup</a:t>
            </a:r>
            <a:r>
              <a:rPr lang="en-US" sz="1600" dirty="0" smtClean="0"/>
              <a:t> page access increments hotness counter for that page, decrements others by 1 within the same group.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685899" y="3740153"/>
            <a:ext cx="7572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Hottest page (Accessed page </a:t>
            </a:r>
            <a:r>
              <a:rPr lang="en-US" sz="1600" dirty="0" err="1" smtClean="0"/>
              <a:t>cntr</a:t>
            </a:r>
            <a:r>
              <a:rPr lang="en-US" sz="1600" dirty="0" smtClean="0"/>
              <a:t> &gt; NM resident </a:t>
            </a:r>
            <a:r>
              <a:rPr lang="en-US" sz="1600" dirty="0" err="1" smtClean="0"/>
              <a:t>cntr</a:t>
            </a:r>
            <a:r>
              <a:rPr lang="en-US" sz="1600" dirty="0" smtClean="0"/>
              <a:t>) in </a:t>
            </a:r>
            <a:r>
              <a:rPr lang="en-US" sz="1600" dirty="0" err="1" smtClean="0"/>
              <a:t>CGroup</a:t>
            </a:r>
            <a:r>
              <a:rPr lang="en-US" sz="1600" dirty="0" smtClean="0"/>
              <a:t> is chosen for migration.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8775" y="5240351"/>
            <a:ext cx="728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When a new hottest page in a </a:t>
            </a:r>
            <a:r>
              <a:rPr lang="en-US" sz="1600" dirty="0" err="1" smtClean="0"/>
              <a:t>CGroup</a:t>
            </a:r>
            <a:r>
              <a:rPr lang="en-US" sz="1600" dirty="0" smtClean="0"/>
              <a:t> migrates to NM, reset other pages' hotness counters in the same </a:t>
            </a:r>
            <a:r>
              <a:rPr lang="en-US" sz="1600" dirty="0" err="1" smtClean="0"/>
              <a:t>CGroup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7403" y="739757"/>
            <a:ext cx="621188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29039" y="5668979"/>
            <a:ext cx="392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Fig. 2  Example of RHPM design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686427" y="1668451"/>
            <a:ext cx="4572032" cy="452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767" y="1668451"/>
            <a:ext cx="4572032" cy="452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1" name="Rectangle 10"/>
          <p:cNvSpPr/>
          <p:nvPr/>
        </p:nvSpPr>
        <p:spPr>
          <a:xfrm>
            <a:off x="1900213" y="454005"/>
            <a:ext cx="75724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u="sng" dirty="0" smtClean="0">
                <a:latin typeface="Algerian" pitchFamily="82" charset="0"/>
              </a:rPr>
              <a:t>Proposed methodology</a:t>
            </a:r>
            <a:endParaRPr lang="en-US" sz="4400" b="1" u="sng" dirty="0">
              <a:latin typeface="Algerian" pitchFamily="82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1257271" y="2025641"/>
            <a:ext cx="3429024" cy="1143008"/>
          </a:xfrm>
          <a:prstGeom prst="round2DiagRect">
            <a:avLst/>
          </a:prstGeom>
          <a:ln>
            <a:solidFill>
              <a:srgbClr val="00B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Which page to Migrate?</a:t>
            </a:r>
            <a:endParaRPr lang="en-US" sz="20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6257931" y="1954203"/>
            <a:ext cx="3429024" cy="1143008"/>
          </a:xfrm>
          <a:prstGeom prst="round2DiagRect">
            <a:avLst/>
          </a:prstGeom>
          <a:ln>
            <a:solidFill>
              <a:srgbClr val="00B05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When to Migrate?</a:t>
            </a:r>
            <a:endParaRPr lang="en-US" sz="2000" dirty="0"/>
          </a:p>
        </p:txBody>
      </p:sp>
      <p:sp>
        <p:nvSpPr>
          <p:cNvPr id="13" name="Down Arrow 12"/>
          <p:cNvSpPr/>
          <p:nvPr/>
        </p:nvSpPr>
        <p:spPr>
          <a:xfrm>
            <a:off x="2543155" y="3454401"/>
            <a:ext cx="642942" cy="928694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686691" y="3382963"/>
            <a:ext cx="642942" cy="928694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00147" y="4597409"/>
            <a:ext cx="2928958" cy="1357322"/>
          </a:xfrm>
          <a:prstGeom prst="ellipse">
            <a:avLst/>
          </a:prstGeom>
          <a:solidFill>
            <a:srgbClr val="FFCCFF"/>
          </a:solidFill>
          <a:ln w="38100">
            <a:solidFill>
              <a:srgbClr val="B03A75"/>
            </a:solidFill>
          </a:ln>
          <a:effectLst>
            <a:outerShdw blurRad="50800" dist="25000" dir="5400000" rotWithShape="0">
              <a:srgbClr val="000000">
                <a:alpha val="40000"/>
              </a:srgbClr>
            </a:outerShdw>
            <a:softEdge rad="1270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Row Buffer Locality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6543683" y="4597409"/>
            <a:ext cx="2928958" cy="1357322"/>
          </a:xfrm>
          <a:prstGeom prst="ellipse">
            <a:avLst/>
          </a:prstGeom>
          <a:solidFill>
            <a:srgbClr val="FFCCFF"/>
          </a:solidFill>
          <a:ln w="38100">
            <a:solidFill>
              <a:srgbClr val="B03A75"/>
            </a:solidFill>
          </a:ln>
          <a:effectLst>
            <a:outerShdw blurRad="50800" dist="25000" dir="5400000" rotWithShape="0">
              <a:srgbClr val="000000">
                <a:alpha val="40000"/>
              </a:srgbClr>
            </a:outerShdw>
            <a:softEdge rad="1270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Access </a:t>
            </a:r>
          </a:p>
          <a:p>
            <a:pPr algn="ctr"/>
            <a:r>
              <a:rPr lang="en-IN" sz="2000" dirty="0" smtClean="0"/>
              <a:t>Intensity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542891" y="1168385"/>
            <a:ext cx="571504" cy="9286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14989" y="123982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0801350" cy="283804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8" name="TextBox 7"/>
          <p:cNvSpPr txBox="1"/>
          <p:nvPr/>
        </p:nvSpPr>
        <p:spPr>
          <a:xfrm>
            <a:off x="400015" y="1025509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What is Row Buffer Locality?</a:t>
            </a:r>
            <a:endParaRPr lang="en-US" sz="28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1042957" y="2168517"/>
            <a:ext cx="89297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IN" sz="1800" dirty="0" smtClean="0"/>
              <a:t>   </a:t>
            </a:r>
            <a:r>
              <a:rPr lang="en-US" sz="1800" dirty="0" smtClean="0"/>
              <a:t>Each bank in memory has an internal buffer known as the row buffer.</a:t>
            </a:r>
            <a:endParaRPr lang="en-IN" sz="1800" dirty="0" smtClean="0"/>
          </a:p>
          <a:p>
            <a:endParaRPr lang="en-IN" sz="1800" dirty="0" smtClean="0"/>
          </a:p>
          <a:p>
            <a:pPr>
              <a:buBlip>
                <a:blip r:embed="rId2"/>
              </a:buBlip>
            </a:pPr>
            <a:r>
              <a:rPr lang="en-IN" sz="1800" dirty="0" smtClean="0"/>
              <a:t>   </a:t>
            </a:r>
            <a:r>
              <a:rPr lang="en-US" sz="1800" dirty="0" smtClean="0"/>
              <a:t>The fraction of row buffer hits out of all memory accesses to a row is termed </a:t>
            </a:r>
            <a:r>
              <a:rPr lang="en-US" sz="1800" b="1" dirty="0" smtClean="0"/>
              <a:t>row buffer locality.</a:t>
            </a:r>
            <a:endParaRPr lang="en-IN" sz="1800" b="1" dirty="0" smtClean="0"/>
          </a:p>
          <a:p>
            <a:pPr>
              <a:buBlip>
                <a:blip r:embed="rId2"/>
              </a:buBlip>
            </a:pPr>
            <a:endParaRPr lang="en-IN" sz="1800" dirty="0" smtClean="0"/>
          </a:p>
          <a:p>
            <a:pPr>
              <a:buBlip>
                <a:blip r:embed="rId2"/>
              </a:buBlip>
            </a:pPr>
            <a:r>
              <a:rPr lang="en-IN" sz="1800" dirty="0" smtClean="0"/>
              <a:t>   </a:t>
            </a:r>
            <a:r>
              <a:rPr lang="en-US" sz="1800" b="1" dirty="0" smtClean="0"/>
              <a:t>Row buffer hit</a:t>
            </a:r>
            <a:r>
              <a:rPr lang="en-US" sz="1800" dirty="0" smtClean="0"/>
              <a:t> latency is consistent across memory types, whereas </a:t>
            </a:r>
            <a:r>
              <a:rPr lang="en-US" sz="1800" b="1" dirty="0" smtClean="0"/>
              <a:t>row buffer miss</a:t>
            </a:r>
            <a:r>
              <a:rPr lang="en-US" sz="1800" dirty="0" smtClean="0"/>
              <a:t> latency is significantly higher in denser memories.</a:t>
            </a:r>
          </a:p>
          <a:p>
            <a:endParaRPr lang="en-IN" sz="1800" dirty="0" smtClean="0"/>
          </a:p>
          <a:p>
            <a:pPr>
              <a:buBlip>
                <a:blip r:embed="rId2"/>
              </a:buBlip>
            </a:pPr>
            <a:r>
              <a:rPr lang="en-IN" sz="1800" dirty="0" smtClean="0"/>
              <a:t>  </a:t>
            </a:r>
            <a:r>
              <a:rPr lang="en-US" sz="1800" dirty="0" smtClean="0"/>
              <a:t>Migrating </a:t>
            </a:r>
            <a:r>
              <a:rPr lang="en-US" sz="1800" b="1" dirty="0" smtClean="0"/>
              <a:t>low-locality pages </a:t>
            </a:r>
            <a:r>
              <a:rPr lang="en-US" sz="1800" dirty="0" smtClean="0"/>
              <a:t>to fast memory boosts performance by reducing row buffer misses.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8446</TotalTime>
  <Words>1691</Words>
  <Application>Microsoft Office PowerPoint</Application>
  <PresentationFormat>Custom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Times New Roman Ultra-Bold</vt:lpstr>
      <vt:lpstr>Lancelot</vt:lpstr>
      <vt:lpstr>Lucida Handwriting</vt:lpstr>
      <vt:lpstr>Poppins Medium Bold</vt:lpstr>
      <vt:lpstr>Poppins Medium</vt:lpstr>
      <vt:lpstr>Poppins Light</vt:lpstr>
      <vt:lpstr>Calibri</vt:lpstr>
      <vt:lpstr>Algerian</vt:lpstr>
      <vt:lpstr>Wingdings</vt:lpstr>
      <vt:lpstr>Corbel</vt:lpstr>
      <vt:lpstr>Söhne</vt:lpstr>
      <vt:lpstr>Poppins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Soumya Asati</dc:creator>
  <cp:lastModifiedBy>Soumya Asati</cp:lastModifiedBy>
  <cp:revision>105</cp:revision>
  <dcterms:created xsi:type="dcterms:W3CDTF">2006-08-16T00:00:00Z</dcterms:created>
  <dcterms:modified xsi:type="dcterms:W3CDTF">2024-05-08T17:01:27Z</dcterms:modified>
  <dc:identifier>DAGEDBw4wLk</dc:identifier>
</cp:coreProperties>
</file>