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8" r:id="rId7"/>
    <p:sldId id="261" r:id="rId8"/>
    <p:sldId id="262" r:id="rId9"/>
    <p:sldId id="276" r:id="rId10"/>
    <p:sldId id="273" r:id="rId11"/>
    <p:sldId id="274" r:id="rId12"/>
    <p:sldId id="275" r:id="rId13"/>
    <p:sldId id="269" r:id="rId14"/>
    <p:sldId id="263" r:id="rId15"/>
    <p:sldId id="277" r:id="rId16"/>
    <p:sldId id="272" r:id="rId17"/>
    <p:sldId id="264" r:id="rId18"/>
    <p:sldId id="265" r:id="rId19"/>
    <p:sldId id="266" r:id="rId20"/>
    <p:sldId id="278" r:id="rId2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9C8B3FE-908B-462F-8C0D-B7BD49683BD3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5829C09-3E4C-4821-BC86-5AC3E5D9F430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C06AAF-E20D-44F8-814D-8B5958A544DF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A639416-20EB-429D-8084-1F170EA71806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DFBDA10-3F8B-4DF1-87A4-C8F1E0AF522B}" type="slidenum">
              <a:rPr/>
              <a:p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2726D7-772C-4DBB-A400-27D13E41A6E8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E6BF4C1-2979-40AB-B31C-E59C20A2529A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67719BC-D9E9-446E-90B7-B4509D62390D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F3F57F9-05D5-4E2C-B598-348EA1F74185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01FFFA8-5DFF-454F-A4F5-B3FE31A7721A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6A8CC8F-A3A7-425C-B98F-E2ED21C6D54E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61B4ABA-4B38-406E-86E0-B8442FCC7185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4ABCEC-43F4-47F7-915E-F91A1C92BF5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  <a:buNone/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mlearning-ai/self-attention-in-convolutional-neural-networks-172d947afc0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Blue transparent design abstract PPT background picture"/>
          <p:cNvPicPr/>
          <p:nvPr/>
        </p:nvPicPr>
        <p:blipFill>
          <a:blip r:embed="rId2"/>
          <a:stretch/>
        </p:blipFill>
        <p:spPr>
          <a:xfrm>
            <a:off x="0" y="-24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7"/>
          <p:cNvSpPr/>
          <p:nvPr/>
        </p:nvSpPr>
        <p:spPr>
          <a:xfrm>
            <a:off x="3092040" y="785880"/>
            <a:ext cx="2761200" cy="94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FF9855"/>
                </a:solidFill>
                <a:latin typeface="Calibri"/>
              </a:rPr>
              <a:t>Presentation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2800" b="1" strike="noStrike" spc="-1">
                <a:solidFill>
                  <a:srgbClr val="FF9855"/>
                </a:solidFill>
                <a:latin typeface="Calibri"/>
              </a:rPr>
              <a:t>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3" name="Rectangle 8"/>
          <p:cNvSpPr/>
          <p:nvPr/>
        </p:nvSpPr>
        <p:spPr>
          <a:xfrm>
            <a:off x="928800" y="1785960"/>
            <a:ext cx="7643520" cy="118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/>
              </a:contourClr>
            </a:sp3d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1" strike="noStrike" spc="49">
                <a:solidFill>
                  <a:srgbClr val="E0322D"/>
                </a:solidFill>
                <a:latin typeface="Calibri"/>
              </a:rPr>
              <a:t>Semantic Terrain Segmentation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4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TextBox 10"/>
          <p:cNvSpPr/>
          <p:nvPr/>
        </p:nvSpPr>
        <p:spPr>
          <a:xfrm>
            <a:off x="2571840" y="2928960"/>
            <a:ext cx="364284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AutoShape 6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Picture 11"/>
          <p:cNvPicPr/>
          <p:nvPr/>
        </p:nvPicPr>
        <p:blipFill>
          <a:blip r:embed="rId3"/>
          <a:stretch/>
        </p:blipFill>
        <p:spPr>
          <a:xfrm>
            <a:off x="3714840" y="2714760"/>
            <a:ext cx="1806120" cy="1736280"/>
          </a:xfrm>
          <a:prstGeom prst="rect">
            <a:avLst/>
          </a:prstGeom>
          <a:ln w="9525">
            <a:noFill/>
          </a:ln>
        </p:spPr>
      </p:pic>
      <p:sp>
        <p:nvSpPr>
          <p:cNvPr id="48" name="TextBox 15"/>
          <p:cNvSpPr/>
          <p:nvPr/>
        </p:nvSpPr>
        <p:spPr>
          <a:xfrm>
            <a:off x="500040" y="5214960"/>
            <a:ext cx="36428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000" b="1" u="sng" strike="noStrike" spc="-1" dirty="0">
                <a:solidFill>
                  <a:srgbClr val="000000"/>
                </a:solidFill>
                <a:latin typeface="Calibri"/>
              </a:rPr>
              <a:t>Guided By-</a:t>
            </a:r>
            <a:endParaRPr lang="en-US" sz="2000" b="0" u="sng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000" b="1" strike="noStrike" spc="-1" dirty="0">
                <a:solidFill>
                  <a:srgbClr val="000000"/>
                </a:solidFill>
                <a:latin typeface="Calibri"/>
              </a:rPr>
              <a:t>Prof.  </a:t>
            </a:r>
            <a:r>
              <a:rPr lang="en-IN" sz="2000" b="1" strike="noStrike" spc="-1" dirty="0" err="1">
                <a:solidFill>
                  <a:srgbClr val="000000"/>
                </a:solidFill>
                <a:latin typeface="Calibri"/>
              </a:rPr>
              <a:t>Debanga</a:t>
            </a:r>
            <a:r>
              <a:rPr lang="en-IN" sz="2000" b="1" strike="noStrike" spc="-1" dirty="0">
                <a:solidFill>
                  <a:srgbClr val="000000"/>
                </a:solidFill>
                <a:latin typeface="Calibri"/>
              </a:rPr>
              <a:t> Raj </a:t>
            </a:r>
            <a:r>
              <a:rPr lang="en-IN" sz="2000" b="1" strike="noStrike" spc="-1" dirty="0" err="1">
                <a:solidFill>
                  <a:srgbClr val="000000"/>
                </a:solidFill>
                <a:latin typeface="Calibri"/>
              </a:rPr>
              <a:t>Neog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9" name="TextBox 9"/>
          <p:cNvSpPr/>
          <p:nvPr/>
        </p:nvSpPr>
        <p:spPr>
          <a:xfrm>
            <a:off x="5214960" y="4786200"/>
            <a:ext cx="3785760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1" u="sng" strike="noStrike" spc="-1" dirty="0">
                <a:solidFill>
                  <a:srgbClr val="000000"/>
                </a:solidFill>
                <a:latin typeface="Calibri"/>
              </a:rPr>
              <a:t>Presented By-</a:t>
            </a:r>
            <a:endParaRPr lang="en-US" sz="1800" b="0" u="sng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b="1" strike="noStrike" spc="-1" dirty="0" err="1">
                <a:solidFill>
                  <a:srgbClr val="000000"/>
                </a:solidFill>
                <a:latin typeface="Calibri"/>
              </a:rPr>
              <a:t>Basu</a:t>
            </a:r>
            <a:r>
              <a:rPr lang="en-IN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Calibri"/>
              </a:rPr>
              <a:t>Hela</a:t>
            </a:r>
            <a:r>
              <a:rPr lang="en-IN" sz="1800" b="1" strike="noStrike" spc="-1" dirty="0">
                <a:solidFill>
                  <a:srgbClr val="000000"/>
                </a:solidFill>
                <a:latin typeface="Calibri"/>
              </a:rPr>
              <a:t>  (224101013)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b="1" strike="noStrike" spc="-1" dirty="0">
                <a:solidFill>
                  <a:srgbClr val="000000"/>
                </a:solidFill>
                <a:latin typeface="Calibri"/>
              </a:rPr>
              <a:t>Harsh 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Calibri"/>
              </a:rPr>
              <a:t>Verma</a:t>
            </a:r>
            <a:r>
              <a:rPr lang="en-IN" sz="1800" b="1" strike="noStrike" spc="-1" dirty="0">
                <a:solidFill>
                  <a:srgbClr val="000000"/>
                </a:solidFill>
                <a:latin typeface="Calibri"/>
              </a:rPr>
              <a:t>  (224101021)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b="1" strike="noStrike" spc="-1" dirty="0" err="1">
                <a:solidFill>
                  <a:srgbClr val="000000"/>
                </a:solidFill>
                <a:latin typeface="Calibri"/>
              </a:rPr>
              <a:t>Himanshu</a:t>
            </a:r>
            <a:r>
              <a:rPr lang="en-IN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Calibri"/>
              </a:rPr>
              <a:t>Chhabra</a:t>
            </a:r>
            <a:r>
              <a:rPr lang="en-IN" sz="1800" b="1" strike="noStrike" spc="-1" dirty="0">
                <a:solidFill>
                  <a:srgbClr val="000000"/>
                </a:solidFill>
                <a:latin typeface="Calibri"/>
              </a:rPr>
              <a:t>  (224101023)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b="1" strike="noStrike" spc="-1" dirty="0" err="1">
                <a:solidFill>
                  <a:srgbClr val="000000"/>
                </a:solidFill>
                <a:latin typeface="Calibri"/>
              </a:rPr>
              <a:t>Soumya</a:t>
            </a:r>
            <a:r>
              <a:rPr lang="en-IN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Calibri"/>
              </a:rPr>
              <a:t>Asati</a:t>
            </a:r>
            <a:r>
              <a:rPr lang="en-IN" sz="1800" b="1" strike="noStrike" spc="-1" dirty="0">
                <a:solidFill>
                  <a:srgbClr val="000000"/>
                </a:solidFill>
                <a:latin typeface="Calibri"/>
              </a:rPr>
              <a:t>  (224101046)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b="1" strike="noStrike" spc="-1" dirty="0" err="1">
                <a:solidFill>
                  <a:srgbClr val="000000"/>
                </a:solidFill>
                <a:latin typeface="Calibri"/>
              </a:rPr>
              <a:t>Vaishali</a:t>
            </a:r>
            <a:r>
              <a:rPr lang="en-IN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1800" b="1" strike="noStrike" spc="-1" dirty="0" err="1" smtClean="0">
                <a:solidFill>
                  <a:srgbClr val="000000"/>
                </a:solidFill>
                <a:latin typeface="Calibri"/>
              </a:rPr>
              <a:t>Chaudhari</a:t>
            </a:r>
            <a:r>
              <a:rPr lang="en-IN" sz="1800" b="1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1800" b="1" strike="noStrike" spc="-1" dirty="0">
                <a:solidFill>
                  <a:srgbClr val="000000"/>
                </a:solidFill>
                <a:latin typeface="Calibri"/>
              </a:rPr>
              <a:t>(224101055)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2_attention with maxpoo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0" y="285728"/>
            <a:ext cx="8907506" cy="52149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8992" y="6072206"/>
            <a:ext cx="3786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Fig 6. U-Net Model 2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357166"/>
            <a:ext cx="8426713" cy="55721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86116" y="6286520"/>
            <a:ext cx="250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Fig 7. U-Net Model 3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4_atte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8353217" cy="55235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86116" y="6143644"/>
            <a:ext cx="235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Fig 8. U-Net Model 4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85728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  <a:latin typeface="Britannic Bold" pitchFamily="34" charset="0"/>
              </a:rPr>
              <a:t>Structure of U-Net Architecture</a:t>
            </a:r>
            <a:endParaRPr lang="en-US" sz="2400" b="1" dirty="0">
              <a:solidFill>
                <a:srgbClr val="FF0000"/>
              </a:solidFill>
              <a:latin typeface="Britannic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1000108"/>
            <a:ext cx="79296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 U-Net architecture consists of an encoder and a decoder, with skip connections that enable the decoder to access feature maps from the encoder at multiple scales.</a:t>
            </a:r>
            <a:endParaRPr lang="en-IN" sz="16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16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The contracting path follows the </a:t>
            </a:r>
            <a:r>
              <a:rPr lang="en-IN" sz="1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double </a:t>
            </a:r>
            <a:r>
              <a:rPr lang="en-IN" sz="1600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convolutional</a:t>
            </a:r>
            <a:r>
              <a:rPr lang="en-IN" sz="1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layer</a:t>
            </a:r>
            <a:r>
              <a:rPr lang="en-IN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after each </a:t>
            </a:r>
            <a:r>
              <a:rPr lang="en-IN" sz="16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conv</a:t>
            </a:r>
            <a:r>
              <a:rPr lang="en-IN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layer there is a </a:t>
            </a:r>
            <a:r>
              <a:rPr lang="en-IN" sz="1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batch norm layer</a:t>
            </a:r>
            <a:r>
              <a:rPr lang="en-IN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and the activation function </a:t>
            </a:r>
            <a:r>
              <a:rPr lang="en-IN" sz="1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Leaky </a:t>
            </a:r>
            <a:r>
              <a:rPr lang="en-IN" sz="1600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ReLu</a:t>
            </a:r>
            <a:r>
              <a:rPr lang="en-IN" sz="1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IN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is used. The max pooling is performed to halve the size and this process is performed 4 times.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 the expansive path, the image is going to be upsized to its original size using </a:t>
            </a:r>
            <a:r>
              <a:rPr lang="en-US" sz="1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transposed convolution 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after that image is concatenated with the corresponding image from the contracting path using </a:t>
            </a:r>
            <a:r>
              <a:rPr lang="en-US" sz="1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skip connections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At last, after getting the 4 out channels and then applying </a:t>
            </a:r>
            <a:r>
              <a:rPr lang="en-IN" sz="1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soft max </a:t>
            </a:r>
            <a:r>
              <a:rPr lang="en-IN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function along the channel dimension.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We have used the optimiser </a:t>
            </a:r>
            <a:r>
              <a:rPr lang="en-IN" sz="1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Adam</a:t>
            </a:r>
            <a:r>
              <a:rPr lang="en-IN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and weight initialization done using </a:t>
            </a:r>
            <a:r>
              <a:rPr lang="en-IN" sz="1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Xavier Normal weight initialization </a:t>
            </a:r>
            <a:r>
              <a:rPr lang="en-IN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for </a:t>
            </a:r>
            <a:r>
              <a:rPr lang="en-IN" sz="16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conv</a:t>
            </a:r>
            <a:r>
              <a:rPr lang="en-IN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&amp; </a:t>
            </a:r>
            <a:r>
              <a:rPr lang="en-IN" sz="16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convTranspose</a:t>
            </a:r>
            <a:r>
              <a:rPr lang="en-IN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and </a:t>
            </a:r>
            <a:r>
              <a:rPr lang="en-IN" sz="1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constant initialization</a:t>
            </a:r>
            <a:r>
              <a:rPr lang="en-IN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for Batch Norm.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Loss Function is </a:t>
            </a:r>
            <a:r>
              <a:rPr lang="en-IN" sz="1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Cross Entropy Loss </a:t>
            </a:r>
          </a:p>
          <a:p>
            <a:r>
              <a:rPr lang="en-IN" sz="1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Learning rate =0.005 </a:t>
            </a:r>
            <a:endParaRPr lang="en-IN" sz="16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endParaRPr lang="en-IN" sz="16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Also, </a:t>
            </a:r>
            <a:r>
              <a:rPr lang="en-IN" sz="1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Gradient clipping </a:t>
            </a:r>
            <a:r>
              <a:rPr lang="en-IN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is used where L2 normalization of the gradient should be less than equal to 1.6 (&lt;= 1.6)</a:t>
            </a:r>
            <a:endParaRPr lang="en-US" sz="16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1"/>
          <p:cNvSpPr/>
          <p:nvPr/>
        </p:nvSpPr>
        <p:spPr>
          <a:xfrm>
            <a:off x="214282" y="285728"/>
            <a:ext cx="8786520" cy="350719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IN" sz="2400" b="1" cap="all" spc="-1" dirty="0" smtClean="0">
                <a:solidFill>
                  <a:srgbClr val="7B34D2"/>
                </a:solidFill>
                <a:latin typeface="Algerian" pitchFamily="82" charset="0"/>
              </a:rPr>
              <a:t>5.  </a:t>
            </a:r>
            <a:r>
              <a:rPr lang="en-IN" sz="2400" b="1" u="sng" cap="all" spc="-1" dirty="0" smtClean="0">
                <a:solidFill>
                  <a:srgbClr val="7B34D2"/>
                </a:solidFill>
                <a:latin typeface="Algerian" pitchFamily="82" charset="0"/>
              </a:rPr>
              <a:t>Results &amp; evaluation: </a:t>
            </a:r>
            <a:endParaRPr lang="en-US" sz="2400" b="1" u="sng" spc="-1" dirty="0" smtClean="0">
              <a:latin typeface="Algerian" pitchFamily="82" charset="0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1" i="1" strike="noStrike" spc="-1" dirty="0" smtClean="0">
              <a:solidFill>
                <a:srgbClr val="17375E"/>
              </a:solidFill>
              <a:uFillTx/>
              <a:latin typeface="Calibri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800" b="1" i="1" strike="noStrike" spc="-1" dirty="0" smtClean="0">
                <a:solidFill>
                  <a:srgbClr val="17375E"/>
                </a:solidFill>
                <a:uFillTx/>
                <a:latin typeface="Calibri"/>
              </a:rPr>
              <a:t>Evaluation </a:t>
            </a:r>
            <a:r>
              <a:rPr lang="en-IN" sz="1800" b="1" i="1" strike="noStrike" spc="-1" dirty="0">
                <a:solidFill>
                  <a:srgbClr val="17375E"/>
                </a:solidFill>
                <a:uFillTx/>
                <a:latin typeface="Calibri"/>
              </a:rPr>
              <a:t>Metric</a:t>
            </a:r>
            <a:r>
              <a:rPr lang="en-IN" sz="1800" b="1" i="1" strike="noStrike" spc="-1" dirty="0" smtClean="0">
                <a:solidFill>
                  <a:srgbClr val="17375E"/>
                </a:solidFill>
                <a:uFillTx/>
                <a:latin typeface="Calibri"/>
              </a:rPr>
              <a:t>: This is for the validation phase</a:t>
            </a:r>
            <a:endParaRPr lang="en-US" sz="1800" b="0" i="1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IN" sz="1800" b="1" strike="noStrike" spc="-1" dirty="0" smtClean="0">
                <a:solidFill>
                  <a:srgbClr val="000000"/>
                </a:solidFill>
                <a:latin typeface="Calibri"/>
              </a:rPr>
              <a:t>1.  Accuracy</a:t>
            </a: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:  It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is given by the number of correctly classified examples divided by the total 	         number of classified examples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		    </a:t>
            </a:r>
            <a:r>
              <a:rPr lang="en-US" dirty="0">
                <a:solidFill>
                  <a:srgbClr val="FF0000"/>
                </a:solidFill>
              </a:rPr>
              <a:t>Accuracy = No. of correctly classified pixels/ Total no. of pixels</a:t>
            </a:r>
            <a:r>
              <a:rPr lang="en-US" sz="1800" b="0" strike="noStrike" spc="-1" dirty="0" smtClean="0">
                <a:solidFill>
                  <a:srgbClr val="FF0000"/>
                </a:solidFill>
                <a:latin typeface="Calibri"/>
              </a:rPr>
              <a:t> </a:t>
            </a:r>
            <a:endParaRPr lang="en-IN" spc="-1" dirty="0" smtClean="0">
              <a:solidFill>
                <a:srgbClr val="FF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 dirty="0" smtClean="0">
              <a:solidFill>
                <a:srgbClr val="FF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endParaRPr lang="en-IN" spc="-1" dirty="0" smtClean="0">
              <a:solidFill>
                <a:srgbClr val="FF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800" b="0" strike="noStrike" spc="-1" dirty="0" smtClean="0">
                <a:solidFill>
                  <a:srgbClr val="FF0000"/>
                </a:solidFill>
                <a:latin typeface="Calibri"/>
              </a:rPr>
              <a:t>	</a:t>
            </a:r>
            <a:endParaRPr lang="en-US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42976" y="3000372"/>
          <a:ext cx="6572295" cy="315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65"/>
                <a:gridCol w="2190765"/>
                <a:gridCol w="2190765"/>
              </a:tblGrid>
              <a:tr h="94987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EPOCHS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Mean Training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Validation Accuracy</a:t>
                      </a:r>
                      <a:endParaRPr lang="en-US" dirty="0"/>
                    </a:p>
                  </a:txBody>
                  <a:tcPr/>
                </a:tc>
              </a:tr>
              <a:tr h="55032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81.17</a:t>
                      </a:r>
                      <a:endParaRPr lang="en-US" dirty="0"/>
                    </a:p>
                  </a:txBody>
                  <a:tcPr/>
                </a:tc>
              </a:tr>
              <a:tr h="55032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86.67</a:t>
                      </a:r>
                      <a:endParaRPr lang="en-US" dirty="0"/>
                    </a:p>
                  </a:txBody>
                  <a:tcPr/>
                </a:tc>
              </a:tr>
              <a:tr h="55032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88.68</a:t>
                      </a:r>
                      <a:endParaRPr lang="en-US" dirty="0"/>
                    </a:p>
                  </a:txBody>
                  <a:tcPr/>
                </a:tc>
              </a:tr>
              <a:tr h="55032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00364" y="6357958"/>
            <a:ext cx="3429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Table 1. Results of Validation from base Model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arison_fig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3050"/>
            <a:ext cx="9106812" cy="25823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0298" y="4714884"/>
            <a:ext cx="4143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Fig 9. Example output of an image in test set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66"/>
            <a:ext cx="8072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b="1" dirty="0" smtClean="0"/>
              <a:t>2. Dice Score </a:t>
            </a:r>
            <a:r>
              <a:rPr lang="en-IN" dirty="0" smtClean="0"/>
              <a:t>:  It can be calculated as below</a:t>
            </a:r>
          </a:p>
          <a:p>
            <a:pPr marL="342900" indent="-342900"/>
            <a:r>
              <a:rPr lang="en-IN" dirty="0" smtClean="0"/>
              <a:t>		 </a:t>
            </a:r>
            <a:r>
              <a:rPr lang="en-US" dirty="0" smtClean="0">
                <a:solidFill>
                  <a:srgbClr val="FF0000"/>
                </a:solidFill>
              </a:rPr>
              <a:t>Dice Score = 2 * Intersection(Truth and Predicted) / (Ground Truth + Predicted)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71604" y="1500174"/>
          <a:ext cx="5929353" cy="285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51"/>
                <a:gridCol w="1976451"/>
                <a:gridCol w="1976451"/>
              </a:tblGrid>
              <a:tr h="6603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Mean Dice Score</a:t>
                      </a:r>
                      <a:r>
                        <a:rPr lang="en-IN" baseline="0" dirty="0" smtClean="0"/>
                        <a:t> (MDS)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54024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72.17</a:t>
                      </a:r>
                      <a:endParaRPr lang="en-US" dirty="0"/>
                    </a:p>
                  </a:txBody>
                  <a:tcPr/>
                </a:tc>
              </a:tr>
              <a:tr h="56691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0.598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73.54</a:t>
                      </a:r>
                      <a:endParaRPr lang="en-US" dirty="0"/>
                    </a:p>
                  </a:txBody>
                  <a:tcPr/>
                </a:tc>
              </a:tr>
              <a:tr h="54502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71.88</a:t>
                      </a:r>
                      <a:endParaRPr lang="en-US" dirty="0"/>
                    </a:p>
                  </a:txBody>
                  <a:tcPr/>
                </a:tc>
              </a:tr>
              <a:tr h="54502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0.636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86050" y="4572008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Table 2. Comparison results of different models</a:t>
            </a:r>
            <a:endParaRPr lang="en-US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2910" y="5072074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Note, we are using step learning rate scheduler with learning rate of 0.01, step size is10 and gamma is 0.1</a:t>
            </a:r>
          </a:p>
          <a:p>
            <a:endParaRPr lang="en-IN" dirty="0" smtClean="0"/>
          </a:p>
          <a:p>
            <a:r>
              <a:rPr lang="en-IN" dirty="0" smtClean="0"/>
              <a:t>Attention is used to </a:t>
            </a:r>
            <a:r>
              <a:rPr lang="en-US" dirty="0" smtClean="0"/>
              <a:t>reshape the features from previous hidden layer which helps to improve the dice score.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/>
          <p:nvPr/>
        </p:nvSpPr>
        <p:spPr>
          <a:xfrm>
            <a:off x="357120" y="428760"/>
            <a:ext cx="4357440" cy="5525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000" b="1" cap="all" spc="-1" dirty="0">
                <a:solidFill>
                  <a:srgbClr val="7B34D2"/>
                </a:solidFill>
                <a:latin typeface="Algerian" pitchFamily="82" charset="0"/>
              </a:rPr>
              <a:t>6</a:t>
            </a:r>
            <a:r>
              <a:rPr lang="en-IN" sz="3000" b="1" strike="noStrike" cap="all" spc="-1" dirty="0" smtClean="0">
                <a:solidFill>
                  <a:srgbClr val="7B34D2"/>
                </a:solidFill>
                <a:latin typeface="Algerian" pitchFamily="82" charset="0"/>
              </a:rPr>
              <a:t>.  </a:t>
            </a:r>
            <a:r>
              <a:rPr lang="en-IN" sz="3000" b="1" u="sng" strike="noStrike" cap="all" spc="-1" dirty="0">
                <a:solidFill>
                  <a:srgbClr val="7B34D2"/>
                </a:solidFill>
                <a:latin typeface="Algerian" pitchFamily="82" charset="0"/>
              </a:rPr>
              <a:t>NOVELTY</a:t>
            </a:r>
            <a:endParaRPr lang="en-US" sz="3000" b="0" u="sng" strike="noStrike" spc="-1" dirty="0">
              <a:latin typeface="Algerian" pitchFamily="82" charset="0"/>
            </a:endParaRPr>
          </a:p>
        </p:txBody>
      </p:sp>
      <p:sp>
        <p:nvSpPr>
          <p:cNvPr id="67" name="TextBox 2"/>
          <p:cNvSpPr/>
          <p:nvPr/>
        </p:nvSpPr>
        <p:spPr>
          <a:xfrm>
            <a:off x="642960" y="1500120"/>
            <a:ext cx="7500600" cy="50768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 To further improve the performance of our semantic terrain segmentation model, we introduced our own U-NET like architecture, dividing images into equal parts to fit the input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size, also applying</a:t>
            </a:r>
          </a:p>
          <a:p>
            <a:pPr indent="-216000">
              <a:lnSpc>
                <a:spcPct val="100000"/>
              </a:lnSpc>
              <a:buClr>
                <a:srgbClr val="000000"/>
              </a:buClr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               -	Multi-class segmentation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</a:p>
          <a:p>
            <a:pPr indent="-216000">
              <a:lnSpc>
                <a:spcPct val="100000"/>
              </a:lnSpc>
              <a:buClr>
                <a:srgbClr val="000000"/>
              </a:buClr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               -	B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atch Normalization</a:t>
            </a:r>
          </a:p>
          <a:p>
            <a:pPr indent="-216000">
              <a:lnSpc>
                <a:spcPct val="100000"/>
              </a:lnSpc>
              <a:buClr>
                <a:srgbClr val="000000"/>
              </a:buClr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               -	O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ne-hot-encoding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of segmentation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mask</a:t>
            </a:r>
          </a:p>
          <a:p>
            <a:pPr indent="-216000">
              <a:lnSpc>
                <a:spcPct val="100000"/>
              </a:lnSpc>
              <a:buClr>
                <a:srgbClr val="000000"/>
              </a:buClr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               -	Leaky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Calibri"/>
              </a:rPr>
              <a:t>ReLu</a:t>
            </a:r>
            <a:endParaRPr lang="en-US" sz="1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               -	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Gradient Clipping.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Calibri"/>
              </a:rPr>
              <a:t>  </a:t>
            </a:r>
          </a:p>
          <a:p>
            <a:pPr indent="-216000">
              <a:lnSpc>
                <a:spcPct val="100000"/>
              </a:lnSpc>
              <a:buClr>
                <a:srgbClr val="000000"/>
              </a:buClr>
            </a:pPr>
            <a:r>
              <a:rPr lang="en-IN" spc="-1" dirty="0" smtClean="0">
                <a:solidFill>
                  <a:srgbClr val="000000"/>
                </a:solidFill>
                <a:latin typeface="Calibri"/>
              </a:rPr>
              <a:t>               -	Xavier Weight Initialization</a:t>
            </a:r>
          </a:p>
          <a:p>
            <a:pPr indent="-216000">
              <a:lnSpc>
                <a:spcPct val="100000"/>
              </a:lnSpc>
              <a:buClr>
                <a:srgbClr val="000000"/>
              </a:buClr>
            </a:pPr>
            <a:r>
              <a:rPr lang="en-IN" sz="1800" b="0" strike="noStrike" spc="-1" dirty="0" smtClean="0">
                <a:solidFill>
                  <a:srgbClr val="000000"/>
                </a:solidFill>
                <a:latin typeface="Calibri"/>
              </a:rPr>
              <a:t>               -	Self Attention</a:t>
            </a: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pc="-1" dirty="0" smtClean="0">
              <a:solidFill>
                <a:srgbClr val="000000"/>
              </a:solidFill>
              <a:latin typeface="Calibri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 smtClean="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UNET approach is effective for several reasons: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              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Calibri"/>
              </a:rPr>
              <a:t>Because </a:t>
            </a: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of 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Calibri"/>
              </a:rPr>
              <a:t>Architecture</a:t>
            </a:r>
            <a:r>
              <a:rPr lang="en-US" spc="-1" dirty="0" smtClean="0">
                <a:solidFill>
                  <a:srgbClr val="000000"/>
                </a:solidFill>
                <a:latin typeface="Arial"/>
              </a:rPr>
              <a:t>, 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Calibri"/>
              </a:rPr>
              <a:t>Skip Connection, Data Augmentation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Overall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, the UNET approach has been shown to be effective for semantic terrain segmentation.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5"/>
          <p:cNvSpPr/>
          <p:nvPr/>
        </p:nvSpPr>
        <p:spPr>
          <a:xfrm>
            <a:off x="357120" y="428760"/>
            <a:ext cx="4357440" cy="5525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000" b="1" cap="all" spc="-1" dirty="0">
                <a:solidFill>
                  <a:srgbClr val="7B34D2"/>
                </a:solidFill>
                <a:latin typeface="Algerian" pitchFamily="82" charset="0"/>
              </a:rPr>
              <a:t>7</a:t>
            </a:r>
            <a:r>
              <a:rPr lang="en-IN" sz="3000" b="1" strike="noStrike" cap="all" spc="-1" dirty="0" smtClean="0">
                <a:solidFill>
                  <a:srgbClr val="7B34D2"/>
                </a:solidFill>
                <a:latin typeface="Algerian" pitchFamily="82" charset="0"/>
              </a:rPr>
              <a:t>.  </a:t>
            </a:r>
            <a:r>
              <a:rPr lang="en-IN" sz="3000" b="1" u="sng" strike="noStrike" cap="all" spc="-1" dirty="0">
                <a:solidFill>
                  <a:srgbClr val="7B34D2"/>
                </a:solidFill>
                <a:latin typeface="Algerian" pitchFamily="82" charset="0"/>
              </a:rPr>
              <a:t>Deployment</a:t>
            </a:r>
            <a:endParaRPr lang="en-US" sz="3000" b="0" u="sng" strike="noStrike" spc="-1" dirty="0">
              <a:latin typeface="Algerian" pitchFamily="82" charset="0"/>
            </a:endParaRPr>
          </a:p>
        </p:txBody>
      </p:sp>
      <p:sp>
        <p:nvSpPr>
          <p:cNvPr id="69" name="TextBox 6"/>
          <p:cNvSpPr/>
          <p:nvPr/>
        </p:nvSpPr>
        <p:spPr>
          <a:xfrm>
            <a:off x="500400" y="3657600"/>
            <a:ext cx="750060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 We will be using a client-server architecture using React on frontend and Node.js based Express.js framework in backend for exposing apis related to uploading of images, segmentation and classification.</a:t>
            </a:r>
            <a:endParaRPr lang="en-US" sz="1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 Node server written in backend spawns a child process for executing ML model written in python and getting the output via executable shell script.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1371600" y="1334160"/>
            <a:ext cx="5645160" cy="1866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/>
          <p:cNvSpPr/>
          <p:nvPr/>
        </p:nvSpPr>
        <p:spPr>
          <a:xfrm>
            <a:off x="357120" y="428760"/>
            <a:ext cx="478584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/>
              </a:contourClr>
            </a:sp3d>
          </a:bodyPr>
          <a:lstStyle/>
          <a:p>
            <a:pPr>
              <a:lnSpc>
                <a:spcPct val="100000"/>
              </a:lnSpc>
              <a:buNone/>
            </a:pPr>
            <a:r>
              <a:rPr lang="en-IN" sz="3200" b="1" u="sng" strike="noStrike" spc="49">
                <a:solidFill>
                  <a:srgbClr val="E0322D"/>
                </a:solidFill>
                <a:uFillTx/>
                <a:latin typeface="Calibri"/>
              </a:rPr>
              <a:t>CONCLUSION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72" name="TextBox 2"/>
          <p:cNvSpPr/>
          <p:nvPr/>
        </p:nvSpPr>
        <p:spPr>
          <a:xfrm>
            <a:off x="714240" y="1571760"/>
            <a:ext cx="7286400" cy="502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6000">
              <a:lnSpc>
                <a:spcPct val="100000"/>
              </a:lnSpc>
              <a:buSzPct val="100112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To address the problem of semantic terrain segmentation for robots with different movement configurations, we proposed a Deep Neural Network based on the UNET approach.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SzPct val="100112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Our methodology involves the use of a convolutional neural network that performs pixel-wise segmentation of terrain images into four categories based on robot mobility.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SzPct val="100112"/>
              <a:buBlip>
                <a:blip r:embed="rId2"/>
              </a:buBlip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Our work contributes to the field of robotic mobility and terrain analysis, and has the potential to impact a wide range of applications.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SzPct val="100112"/>
              <a:buBlip>
                <a:blip r:embed="rId2"/>
              </a:buBlip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Future research can focus on further improving the accuracy and robustness of our proposed Deep Neural Network and exploring its applicability to other types of terrain and robot configurations.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1"/>
          <p:cNvSpPr/>
          <p:nvPr/>
        </p:nvSpPr>
        <p:spPr>
          <a:xfrm>
            <a:off x="301320" y="661680"/>
            <a:ext cx="4556432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4000" b="1" strike="noStrike" spc="-1" dirty="0">
                <a:solidFill>
                  <a:srgbClr val="9FC0FF"/>
                </a:solidFill>
                <a:latin typeface="Elephant" pitchFamily="18" charset="0"/>
              </a:rPr>
              <a:t> </a:t>
            </a:r>
            <a:r>
              <a:rPr lang="en-IN" sz="4000" b="1" strike="noStrike" spc="-1" dirty="0">
                <a:solidFill>
                  <a:srgbClr val="9FC0FF"/>
                </a:solidFill>
                <a:uFillTx/>
                <a:latin typeface="Elephant" pitchFamily="18" charset="0"/>
              </a:rPr>
              <a:t>CONTENTS:</a:t>
            </a:r>
            <a:endParaRPr lang="en-US" sz="4000" b="1" strike="noStrike" spc="-1" dirty="0">
              <a:latin typeface="Elephant" pitchFamily="18" charset="0"/>
            </a:endParaRPr>
          </a:p>
        </p:txBody>
      </p:sp>
      <p:sp>
        <p:nvSpPr>
          <p:cNvPr id="51" name="TextBox 2"/>
          <p:cNvSpPr/>
          <p:nvPr/>
        </p:nvSpPr>
        <p:spPr>
          <a:xfrm>
            <a:off x="1071538" y="1643050"/>
            <a:ext cx="6786360" cy="47075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600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en-IN" sz="2000" b="0" strike="noStrike" spc="-1" dirty="0">
                <a:solidFill>
                  <a:srgbClr val="000000"/>
                </a:solidFill>
                <a:latin typeface="Century"/>
                <a:ea typeface="Cambria Math"/>
              </a:rPr>
              <a:t>Problem Statement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IN" sz="2000" b="0" strike="noStrike" spc="-1" dirty="0">
                <a:solidFill>
                  <a:srgbClr val="000000"/>
                </a:solidFill>
                <a:latin typeface="Century"/>
                <a:ea typeface="Cambria Math"/>
              </a:rPr>
              <a:t>   Description of Dataset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IN" sz="2000" b="0" strike="noStrike" spc="-1" dirty="0">
                <a:solidFill>
                  <a:srgbClr val="000000"/>
                </a:solidFill>
                <a:latin typeface="Century"/>
                <a:ea typeface="Cambria Math"/>
              </a:rPr>
              <a:t>   Related Works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IN" sz="2000" b="0" strike="noStrike" spc="-1" dirty="0">
                <a:solidFill>
                  <a:srgbClr val="000000"/>
                </a:solidFill>
                <a:latin typeface="Century"/>
                <a:ea typeface="Cambria Math"/>
              </a:rPr>
              <a:t>   </a:t>
            </a:r>
            <a:r>
              <a:rPr lang="en-IN" sz="2000" b="0" strike="noStrike" spc="-1" dirty="0" smtClean="0">
                <a:solidFill>
                  <a:srgbClr val="000000"/>
                </a:solidFill>
                <a:latin typeface="Century"/>
                <a:ea typeface="Cambria Math"/>
              </a:rPr>
              <a:t>Methodology</a:t>
            </a:r>
          </a:p>
          <a:p>
            <a:pPr indent="-216000">
              <a:lnSpc>
                <a:spcPct val="100000"/>
              </a:lnSpc>
              <a:buSzPct val="100000"/>
              <a:buBlip>
                <a:blip r:embed="rId2"/>
              </a:buBlip>
            </a:pPr>
            <a:endParaRPr lang="en-IN" sz="2000" spc="-1" dirty="0" smtClean="0">
              <a:solidFill>
                <a:srgbClr val="000000"/>
              </a:solidFill>
              <a:latin typeface="Century"/>
              <a:ea typeface="Cambria Math"/>
            </a:endParaRPr>
          </a:p>
          <a:p>
            <a:pPr indent="-21600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IN" sz="2000" b="0" strike="noStrike" spc="-1" dirty="0" smtClean="0">
                <a:solidFill>
                  <a:srgbClr val="000000"/>
                </a:solidFill>
                <a:latin typeface="Century"/>
                <a:ea typeface="Cambria Math"/>
              </a:rPr>
              <a:t>   Results &amp; Evaluation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IN" sz="2000" b="0" strike="noStrike" spc="-1" dirty="0">
                <a:solidFill>
                  <a:srgbClr val="000000"/>
                </a:solidFill>
                <a:latin typeface="Century"/>
                <a:ea typeface="Cambria Math"/>
              </a:rPr>
              <a:t>   Novelty</a:t>
            </a:r>
            <a:endParaRPr lang="en-US" sz="20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SzPct val="100000"/>
              <a:buBlip>
                <a:blip r:embed="rId2"/>
              </a:buBlip>
            </a:pPr>
            <a:endParaRPr lang="en-US" sz="20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IN" sz="2000" b="0" strike="noStrike" spc="-1" dirty="0">
                <a:solidFill>
                  <a:srgbClr val="000000"/>
                </a:solidFill>
                <a:latin typeface="Century"/>
                <a:ea typeface="Cambria Math"/>
              </a:rPr>
              <a:t>   Deployment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IN" sz="2000" b="0" strike="noStrike" spc="-1" dirty="0">
                <a:solidFill>
                  <a:srgbClr val="000000"/>
                </a:solidFill>
                <a:latin typeface="Century"/>
                <a:ea typeface="Cambria Math"/>
              </a:rPr>
              <a:t>   Conclusion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52" name="Picture 2" descr="Home and Lifestyle Presentation Clipart at PresenterMedia.com"/>
          <p:cNvPicPr/>
          <p:nvPr/>
        </p:nvPicPr>
        <p:blipFill>
          <a:blip r:embed="rId3"/>
          <a:stretch/>
        </p:blipFill>
        <p:spPr>
          <a:xfrm>
            <a:off x="5715000" y="3214800"/>
            <a:ext cx="2857320" cy="2857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slide with placeholders | Slideterm.c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00108"/>
            <a:ext cx="7803986" cy="4572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"/>
          <p:cNvSpPr/>
          <p:nvPr/>
        </p:nvSpPr>
        <p:spPr>
          <a:xfrm>
            <a:off x="357158" y="928670"/>
            <a:ext cx="57146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800" b="1" strike="noStrike" cap="all" spc="-1" dirty="0">
                <a:solidFill>
                  <a:srgbClr val="7B34D2"/>
                </a:solidFill>
                <a:latin typeface="Algerian" pitchFamily="82" charset="0"/>
              </a:rPr>
              <a:t>1. </a:t>
            </a:r>
            <a:r>
              <a:rPr lang="en-IN" sz="2800" b="1" u="sng" strike="noStrike" cap="all" spc="-1" dirty="0">
                <a:solidFill>
                  <a:srgbClr val="7B34D2"/>
                </a:solidFill>
                <a:latin typeface="Algerian" pitchFamily="82" charset="0"/>
              </a:rPr>
              <a:t>Problem Statement</a:t>
            </a:r>
            <a:endParaRPr lang="en-US" sz="2800" b="1" u="sng" strike="noStrike" spc="-1" dirty="0">
              <a:latin typeface="Algerian" pitchFamily="82" charset="0"/>
            </a:endParaRPr>
          </a:p>
        </p:txBody>
      </p:sp>
      <p:sp>
        <p:nvSpPr>
          <p:cNvPr id="54" name="TextBox 3"/>
          <p:cNvSpPr/>
          <p:nvPr/>
        </p:nvSpPr>
        <p:spPr>
          <a:xfrm>
            <a:off x="571472" y="2214554"/>
            <a:ext cx="7786894" cy="31378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In our problem statement, we considered three robots equipped with different movement configurations; legs, belts, and wheels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Goal is to develop a Deep Neural Network that performs semantic image segmentation and differentiates between the 4 categories based on robot mobility i.e. legged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traversability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, belted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traversability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, wheeled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traversability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and including non-traversable terrain.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Each robot has its advantages and disadvantages (constraints) in regards to mobility. The primary focus is on what type of robot would suit the task/terrain when several robots with varying mobility are available.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1"/>
          <p:cNvSpPr/>
          <p:nvPr/>
        </p:nvSpPr>
        <p:spPr>
          <a:xfrm>
            <a:off x="285720" y="428604"/>
            <a:ext cx="5500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00" b="1" strike="noStrike" cap="all" spc="-1" dirty="0">
                <a:solidFill>
                  <a:srgbClr val="7B34D2"/>
                </a:solidFill>
                <a:latin typeface="Algerian" pitchFamily="82" charset="0"/>
              </a:rPr>
              <a:t>2</a:t>
            </a:r>
            <a:r>
              <a:rPr lang="en-IN" sz="2400" b="1" strike="noStrike" cap="all" spc="-1" dirty="0" smtClean="0">
                <a:solidFill>
                  <a:srgbClr val="7B34D2"/>
                </a:solidFill>
                <a:latin typeface="Algerian" pitchFamily="82" charset="0"/>
              </a:rPr>
              <a:t>.  </a:t>
            </a:r>
            <a:r>
              <a:rPr lang="en-IN" sz="2400" b="1" u="sng" strike="noStrike" cap="all" spc="-1" dirty="0">
                <a:solidFill>
                  <a:srgbClr val="7B34D2"/>
                </a:solidFill>
                <a:latin typeface="Algerian" pitchFamily="82" charset="0"/>
              </a:rPr>
              <a:t>Description of </a:t>
            </a:r>
            <a:r>
              <a:rPr lang="en-IN" sz="2800" b="1" u="sng" strike="noStrike" cap="all" spc="-1" dirty="0">
                <a:solidFill>
                  <a:srgbClr val="7B34D2"/>
                </a:solidFill>
                <a:latin typeface="Algerian" pitchFamily="82" charset="0"/>
              </a:rPr>
              <a:t>Dataset</a:t>
            </a:r>
            <a:endParaRPr lang="en-US" sz="2800" b="0" u="sng" strike="noStrike" spc="-1" dirty="0">
              <a:latin typeface="Algerian" pitchFamily="82" charset="0"/>
            </a:endParaRPr>
          </a:p>
        </p:txBody>
      </p:sp>
      <p:sp>
        <p:nvSpPr>
          <p:cNvPr id="57" name="TextBox 2"/>
          <p:cNvSpPr/>
          <p:nvPr/>
        </p:nvSpPr>
        <p:spPr>
          <a:xfrm>
            <a:off x="500034" y="1357298"/>
            <a:ext cx="7643520" cy="46434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</a:rPr>
              <a:t>  The name of the dataset, </a:t>
            </a:r>
            <a:r>
              <a:rPr lang="en-US" sz="1600" b="1" i="1" strike="noStrike" spc="-1" dirty="0">
                <a:solidFill>
                  <a:srgbClr val="000000"/>
                </a:solidFill>
              </a:rPr>
              <a:t>Vale</a:t>
            </a:r>
            <a:r>
              <a:rPr lang="en-US" sz="1600" b="0" strike="noStrike" spc="-1" dirty="0">
                <a:solidFill>
                  <a:srgbClr val="000000"/>
                </a:solidFill>
              </a:rPr>
              <a:t>, is inspired by the capture location. Campus Do Vale, The Federal University of Rio Grande Du Sul (UFRGS), Brazil.</a:t>
            </a:r>
            <a:endParaRPr lang="en-US" sz="1600" b="0" strike="noStrike" spc="-1" dirty="0"/>
          </a:p>
          <a:p>
            <a:pPr>
              <a:lnSpc>
                <a:spcPct val="100000"/>
              </a:lnSpc>
              <a:buNone/>
            </a:pPr>
            <a:endParaRPr lang="en-US" sz="1600" b="0" strike="noStrike" spc="-1" dirty="0"/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000000"/>
                </a:solidFill>
              </a:rPr>
              <a:t>  </a:t>
            </a:r>
            <a:r>
              <a:rPr lang="en-US" sz="1600" b="0" strike="noStrike" spc="-1" dirty="0">
                <a:solidFill>
                  <a:srgbClr val="000000"/>
                </a:solidFill>
              </a:rPr>
              <a:t>This dataset was captured for the purpose of segmenting and classifying the terrain based on the </a:t>
            </a:r>
            <a:r>
              <a:rPr lang="en-US" sz="1600" b="0" strike="noStrike" spc="-1" dirty="0" err="1">
                <a:solidFill>
                  <a:srgbClr val="000000"/>
                </a:solidFill>
              </a:rPr>
              <a:t>movability</a:t>
            </a:r>
            <a:r>
              <a:rPr lang="en-US" sz="1600" b="0" strike="noStrike" spc="-1" dirty="0">
                <a:solidFill>
                  <a:srgbClr val="000000"/>
                </a:solidFill>
              </a:rPr>
              <a:t> constraints of three different mobile robots</a:t>
            </a:r>
            <a:r>
              <a:rPr lang="en-US" sz="1600" b="0" strike="noStrike" spc="-1" dirty="0" smtClean="0">
                <a:solidFill>
                  <a:srgbClr val="000000"/>
                </a:solidFill>
              </a:rPr>
              <a:t>.</a:t>
            </a: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1600" spc="-1" dirty="0" smtClean="0">
              <a:solidFill>
                <a:srgbClr val="000000"/>
              </a:solidFill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000000"/>
                </a:solidFill>
              </a:rPr>
              <a:t> Dataset consists of 600 full HD RGB images of terrains and each image has associated segmentation mask i.e. 600 segmentation mask.</a:t>
            </a: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1600" spc="-1" dirty="0" smtClean="0">
              <a:solidFill>
                <a:srgbClr val="000000"/>
              </a:solidFill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000000"/>
                </a:solidFill>
              </a:rPr>
              <a:t> The dimensions of the input image is 480x270x3</a:t>
            </a: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1600" spc="-1" dirty="0" smtClean="0">
              <a:solidFill>
                <a:srgbClr val="000000"/>
              </a:solidFill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000000"/>
                </a:solidFill>
              </a:rPr>
              <a:t> Number of classes in the segment mask is 4 which denotes the category based on the Robots mobility.</a:t>
            </a: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1600" spc="-1" dirty="0" smtClean="0">
              <a:solidFill>
                <a:srgbClr val="000000"/>
              </a:solidFill>
            </a:endParaRPr>
          </a:p>
          <a:p>
            <a:pPr lvl="1" indent="-216000">
              <a:buClr>
                <a:srgbClr val="000000"/>
              </a:buClr>
            </a:pPr>
            <a:r>
              <a:rPr lang="en-IN" sz="1600" b="0" strike="noStrike" spc="-1" dirty="0" smtClean="0">
                <a:solidFill>
                  <a:srgbClr val="000000"/>
                </a:solidFill>
              </a:rPr>
              <a:t>  Yellow </a:t>
            </a:r>
            <a:r>
              <a:rPr lang="en-IN" sz="1600" spc="-1" dirty="0" smtClean="0">
                <a:solidFill>
                  <a:srgbClr val="000000"/>
                </a:solidFill>
              </a:rPr>
              <a:t>–</a:t>
            </a:r>
            <a:r>
              <a:rPr lang="en-IN" sz="1600" b="0" strike="noStrike" spc="-1" dirty="0" smtClean="0">
                <a:solidFill>
                  <a:srgbClr val="000000"/>
                </a:solidFill>
              </a:rPr>
              <a:t> Belted  Robots</a:t>
            </a:r>
          </a:p>
          <a:p>
            <a:pPr lvl="1" indent="-216000">
              <a:buClr>
                <a:srgbClr val="000000"/>
              </a:buClr>
            </a:pPr>
            <a:r>
              <a:rPr lang="en-IN" sz="1600" spc="-1" dirty="0" smtClean="0">
                <a:solidFill>
                  <a:srgbClr val="000000"/>
                </a:solidFill>
              </a:rPr>
              <a:t>  Green – Wheeled Robots </a:t>
            </a:r>
            <a:endParaRPr lang="en-IN" sz="1600" b="0" strike="noStrike" spc="-1" dirty="0" smtClean="0">
              <a:solidFill>
                <a:srgbClr val="000000"/>
              </a:solidFill>
            </a:endParaRPr>
          </a:p>
          <a:p>
            <a:pPr lvl="1" indent="-216000">
              <a:buClr>
                <a:srgbClr val="000000"/>
              </a:buClr>
            </a:pPr>
            <a:r>
              <a:rPr lang="en-IN" sz="1600" spc="-1" dirty="0" smtClean="0">
                <a:solidFill>
                  <a:srgbClr val="000000"/>
                </a:solidFill>
              </a:rPr>
              <a:t>  Orange – Legged Robots</a:t>
            </a:r>
          </a:p>
          <a:p>
            <a:pPr lvl="1" indent="-216000">
              <a:buClr>
                <a:srgbClr val="000000"/>
              </a:buClr>
            </a:pPr>
            <a:r>
              <a:rPr lang="en-IN" sz="1600" b="0" strike="noStrike" spc="-1" dirty="0" smtClean="0">
                <a:solidFill>
                  <a:srgbClr val="000000"/>
                </a:solidFill>
              </a:rPr>
              <a:t>  Red – Non Traversable</a:t>
            </a:r>
            <a:endParaRPr lang="en-US" sz="1600" b="0" strike="noStrike" spc="-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3864929" cy="278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14290"/>
            <a:ext cx="3906233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https://www.kaggleusercontent.com/kf/127293344/eyJhbGciOiJkaXIiLCJlbmMiOiJBMTI4Q0JDLUhTMjU2In0..0kj9BwtrgCZgz-rv4jUang.Gakts86aBr-eTpeQUphEkohkmSMTc53mA-xsvHsgCY-inJcnIynD3gGdhmRzD2Gn9EjwWiySLEDBi1Vvm69EWBZ0BE4Vg0-dYAD_4q6GW_nSXZguGKhR2aUR6iac5mykH6oTriKXA80UfdtdF_TfyAuIs5FQCWCr9ebL9nQvNlxnGB9JtjTCILcElDAes2K-Gp4LQQDBr8_CMuRem3T6qe5wFU0_D0Ex-sy6VJc1n9ZLj4ThuUgIxBEnGKX-5HXdwsyKFq4H17CyDChtwTleItpK6RzP8_IA5fwvjv2WxzX4YzK931qdg5KOuIrfejyrNQE83TkuwNBJFmQfSPIRk4i-29tFsQQdep_KdswULyIfUyg9Vh6XBVWz-_YTuu9lDR_uth7lrTjwjFzOs1yr7qC_OPo3TtE0RaKCAswEvLLg94VQn59t7BqGXcdKvcOLW8bqk-GZM8BHU06GHokU1o53in_gGyz-rRNXdOITAW75T2MP3toYnNZ7mdVqZ8L49QnsJ-oJGucABdW3e2YUM4gXUrjvAMQQ_MX9t_VKEuZBGrOW6LYppV3S2iXWZNAHNy0tr5LCzRpCXD5m00zpq1Se_ijO7oSOEkfaeM1k-KeYa_HZYuMkETRjgk-ozdI1Anvo1rDNfQGOnS_QCV1h4Q.xJaAXmSuFuULsPZbIEqdWw/__results___files/__results___14_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929066"/>
            <a:ext cx="8639175" cy="245745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85852" y="3214686"/>
            <a:ext cx="3071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Fig 1. Pixel Distribution</a:t>
            </a:r>
            <a:endParaRPr lang="en-US" sz="1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9256" y="3143248"/>
            <a:ext cx="3857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Fig 2. Segment Distribution</a:t>
            </a:r>
            <a:endParaRPr lang="en-US" sz="1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84" y="6429396"/>
            <a:ext cx="550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Fig 3. Image and its corresponding segmentation</a:t>
            </a:r>
            <a:endParaRPr lang="en-US" sz="1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cap="all" spc="-1" dirty="0" smtClean="0">
                <a:solidFill>
                  <a:srgbClr val="FF0000"/>
                </a:solidFill>
                <a:latin typeface="Britannic Bold" pitchFamily="34" charset="0"/>
              </a:rPr>
              <a:t>Data Pre-processing:</a:t>
            </a:r>
            <a:endParaRPr lang="en-US" sz="2400" dirty="0">
              <a:solidFill>
                <a:srgbClr val="FF0000"/>
              </a:solidFill>
              <a:latin typeface="Britannic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642918"/>
            <a:ext cx="8001056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17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1. Bad Image Removal:-  </a:t>
            </a:r>
            <a:endParaRPr lang="en-IN" sz="17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/>
            <a:r>
              <a:rPr lang="en-IN" sz="17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r>
              <a:rPr lang="en-US" sz="17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One image could not read by cv2, then it is discarded. And each image is partitioned into 16 smaller parts of equal size in both width and height dimensions</a:t>
            </a:r>
            <a:r>
              <a:rPr lang="en-IN" sz="17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342900" indent="-342900"/>
            <a:endParaRPr lang="en-IN" sz="17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/>
            <a:r>
              <a:rPr lang="en-IN" sz="17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2. One-hot Encoding:-</a:t>
            </a:r>
          </a:p>
          <a:p>
            <a:pPr marL="342900" indent="-342900"/>
            <a:r>
              <a:rPr lang="en-IN" sz="1700" spc="-1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	It used to represent categories of class, i.e. Each pixel will create vector of size 4, value is either 0 or 1, </a:t>
            </a:r>
            <a:r>
              <a:rPr lang="en-IN" sz="1700" spc="-1" dirty="0" err="1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ith</a:t>
            </a:r>
            <a:r>
              <a:rPr lang="en-IN" sz="1700" spc="-1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entry is 1 if it belongs to the </a:t>
            </a:r>
            <a:r>
              <a:rPr lang="en-IN" sz="1700" spc="-1" dirty="0" err="1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ith</a:t>
            </a:r>
            <a:r>
              <a:rPr lang="en-IN" sz="1700" spc="-1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class.</a:t>
            </a:r>
          </a:p>
          <a:p>
            <a:pPr marL="342900" indent="-342900"/>
            <a:endParaRPr lang="en-IN" sz="1700" spc="-1" dirty="0" smtClean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/>
            <a:r>
              <a:rPr lang="en-IN" sz="1700" b="1" spc="-1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 Augmentation:-</a:t>
            </a:r>
          </a:p>
          <a:p>
            <a:pPr marL="342900" indent="-342900"/>
            <a:r>
              <a:rPr lang="en-IN" sz="1700" spc="-1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r>
              <a:rPr lang="en-US" sz="17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It involves creating new training data by applying various transformations to the existing training data. Augmentation technique includes:</a:t>
            </a:r>
          </a:p>
          <a:p>
            <a:pPr marL="342900" indent="-342900"/>
            <a:r>
              <a:rPr lang="en-IN" sz="17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a) Horizontal Flip (p=0.5)        b) Vertical Flip (p=0.5)         c) Rotation (p=0.5)</a:t>
            </a:r>
          </a:p>
          <a:p>
            <a:pPr marL="342900" indent="-342900"/>
            <a:r>
              <a:rPr lang="en-IN" sz="17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d) Elastic Transform (p=0.5)   e) Brightness-Contrast (p=0.5)  </a:t>
            </a:r>
          </a:p>
          <a:p>
            <a:pPr marL="342900" indent="-342900"/>
            <a:r>
              <a:rPr lang="en-IN" sz="17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 f) Gamma (p=0.3)                  g) Coarse dropout (p=0.3)   h) </a:t>
            </a:r>
            <a:r>
              <a:rPr lang="en-IN" sz="17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Color</a:t>
            </a:r>
            <a:r>
              <a:rPr lang="en-IN" sz="17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Jitter (p=0.5)</a:t>
            </a:r>
          </a:p>
          <a:p>
            <a:pPr marL="342900" indent="-342900"/>
            <a:endParaRPr lang="en-IN" sz="17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/>
            <a:r>
              <a:rPr lang="en-IN" sz="17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4. Train-Test Splitting:-</a:t>
            </a:r>
          </a:p>
          <a:p>
            <a:pPr marL="342900" indent="-342900"/>
            <a:r>
              <a:rPr lang="en-IN" sz="17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Size of train data is 479  (80%)</a:t>
            </a:r>
          </a:p>
          <a:p>
            <a:pPr marL="342900" indent="-342900"/>
            <a:r>
              <a:rPr lang="en-IN" sz="17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Size of validation data is 60  (10%)</a:t>
            </a:r>
          </a:p>
          <a:p>
            <a:pPr marL="342900" indent="-342900"/>
            <a:r>
              <a:rPr lang="en-IN" sz="17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Size of test data is 60   (10%)</a:t>
            </a:r>
          </a:p>
          <a:p>
            <a:pPr marL="342900" indent="-342900"/>
            <a:endParaRPr lang="en-IN" sz="17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/>
            <a:r>
              <a:rPr lang="en-IN" sz="17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5. Data Loading:-</a:t>
            </a:r>
          </a:p>
          <a:p>
            <a:pPr marL="342900" indent="-342900"/>
            <a:r>
              <a:rPr lang="en-IN" sz="17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Here we have loaded the train and validation data using data loader where batch size is 16 and the shuffling is set to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1"/>
          <p:cNvSpPr/>
          <p:nvPr/>
        </p:nvSpPr>
        <p:spPr>
          <a:xfrm>
            <a:off x="214282" y="357166"/>
            <a:ext cx="542880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800" b="1" strike="noStrike" cap="all" spc="-1" dirty="0">
                <a:solidFill>
                  <a:srgbClr val="7B34D2"/>
                </a:solidFill>
                <a:latin typeface="Algerian" pitchFamily="82" charset="0"/>
              </a:rPr>
              <a:t>3. </a:t>
            </a:r>
            <a:r>
              <a:rPr lang="en-IN" sz="2800" b="1" u="sng" strike="noStrike" cap="all" spc="-1" dirty="0">
                <a:solidFill>
                  <a:srgbClr val="7B34D2"/>
                </a:solidFill>
                <a:latin typeface="Algerian" pitchFamily="82" charset="0"/>
              </a:rPr>
              <a:t>Related work</a:t>
            </a:r>
            <a:endParaRPr lang="en-US" sz="2800" b="0" u="sng" strike="noStrike" spc="-1" dirty="0">
              <a:latin typeface="Algerian" pitchFamily="82" charset="0"/>
            </a:endParaRPr>
          </a:p>
        </p:txBody>
      </p:sp>
      <p:sp>
        <p:nvSpPr>
          <p:cNvPr id="61" name="TextBox 4"/>
          <p:cNvSpPr/>
          <p:nvPr/>
        </p:nvSpPr>
        <p:spPr>
          <a:xfrm>
            <a:off x="428596" y="1227143"/>
            <a:ext cx="8429684" cy="53538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IN" spc="-1" dirty="0" smtClean="0">
                <a:solidFill>
                  <a:srgbClr val="000000"/>
                </a:solidFill>
                <a:latin typeface="Cambria" pitchFamily="18" charset="0"/>
                <a:ea typeface="Cambria" pitchFamily="18" charset="0"/>
              </a:rPr>
              <a:t>W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Cambria" pitchFamily="18" charset="0"/>
                <a:ea typeface="Cambria" pitchFamily="18" charset="0"/>
              </a:rPr>
              <a:t>e </a:t>
            </a:r>
            <a:r>
              <a:rPr lang="en-IN" sz="1800" b="0" strike="noStrike" spc="-1" dirty="0">
                <a:solidFill>
                  <a:srgbClr val="000000"/>
                </a:solidFill>
                <a:latin typeface="Cambria" pitchFamily="18" charset="0"/>
                <a:ea typeface="Cambria" pitchFamily="18" charset="0"/>
              </a:rPr>
              <a:t>have taken references from the 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Cambria" pitchFamily="18" charset="0"/>
                <a:ea typeface="Cambria" pitchFamily="18" charset="0"/>
              </a:rPr>
              <a:t>research paper </a:t>
            </a:r>
            <a:r>
              <a:rPr lang="en-IN" sz="1800" b="1" strike="noStrike" spc="-1" dirty="0" smtClean="0">
                <a:solidFill>
                  <a:srgbClr val="000000"/>
                </a:solidFill>
                <a:latin typeface="Cambria" pitchFamily="18" charset="0"/>
                <a:ea typeface="Cambria" pitchFamily="18" charset="0"/>
              </a:rPr>
              <a:t>“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U-Net: Convolutional Networks for Biomedical Image Segmentation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Cambria" pitchFamily="18" charset="0"/>
                <a:ea typeface="Cambria" pitchFamily="18" charset="0"/>
              </a:rPr>
              <a:t>”</a:t>
            </a:r>
          </a:p>
          <a:p>
            <a:endParaRPr lang="en-IN" b="1" spc="-1" dirty="0" smtClean="0">
              <a:solidFill>
                <a:srgbClr val="000000"/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en-IN" sz="1800" b="1" strike="noStrike" spc="-1" dirty="0" smtClean="0">
                <a:solidFill>
                  <a:srgbClr val="000000"/>
                </a:solidFill>
                <a:latin typeface="Cambria" pitchFamily="18" charset="0"/>
                <a:ea typeface="Cambria" pitchFamily="18" charset="0"/>
              </a:rPr>
              <a:t>-&gt; </a:t>
            </a:r>
            <a:r>
              <a:rPr lang="en-US" spc="-1" dirty="0" smtClean="0">
                <a:solidFill>
                  <a:srgbClr val="000000"/>
                </a:solidFill>
                <a:latin typeface="Cambria" pitchFamily="18" charset="0"/>
                <a:ea typeface="Cambria" pitchFamily="18" charset="0"/>
              </a:rPr>
              <a:t>In this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paper author proposes a deep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convolutional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neural network architecture called U-Net for biomedical image segmentation tasks for grayscale images.</a:t>
            </a:r>
          </a:p>
          <a:p>
            <a:endParaRPr lang="en-IN" dirty="0" smtClean="0">
              <a:latin typeface="Cambria" pitchFamily="18" charset="0"/>
              <a:ea typeface="Cambria" pitchFamily="18" charset="0"/>
            </a:endParaRPr>
          </a:p>
          <a:p>
            <a:r>
              <a:rPr lang="en-IN" b="1" spc="-1" dirty="0" smtClean="0">
                <a:solidFill>
                  <a:srgbClr val="000000"/>
                </a:solidFill>
                <a:latin typeface="Cambria" pitchFamily="18" charset="0"/>
                <a:ea typeface="Cambria" pitchFamily="18" charset="0"/>
              </a:rPr>
              <a:t>-&gt;  </a:t>
            </a:r>
            <a:r>
              <a:rPr lang="en-IN" spc="-1" dirty="0" smtClean="0">
                <a:solidFill>
                  <a:srgbClr val="000000"/>
                </a:solidFill>
                <a:latin typeface="Cambria" pitchFamily="18" charset="0"/>
                <a:ea typeface="Cambria" pitchFamily="18" charset="0"/>
              </a:rPr>
              <a:t>Whereas, in our work we have taken the full HD RGB images of terrains and modify the architecture based on our requirements.</a:t>
            </a:r>
          </a:p>
          <a:p>
            <a:endParaRPr lang="en-IN" sz="1800" b="0" strike="noStrike" spc="-1" dirty="0" smtClean="0">
              <a:solidFill>
                <a:srgbClr val="000000"/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en-IN" sz="1800" b="0" strike="noStrike" spc="-1" dirty="0" smtClean="0">
                <a:solidFill>
                  <a:srgbClr val="000000"/>
                </a:solidFill>
                <a:latin typeface="Cambria" pitchFamily="18" charset="0"/>
                <a:ea typeface="Cambria" pitchFamily="18" charset="0"/>
              </a:rPr>
              <a:t>In our work, we also followed the below approaches for Batch Norm and Attention.</a:t>
            </a:r>
          </a:p>
          <a:p>
            <a:endParaRPr lang="en-IN" b="1" spc="-1" dirty="0" smtClean="0">
              <a:solidFill>
                <a:srgbClr val="000000"/>
              </a:solidFill>
              <a:latin typeface="Cambria" pitchFamily="18" charset="0"/>
              <a:ea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Batch Normalization: Accelerating Deep Network Training by Reducing Internal Covariate Shift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  </a:t>
            </a:r>
            <a:r>
              <a:rPr lang="en-US" dirty="0" smtClean="0">
                <a:latin typeface="Cambria" pitchFamily="18" charset="0"/>
                <a:ea typeface="Cambria" pitchFamily="18" charset="0"/>
                <a:hlinkClick r:id="rId2"/>
              </a:rPr>
              <a:t>https://medium.com/mlearning-ai/self-attention-in-convolutional-neural-networks-172d947afc00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endParaRPr lang="en-IN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Attention mechanisms help to address limitation by allowing the network to learn to focus on the most informative parts of the image while ignoring irrelevant or noisy regions.</a:t>
            </a:r>
            <a:endParaRPr lang="en-IN" spc="-1" dirty="0" smtClean="0">
              <a:solidFill>
                <a:srgbClr val="000000"/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3"/>
          <p:cNvSpPr/>
          <p:nvPr/>
        </p:nvSpPr>
        <p:spPr>
          <a:xfrm>
            <a:off x="214200" y="357120"/>
            <a:ext cx="5572246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cap="all" spc="-1" dirty="0">
                <a:solidFill>
                  <a:srgbClr val="7B34D2"/>
                </a:solidFill>
                <a:latin typeface="Algerian" pitchFamily="82" charset="0"/>
              </a:rPr>
              <a:t>4.  </a:t>
            </a:r>
            <a:r>
              <a:rPr lang="en-US" sz="2800" b="1" u="sng" strike="noStrike" cap="all" spc="-1" dirty="0">
                <a:solidFill>
                  <a:srgbClr val="7B34D2"/>
                </a:solidFill>
                <a:latin typeface="Algerian" pitchFamily="82" charset="0"/>
              </a:rPr>
              <a:t>Methodology: </a:t>
            </a:r>
            <a:r>
              <a:rPr lang="en-US" sz="2800" b="1" u="sng" strike="noStrike" cap="all" spc="-1" dirty="0" smtClean="0">
                <a:solidFill>
                  <a:srgbClr val="7B34D2"/>
                </a:solidFill>
                <a:latin typeface="Algerian" pitchFamily="82" charset="0"/>
              </a:rPr>
              <a:t>UNET</a:t>
            </a:r>
            <a:endParaRPr lang="en-US" sz="2800" b="0" u="sng" strike="noStrike" spc="-1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3438" y="428604"/>
            <a:ext cx="4786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We chose the UNET architecture due to its effectiveness in handling complex visual tasks and its ability to learn features automatically.</a:t>
            </a:r>
            <a:endParaRPr lang="en-US" sz="1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11" name="Picture 10" descr="old Model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500174"/>
            <a:ext cx="7863494" cy="45720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57554" y="6143644"/>
            <a:ext cx="314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Fig 4. U-Net Base Model </a:t>
            </a:r>
            <a:endParaRPr lang="en-US" sz="1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_1_maxpool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7" y="714356"/>
            <a:ext cx="8717856" cy="5143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1868" y="6143644"/>
            <a:ext cx="250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Fig 5. U-Net Model 1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1965</TotalTime>
  <Words>956</Words>
  <Application>LibreOffice/7.3.5.2$Linux_X86_64 LibreOffice_project/30$Build-2</Application>
  <PresentationFormat>On-screen Show (4:3)</PresentationFormat>
  <Paragraphs>180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Soumya Asati</dc:creator>
  <cp:lastModifiedBy>Soumya Asati</cp:lastModifiedBy>
  <cp:revision>130</cp:revision>
  <dcterms:created xsi:type="dcterms:W3CDTF">2023-04-04T09:30:28Z</dcterms:created>
  <dcterms:modified xsi:type="dcterms:W3CDTF">2023-05-16T08:38:46Z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10</vt:i4>
  </property>
</Properties>
</file>