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3"/>
    <p:sldMasterId id="2147483668" r:id="rId4"/>
  </p:sldMasterIdLst>
  <p:notesMasterIdLst>
    <p:notesMasterId r:id="rId5"/>
  </p:notesMasterIdLst>
  <p:sldIdLst>
    <p:sldId id="256" r:id="rId6"/>
    <p:sldId id="257" r:id="rId7"/>
    <p:sldId id="258" r:id="rId8"/>
  </p:sldIdLst>
  <p:sldSz cy="5143500" cx="9144000"/>
  <p:notesSz cx="6858000" cy="9144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OpenSans-italic.fntdata"/><Relationship Id="rId10" Type="http://schemas.openxmlformats.org/officeDocument/2006/relationships/font" Target="fonts/OpenSans-bold.fntdata"/><Relationship Id="rId12" Type="http://schemas.openxmlformats.org/officeDocument/2006/relationships/font" Target="fonts/OpenSans-boldItalic.fntdata"/><Relationship Id="rId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The Fundamental Developer is focused on building basic Mule applications. They can be a customer or a partner that needs to further skill up to create scalable, maintainable, and reliable Mule applications. The Fundamental Developer may have just came from the MuleSoft Fundamentals class and wants to simply move on to the next level in developing applications in Mule.</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Even though the Fundamental Developer is still fairly new to Mule development, they have a medium amount of development experience with 1-3 years of development experience. They want to learn best practices and patterns as fast as possible in order to be billable (Partner) or grow their Mule development career (Customer)</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b="1" lang="en">
                <a:solidFill>
                  <a:schemeClr val="dk1"/>
                </a:solidFill>
              </a:rPr>
              <a:t>Note</a:t>
            </a:r>
            <a:r>
              <a:rPr lang="en">
                <a:solidFill>
                  <a:schemeClr val="dk1"/>
                </a:solidFill>
              </a:rPr>
              <a:t>: Persona template taken from Salesforce persona documents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0be38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480be388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a:solidFill>
                  <a:schemeClr val="dk1"/>
                </a:solidFill>
              </a:rPr>
              <a:t>The Senior Developer can build scalable, reliable, and maintainable Mule applications without supervision. They know all the intricate tricks and techniques to build enterprise-level Mule applications. The Senior Developer advises more junior developers and is responsible for delivering their projects on time.</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SzPts val="1400"/>
              <a:buNone/>
            </a:pPr>
            <a:r>
              <a:rPr lang="en">
                <a:solidFill>
                  <a:schemeClr val="dk1"/>
                </a:solidFill>
              </a:rPr>
              <a:t>While learning, the Senior Developer wants to understand new technology at a deeper level regarding to how exactly the technology is implemented. This person has a healthy dose of skepticism whenever the person hears "the technology takes care of that for you, don't worry about it". At the minimum, the Senior Developer needs to know how the technology works at a high level.</a:t>
            </a:r>
            <a:endParaRPr>
              <a:solidFill>
                <a:schemeClr val="dk1"/>
              </a:solidFill>
            </a:endParaRPr>
          </a:p>
          <a:p>
            <a:pPr indent="0" lvl="0" marL="0" rtl="0" algn="l">
              <a:spcBef>
                <a:spcPts val="0"/>
              </a:spcBef>
              <a:spcAft>
                <a:spcPts val="0"/>
              </a:spcAft>
              <a:buClr>
                <a:srgbClr val="000000"/>
              </a:buClr>
              <a:buSzPts val="1400"/>
              <a:buFont typeface="Arial"/>
              <a:buNone/>
            </a:pPr>
            <a:r>
              <a:t/>
            </a:r>
            <a:endParaRPr>
              <a:solidFill>
                <a:schemeClr val="dk1"/>
              </a:solidFill>
            </a:endParaRPr>
          </a:p>
          <a:p>
            <a:pPr indent="0" lvl="0" marL="0" rtl="0" algn="l">
              <a:spcBef>
                <a:spcPts val="0"/>
              </a:spcBef>
              <a:spcAft>
                <a:spcPts val="0"/>
              </a:spcAft>
              <a:buSzPts val="1400"/>
              <a:buNone/>
            </a:pPr>
            <a:r>
              <a:rPr b="1" lang="en">
                <a:solidFill>
                  <a:schemeClr val="dk1"/>
                </a:solidFill>
              </a:rPr>
              <a:t>Note</a:t>
            </a:r>
            <a:r>
              <a:rPr lang="en">
                <a:solidFill>
                  <a:schemeClr val="dk1"/>
                </a:solidFill>
              </a:rPr>
              <a:t>: Persona template taken from Salesforce persona documents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0be388e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480be388e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The Principal Developer has developed integration applications for more than 5 years with Mule and other integration technologies. They serve as the experts in their teams and seek to stay current with the latest technology trends, similar to the Senior Developer.</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However Principal Developers can also architect applications and need to know the technological details and limits and capabilities of any new technology. They know that no one technology can solve every problem.</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While learning, the Principal Developers will often go through the student materials on their own because they don't want to wait for the rest of the class to catch up. On certain topics, they'll pay attention to the instructor and will want to challenge the instructor and ask for details on topics, seeking to understand why the technology is built in a certain way.</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b="1" lang="en">
                <a:solidFill>
                  <a:schemeClr val="dk1"/>
                </a:solidFill>
              </a:rPr>
              <a:t>Note</a:t>
            </a:r>
            <a:r>
              <a:rPr lang="en">
                <a:solidFill>
                  <a:schemeClr val="dk1"/>
                </a:solidFill>
              </a:rPr>
              <a:t>: Persona template taken from Salesforce persona documents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p:cSld name="CUSTOM">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696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877500" y="1348550"/>
            <a:ext cx="7389000" cy="52200"/>
          </a:xfrm>
          <a:prstGeom prst="rect">
            <a:avLst/>
          </a:prstGeom>
          <a:solidFill>
            <a:srgbClr val="B8A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866850" y="4180216"/>
            <a:ext cx="1270222" cy="2456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RSONA TITLE SLIDE">
  <p:cSld name="CUSTOM_2">
    <p:spTree>
      <p:nvGrpSpPr>
        <p:cNvPr id="44" name="Shape 44"/>
        <p:cNvGrpSpPr/>
        <p:nvPr/>
      </p:nvGrpSpPr>
      <p:grpSpPr>
        <a:xfrm>
          <a:off x="0" y="0"/>
          <a:ext cx="0" cy="0"/>
          <a:chOff x="0" y="0"/>
          <a:chExt cx="0" cy="0"/>
        </a:xfrm>
      </p:grpSpPr>
      <p:sp>
        <p:nvSpPr>
          <p:cNvPr id="45" name="Google Shape;45;p1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
          <p:cNvSpPr/>
          <p:nvPr/>
        </p:nvSpPr>
        <p:spPr>
          <a:xfrm>
            <a:off x="728276" y="2911832"/>
            <a:ext cx="7705500" cy="52200"/>
          </a:xfrm>
          <a:prstGeom prst="rect">
            <a:avLst/>
          </a:prstGeom>
          <a:solidFill>
            <a:srgbClr val="B8A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EXT">
  <p:cSld name="CUSTOM_1">
    <p:bg>
      <p:bgPr>
        <a:solidFill>
          <a:schemeClr val="lt1"/>
        </a:solidFill>
      </p:bgPr>
    </p:bg>
    <p:spTree>
      <p:nvGrpSpPr>
        <p:cNvPr id="51" name="Shape 51"/>
        <p:cNvGrpSpPr/>
        <p:nvPr/>
      </p:nvGrpSpPr>
      <p:grpSpPr>
        <a:xfrm>
          <a:off x="0" y="0"/>
          <a:ext cx="0" cy="0"/>
          <a:chOff x="0" y="0"/>
          <a:chExt cx="0" cy="0"/>
        </a:xfrm>
      </p:grpSpPr>
      <p:sp>
        <p:nvSpPr>
          <p:cNvPr id="52" name="Google Shape;52;p13"/>
          <p:cNvSpPr/>
          <p:nvPr/>
        </p:nvSpPr>
        <p:spPr>
          <a:xfrm>
            <a:off x="0" y="4642225"/>
            <a:ext cx="9144000" cy="501300"/>
          </a:xfrm>
          <a:prstGeom prst="rect">
            <a:avLst/>
          </a:prstGeom>
          <a:solidFill>
            <a:srgbClr val="F4F6F9"/>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txBox="1"/>
          <p:nvPr/>
        </p:nvSpPr>
        <p:spPr>
          <a:xfrm>
            <a:off x="85591" y="4712265"/>
            <a:ext cx="16404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54698D"/>
                </a:solidFill>
                <a:latin typeface="Open Sans"/>
                <a:ea typeface="Open Sans"/>
                <a:cs typeface="Open Sans"/>
                <a:sym typeface="Open Sans"/>
              </a:rPr>
              <a:t>CONFIDENTIAL</a:t>
            </a:r>
            <a:endParaRPr b="1" i="0" sz="1200" u="none" cap="none" strike="noStrike">
              <a:solidFill>
                <a:srgbClr val="54698D"/>
              </a:solidFill>
              <a:latin typeface="Open Sans"/>
              <a:ea typeface="Open Sans"/>
              <a:cs typeface="Open Sans"/>
              <a:sym typeface="Open Sans"/>
            </a:endParaRPr>
          </a:p>
        </p:txBody>
      </p:sp>
      <p:pic>
        <p:nvPicPr>
          <p:cNvPr id="54" name="Google Shape;54;p13"/>
          <p:cNvPicPr preferRelativeResize="0"/>
          <p:nvPr/>
        </p:nvPicPr>
        <p:blipFill rotWithShape="1">
          <a:blip r:embed="rId2">
            <a:alphaModFix/>
          </a:blip>
          <a:srcRect b="0" l="0" r="0" t="0"/>
          <a:stretch/>
        </p:blipFill>
        <p:spPr>
          <a:xfrm>
            <a:off x="7739610" y="4774845"/>
            <a:ext cx="1270250" cy="2456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EXT (2-line header)">
  <p:cSld name="CUSTOM_1_1">
    <p:bg>
      <p:bgPr>
        <a:solidFill>
          <a:schemeClr val="lt1"/>
        </a:solidFill>
      </p:bgPr>
    </p:bg>
    <p:spTree>
      <p:nvGrpSpPr>
        <p:cNvPr id="55" name="Shape 55"/>
        <p:cNvGrpSpPr/>
        <p:nvPr/>
      </p:nvGrpSpPr>
      <p:grpSpPr>
        <a:xfrm>
          <a:off x="0" y="0"/>
          <a:ext cx="0" cy="0"/>
          <a:chOff x="0" y="0"/>
          <a:chExt cx="0" cy="0"/>
        </a:xfrm>
      </p:grpSpPr>
      <p:sp>
        <p:nvSpPr>
          <p:cNvPr id="56" name="Google Shape;56;p14"/>
          <p:cNvSpPr/>
          <p:nvPr/>
        </p:nvSpPr>
        <p:spPr>
          <a:xfrm>
            <a:off x="0" y="4642225"/>
            <a:ext cx="9144000" cy="501300"/>
          </a:xfrm>
          <a:prstGeom prst="rect">
            <a:avLst/>
          </a:prstGeom>
          <a:solidFill>
            <a:srgbClr val="F4F6F9"/>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nvSpPr>
        <p:spPr>
          <a:xfrm>
            <a:off x="85591" y="4712265"/>
            <a:ext cx="16404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54698D"/>
                </a:solidFill>
                <a:latin typeface="Open Sans"/>
                <a:ea typeface="Open Sans"/>
                <a:cs typeface="Open Sans"/>
                <a:sym typeface="Open Sans"/>
              </a:rPr>
              <a:t>CONFIDENTIAL</a:t>
            </a:r>
            <a:endParaRPr b="1" i="0" sz="1200" u="none" cap="none" strike="noStrike">
              <a:solidFill>
                <a:srgbClr val="54698D"/>
              </a:solidFill>
              <a:latin typeface="Open Sans"/>
              <a:ea typeface="Open Sans"/>
              <a:cs typeface="Open Sans"/>
              <a:sym typeface="Open Sans"/>
            </a:endParaRPr>
          </a:p>
        </p:txBody>
      </p:sp>
      <p:pic>
        <p:nvPicPr>
          <p:cNvPr id="58" name="Google Shape;58;p14"/>
          <p:cNvPicPr preferRelativeResize="0"/>
          <p:nvPr/>
        </p:nvPicPr>
        <p:blipFill rotWithShape="1">
          <a:blip r:embed="rId2">
            <a:alphaModFix/>
          </a:blip>
          <a:srcRect b="0" l="0" r="0" t="0"/>
          <a:stretch/>
        </p:blipFill>
        <p:spPr>
          <a:xfrm>
            <a:off x="7739610" y="4774845"/>
            <a:ext cx="1270250" cy="2456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RSONA TITLE SLIDE">
  <p:cSld name="CUSTOM_2">
    <p:spTree>
      <p:nvGrpSpPr>
        <p:cNvPr id="59" name="Shape 59"/>
        <p:cNvGrpSpPr/>
        <p:nvPr/>
      </p:nvGrpSpPr>
      <p:grpSpPr>
        <a:xfrm>
          <a:off x="0" y="0"/>
          <a:ext cx="0" cy="0"/>
          <a:chOff x="0" y="0"/>
          <a:chExt cx="0" cy="0"/>
        </a:xfrm>
      </p:grpSpPr>
      <p:sp>
        <p:nvSpPr>
          <p:cNvPr id="60" name="Google Shape;60;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RSONA CONTENT">
  <p:cSld name="BLANK_1">
    <p:spTree>
      <p:nvGrpSpPr>
        <p:cNvPr id="61" name="Shape 61"/>
        <p:cNvGrpSpPr/>
        <p:nvPr/>
      </p:nvGrpSpPr>
      <p:grpSpPr>
        <a:xfrm>
          <a:off x="0" y="0"/>
          <a:ext cx="0" cy="0"/>
          <a:chOff x="0" y="0"/>
          <a:chExt cx="0" cy="0"/>
        </a:xfrm>
      </p:grpSpPr>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a:off x="523700" y="1846000"/>
            <a:ext cx="2139600" cy="52200"/>
          </a:xfrm>
          <a:prstGeom prst="rect">
            <a:avLst/>
          </a:prstGeom>
          <a:solidFill>
            <a:srgbClr val="B8A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3218575" y="0"/>
            <a:ext cx="5925600" cy="5143500"/>
          </a:xfrm>
          <a:prstGeom prst="rect">
            <a:avLst/>
          </a:prstGeom>
          <a:solidFill>
            <a:srgbClr val="F4F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16"/>
          <p:cNvPicPr preferRelativeResize="0"/>
          <p:nvPr/>
        </p:nvPicPr>
        <p:blipFill rotWithShape="1">
          <a:blip r:embed="rId2">
            <a:alphaModFix/>
          </a:blip>
          <a:srcRect b="0" l="0" r="0" t="0"/>
          <a:stretch/>
        </p:blipFill>
        <p:spPr>
          <a:xfrm>
            <a:off x="3218575" y="0"/>
            <a:ext cx="85725"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GRAY" type="title">
  <p:cSld name="TITLE">
    <p:bg>
      <p:bgPr>
        <a:solidFill>
          <a:schemeClr val="lt1"/>
        </a:solidFill>
      </p:bgPr>
    </p:bg>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7"/>
          <p:cNvSpPr/>
          <p:nvPr/>
        </p:nvSpPr>
        <p:spPr>
          <a:xfrm>
            <a:off x="0" y="4642225"/>
            <a:ext cx="9144000" cy="501300"/>
          </a:xfrm>
          <a:prstGeom prst="rect">
            <a:avLst/>
          </a:prstGeom>
          <a:solidFill>
            <a:srgbClr val="F4F6F9"/>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txBox="1"/>
          <p:nvPr/>
        </p:nvSpPr>
        <p:spPr>
          <a:xfrm>
            <a:off x="85591" y="4712265"/>
            <a:ext cx="16404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54698D"/>
                </a:solidFill>
                <a:latin typeface="Open Sans"/>
                <a:ea typeface="Open Sans"/>
                <a:cs typeface="Open Sans"/>
                <a:sym typeface="Open Sans"/>
              </a:rPr>
              <a:t>CONFIDENTIAL</a:t>
            </a:r>
            <a:endParaRPr b="1" i="0" sz="1200" u="none" cap="none" strike="noStrike">
              <a:solidFill>
                <a:srgbClr val="54698D"/>
              </a:solidFill>
              <a:latin typeface="Open Sans"/>
              <a:ea typeface="Open Sans"/>
              <a:cs typeface="Open Sans"/>
              <a:sym typeface="Open Sans"/>
            </a:endParaRPr>
          </a:p>
        </p:txBody>
      </p:sp>
      <p:pic>
        <p:nvPicPr>
          <p:cNvPr id="71" name="Google Shape;71;p17"/>
          <p:cNvPicPr preferRelativeResize="0"/>
          <p:nvPr/>
        </p:nvPicPr>
        <p:blipFill rotWithShape="1">
          <a:blip r:embed="rId2">
            <a:alphaModFix/>
          </a:blip>
          <a:srcRect b="0" l="0" r="0" t="0"/>
          <a:stretch/>
        </p:blipFill>
        <p:spPr>
          <a:xfrm>
            <a:off x="7739610" y="4774845"/>
            <a:ext cx="1270250" cy="24565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p:cSld name="CUSTOM">
    <p:spTree>
      <p:nvGrpSpPr>
        <p:cNvPr id="72" name="Shape 72"/>
        <p:cNvGrpSpPr/>
        <p:nvPr/>
      </p:nvGrpSpPr>
      <p:grpSpPr>
        <a:xfrm>
          <a:off x="0" y="0"/>
          <a:ext cx="0" cy="0"/>
          <a:chOff x="0" y="0"/>
          <a:chExt cx="0" cy="0"/>
        </a:xfrm>
      </p:grpSpPr>
      <p:sp>
        <p:nvSpPr>
          <p:cNvPr id="73" name="Google Shape;73;p18"/>
          <p:cNvSpPr/>
          <p:nvPr/>
        </p:nvSpPr>
        <p:spPr>
          <a:xfrm>
            <a:off x="0" y="0"/>
            <a:ext cx="9144000" cy="5143500"/>
          </a:xfrm>
          <a:prstGeom prst="rect">
            <a:avLst/>
          </a:prstGeom>
          <a:solidFill>
            <a:srgbClr val="F6B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a:off x="882424" y="1348550"/>
            <a:ext cx="5079300" cy="52200"/>
          </a:xfrm>
          <a:prstGeom prst="rect">
            <a:avLst/>
          </a:prstGeom>
          <a:solidFill>
            <a:srgbClr val="FFE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raft_icon_white (1).png" id="75" name="Google Shape;75;p18"/>
          <p:cNvPicPr preferRelativeResize="0"/>
          <p:nvPr/>
        </p:nvPicPr>
        <p:blipFill rotWithShape="1">
          <a:blip r:embed="rId2">
            <a:alphaModFix/>
          </a:blip>
          <a:srcRect b="0" l="0" r="0" t="0"/>
          <a:stretch/>
        </p:blipFill>
        <p:spPr>
          <a:xfrm>
            <a:off x="7374975" y="544850"/>
            <a:ext cx="1173299" cy="1173299"/>
          </a:xfrm>
          <a:prstGeom prst="rect">
            <a:avLst/>
          </a:prstGeom>
          <a:noFill/>
          <a:ln>
            <a:noFill/>
          </a:ln>
        </p:spPr>
      </p:pic>
      <p:pic>
        <p:nvPicPr>
          <p:cNvPr id="76" name="Google Shape;76;p18"/>
          <p:cNvPicPr preferRelativeResize="0"/>
          <p:nvPr/>
        </p:nvPicPr>
        <p:blipFill rotWithShape="1">
          <a:blip r:embed="rId3">
            <a:alphaModFix/>
          </a:blip>
          <a:srcRect b="0" l="0" r="0" t="0"/>
          <a:stretch/>
        </p:blipFill>
        <p:spPr>
          <a:xfrm>
            <a:off x="866850" y="4180216"/>
            <a:ext cx="1270222" cy="2456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LAYOUT">
  <p:cSld name="TITLE_1">
    <p:bg>
      <p:bgPr>
        <a:solidFill>
          <a:srgbClr val="00A1DF"/>
        </a:solidFill>
      </p:bgPr>
    </p:bg>
    <p:spTree>
      <p:nvGrpSpPr>
        <p:cNvPr id="77" name="Shape 77"/>
        <p:cNvGrpSpPr/>
        <p:nvPr/>
      </p:nvGrpSpPr>
      <p:grpSpPr>
        <a:xfrm>
          <a:off x="0" y="0"/>
          <a:ext cx="0" cy="0"/>
          <a:chOff x="0" y="0"/>
          <a:chExt cx="0" cy="0"/>
        </a:xfrm>
      </p:grpSpPr>
      <p:sp>
        <p:nvSpPr>
          <p:cNvPr id="78" name="Google Shape;78;p19"/>
          <p:cNvSpPr/>
          <p:nvPr/>
        </p:nvSpPr>
        <p:spPr>
          <a:xfrm>
            <a:off x="0" y="0"/>
            <a:ext cx="9144000" cy="5143500"/>
          </a:xfrm>
          <a:prstGeom prst="rect">
            <a:avLst/>
          </a:prstGeom>
          <a:solidFill>
            <a:srgbClr val="F6B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751675" y="2747300"/>
            <a:ext cx="5277000" cy="52200"/>
          </a:xfrm>
          <a:prstGeom prst="rect">
            <a:avLst/>
          </a:prstGeom>
          <a:solidFill>
            <a:srgbClr val="FFE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tion slide with content" type="secHead">
  <p:cSld name="SECTION_HEADER">
    <p:bg>
      <p:bgPr>
        <a:solidFill>
          <a:srgbClr val="0B2399"/>
        </a:solidFill>
      </p:bgPr>
    </p:bg>
    <p:spTree>
      <p:nvGrpSpPr>
        <p:cNvPr id="80" name="Shape 80"/>
        <p:cNvGrpSpPr/>
        <p:nvPr/>
      </p:nvGrpSpPr>
      <p:grpSpPr>
        <a:xfrm>
          <a:off x="0" y="0"/>
          <a:ext cx="0" cy="0"/>
          <a:chOff x="0" y="0"/>
          <a:chExt cx="0" cy="0"/>
        </a:xfrm>
      </p:grpSpPr>
      <p:sp>
        <p:nvSpPr>
          <p:cNvPr id="81" name="Google Shape;81;p20"/>
          <p:cNvSpPr/>
          <p:nvPr/>
        </p:nvSpPr>
        <p:spPr>
          <a:xfrm>
            <a:off x="0" y="0"/>
            <a:ext cx="9144000" cy="5143500"/>
          </a:xfrm>
          <a:prstGeom prst="rect">
            <a:avLst/>
          </a:prstGeom>
          <a:solidFill>
            <a:srgbClr val="D28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20"/>
          <p:cNvSpPr/>
          <p:nvPr/>
        </p:nvSpPr>
        <p:spPr>
          <a:xfrm>
            <a:off x="743862" y="2737784"/>
            <a:ext cx="7705500" cy="52200"/>
          </a:xfrm>
          <a:prstGeom prst="rect">
            <a:avLst/>
          </a:prstGeom>
          <a:solidFill>
            <a:srgbClr val="F6B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type="blank">
  <p:cSld name="BLANK">
    <p:spTree>
      <p:nvGrpSpPr>
        <p:cNvPr id="84" name="Shape 84"/>
        <p:cNvGrpSpPr/>
        <p:nvPr/>
      </p:nvGrpSpPr>
      <p:grpSpPr>
        <a:xfrm>
          <a:off x="0" y="0"/>
          <a:ext cx="0" cy="0"/>
          <a:chOff x="0" y="0"/>
          <a:chExt cx="0" cy="0"/>
        </a:xfrm>
      </p:grpSpPr>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tion slide with content" type="secHead">
  <p:cSld name="SECTION_HEADER">
    <p:bg>
      <p:bgPr>
        <a:solidFill>
          <a:srgbClr val="5D5E9E"/>
        </a:solid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GRAY" type="title">
  <p:cSld name="TITLE">
    <p:bg>
      <p:bgPr>
        <a:solidFill>
          <a:srgbClr val="FFFFFF">
            <a:alpha val="71764"/>
          </a:srgbClr>
        </a:solidFill>
      </p:bgPr>
    </p:bg>
    <p:spTree>
      <p:nvGrpSpPr>
        <p:cNvPr id="15" name="Shape 15"/>
        <p:cNvGrpSpPr/>
        <p:nvPr/>
      </p:nvGrpSpPr>
      <p:grpSpPr>
        <a:xfrm>
          <a:off x="0" y="0"/>
          <a:ext cx="0" cy="0"/>
          <a:chOff x="0" y="0"/>
          <a:chExt cx="0" cy="0"/>
        </a:xfrm>
      </p:grpSpPr>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4"/>
          <p:cNvSpPr/>
          <p:nvPr/>
        </p:nvSpPr>
        <p:spPr>
          <a:xfrm>
            <a:off x="0" y="4642225"/>
            <a:ext cx="9144000" cy="501300"/>
          </a:xfrm>
          <a:prstGeom prst="rect">
            <a:avLst/>
          </a:prstGeom>
          <a:solidFill>
            <a:srgbClr val="F4F6F9"/>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txBox="1"/>
          <p:nvPr/>
        </p:nvSpPr>
        <p:spPr>
          <a:xfrm>
            <a:off x="85591" y="4712265"/>
            <a:ext cx="16404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54698D"/>
                </a:solidFill>
                <a:latin typeface="Open Sans"/>
                <a:ea typeface="Open Sans"/>
                <a:cs typeface="Open Sans"/>
                <a:sym typeface="Open Sans"/>
              </a:rPr>
              <a:t>CONFIDENTIAL</a:t>
            </a:r>
            <a:endParaRPr b="1" i="0" sz="1200" u="none" cap="none" strike="noStrike">
              <a:solidFill>
                <a:srgbClr val="54698D"/>
              </a:solidFill>
              <a:latin typeface="Open Sans"/>
              <a:ea typeface="Open Sans"/>
              <a:cs typeface="Open Sans"/>
              <a:sym typeface="Open Sans"/>
            </a:endParaRPr>
          </a:p>
        </p:txBody>
      </p:sp>
      <p:pic>
        <p:nvPicPr>
          <p:cNvPr id="19" name="Google Shape;19;p4"/>
          <p:cNvPicPr preferRelativeResize="0"/>
          <p:nvPr/>
        </p:nvPicPr>
        <p:blipFill rotWithShape="1">
          <a:blip r:embed="rId2">
            <a:alphaModFix/>
          </a:blip>
          <a:srcRect b="0" l="0" r="0" t="0"/>
          <a:stretch/>
        </p:blipFill>
        <p:spPr>
          <a:xfrm>
            <a:off x="7739610" y="4774845"/>
            <a:ext cx="1270250" cy="2456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LAYOUT">
  <p:cSld name="TITLE_1">
    <p:bg>
      <p:bgPr>
        <a:solidFill>
          <a:srgbClr val="00A1DF"/>
        </a:solidFill>
      </p:bgPr>
    </p:bg>
    <p:spTree>
      <p:nvGrpSpPr>
        <p:cNvPr id="20" name="Shape 20"/>
        <p:cNvGrpSpPr/>
        <p:nvPr/>
      </p:nvGrpSpPr>
      <p:grpSpPr>
        <a:xfrm>
          <a:off x="0" y="0"/>
          <a:ext cx="0" cy="0"/>
          <a:chOff x="0" y="0"/>
          <a:chExt cx="0" cy="0"/>
        </a:xfrm>
      </p:grpSpPr>
      <p:sp>
        <p:nvSpPr>
          <p:cNvPr id="21" name="Google Shape;21;p5"/>
          <p:cNvSpPr/>
          <p:nvPr/>
        </p:nvSpPr>
        <p:spPr>
          <a:xfrm>
            <a:off x="0" y="0"/>
            <a:ext cx="9144000" cy="5143500"/>
          </a:xfrm>
          <a:prstGeom prst="rect">
            <a:avLst/>
          </a:prstGeom>
          <a:solidFill>
            <a:srgbClr val="696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5"/>
          <p:cNvSpPr/>
          <p:nvPr/>
        </p:nvSpPr>
        <p:spPr>
          <a:xfrm>
            <a:off x="751675" y="2747300"/>
            <a:ext cx="5277000" cy="52200"/>
          </a:xfrm>
          <a:prstGeom prst="rect">
            <a:avLst/>
          </a:prstGeom>
          <a:solidFill>
            <a:srgbClr val="B8A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EXT">
  <p:cSld name="CUSTOM_1">
    <p:bg>
      <p:bgPr>
        <a:solidFill>
          <a:schemeClr val="lt1"/>
        </a:solidFill>
      </p:bgPr>
    </p:bg>
    <p:spTree>
      <p:nvGrpSpPr>
        <p:cNvPr id="24" name="Shape 24"/>
        <p:cNvGrpSpPr/>
        <p:nvPr/>
      </p:nvGrpSpPr>
      <p:grpSpPr>
        <a:xfrm>
          <a:off x="0" y="0"/>
          <a:ext cx="0" cy="0"/>
          <a:chOff x="0" y="0"/>
          <a:chExt cx="0" cy="0"/>
        </a:xfrm>
      </p:grpSpPr>
      <p:sp>
        <p:nvSpPr>
          <p:cNvPr id="25" name="Google Shape;25;p6"/>
          <p:cNvSpPr/>
          <p:nvPr/>
        </p:nvSpPr>
        <p:spPr>
          <a:xfrm>
            <a:off x="0" y="4642225"/>
            <a:ext cx="9144000" cy="501300"/>
          </a:xfrm>
          <a:prstGeom prst="rect">
            <a:avLst/>
          </a:prstGeom>
          <a:solidFill>
            <a:srgbClr val="F4F6F9"/>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txBox="1"/>
          <p:nvPr/>
        </p:nvSpPr>
        <p:spPr>
          <a:xfrm>
            <a:off x="85591" y="4712265"/>
            <a:ext cx="16404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54698D"/>
                </a:solidFill>
                <a:latin typeface="Open Sans"/>
                <a:ea typeface="Open Sans"/>
                <a:cs typeface="Open Sans"/>
                <a:sym typeface="Open Sans"/>
              </a:rPr>
              <a:t>CONFIDENTIAL</a:t>
            </a:r>
            <a:endParaRPr b="1" i="0" sz="1200" u="none" cap="none" strike="noStrike">
              <a:solidFill>
                <a:srgbClr val="54698D"/>
              </a:solidFill>
              <a:latin typeface="Open Sans"/>
              <a:ea typeface="Open Sans"/>
              <a:cs typeface="Open Sans"/>
              <a:sym typeface="Open Sans"/>
            </a:endParaRPr>
          </a:p>
        </p:txBody>
      </p:sp>
      <p:pic>
        <p:nvPicPr>
          <p:cNvPr id="27" name="Google Shape;27;p6"/>
          <p:cNvPicPr preferRelativeResize="0"/>
          <p:nvPr/>
        </p:nvPicPr>
        <p:blipFill rotWithShape="1">
          <a:blip r:embed="rId2">
            <a:alphaModFix/>
          </a:blip>
          <a:srcRect b="0" l="0" r="0" t="0"/>
          <a:stretch/>
        </p:blipFill>
        <p:spPr>
          <a:xfrm>
            <a:off x="7739610" y="4774845"/>
            <a:ext cx="1270250" cy="2456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EXT 1">
  <p:cSld name="CUSTOM_1_1">
    <p:spTree>
      <p:nvGrpSpPr>
        <p:cNvPr id="28" name="Shape 28"/>
        <p:cNvGrpSpPr/>
        <p:nvPr/>
      </p:nvGrpSpPr>
      <p:grpSpPr>
        <a:xfrm>
          <a:off x="0" y="0"/>
          <a:ext cx="0" cy="0"/>
          <a:chOff x="0" y="0"/>
          <a:chExt cx="0" cy="0"/>
        </a:xfrm>
      </p:grpSpPr>
      <p:sp>
        <p:nvSpPr>
          <p:cNvPr id="29" name="Google Shape;29;p7"/>
          <p:cNvSpPr/>
          <p:nvPr/>
        </p:nvSpPr>
        <p:spPr>
          <a:xfrm>
            <a:off x="0" y="0"/>
            <a:ext cx="9144000" cy="5143500"/>
          </a:xfrm>
          <a:prstGeom prst="rect">
            <a:avLst/>
          </a:prstGeom>
          <a:solidFill>
            <a:srgbClr val="0B23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
          <p:cNvSpPr/>
          <p:nvPr/>
        </p:nvSpPr>
        <p:spPr>
          <a:xfrm>
            <a:off x="347525" y="697726"/>
            <a:ext cx="7025400" cy="52200"/>
          </a:xfrm>
          <a:prstGeom prst="rect">
            <a:avLst/>
          </a:prstGeom>
          <a:solidFill>
            <a:srgbClr val="696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tion slide with content 1">
  <p:cSld name="SECTION_HEADER_1">
    <p:bg>
      <p:bgPr>
        <a:solidFill>
          <a:srgbClr val="0B2399"/>
        </a:solidFill>
      </p:bgPr>
    </p:bg>
    <p:spTree>
      <p:nvGrpSpPr>
        <p:cNvPr id="31" name="Shape 31"/>
        <p:cNvGrpSpPr/>
        <p:nvPr/>
      </p:nvGrpSpPr>
      <p:grpSpPr>
        <a:xfrm>
          <a:off x="0" y="0"/>
          <a:ext cx="0" cy="0"/>
          <a:chOff x="0" y="0"/>
          <a:chExt cx="0" cy="0"/>
        </a:xfrm>
      </p:grpSpPr>
      <p:sp>
        <p:nvSpPr>
          <p:cNvPr id="32" name="Google Shape;32;p8"/>
          <p:cNvSpPr/>
          <p:nvPr/>
        </p:nvSpPr>
        <p:spPr>
          <a:xfrm>
            <a:off x="0" y="0"/>
            <a:ext cx="9144000" cy="5143500"/>
          </a:xfrm>
          <a:prstGeom prst="rect">
            <a:avLst/>
          </a:prstGeom>
          <a:solidFill>
            <a:srgbClr val="F4F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8"/>
          <p:cNvSpPr/>
          <p:nvPr/>
        </p:nvSpPr>
        <p:spPr>
          <a:xfrm>
            <a:off x="743862" y="2737784"/>
            <a:ext cx="7705500" cy="52200"/>
          </a:xfrm>
          <a:prstGeom prst="rect">
            <a:avLst/>
          </a:prstGeom>
          <a:solidFill>
            <a:srgbClr val="696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type="blank">
  <p:cSld name="BLANK">
    <p:spTree>
      <p:nvGrpSpPr>
        <p:cNvPr id="35" name="Shape 35"/>
        <p:cNvGrpSpPr/>
        <p:nvPr/>
      </p:nvGrpSpPr>
      <p:grpSpPr>
        <a:xfrm>
          <a:off x="0" y="0"/>
          <a:ext cx="0" cy="0"/>
          <a:chOff x="0" y="0"/>
          <a:chExt cx="0" cy="0"/>
        </a:xfrm>
      </p:grpSpPr>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RSONA CONTENT">
  <p:cSld name="BLANK_1">
    <p:spTree>
      <p:nvGrpSpPr>
        <p:cNvPr id="38" name="Shape 38"/>
        <p:cNvGrpSpPr/>
        <p:nvPr/>
      </p:nvGrpSpPr>
      <p:grpSpPr>
        <a:xfrm>
          <a:off x="0" y="0"/>
          <a:ext cx="0" cy="0"/>
          <a:chOff x="0" y="0"/>
          <a:chExt cx="0" cy="0"/>
        </a:xfrm>
      </p:grpSpPr>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1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523700" y="1846000"/>
            <a:ext cx="2139600" cy="52200"/>
          </a:xfrm>
          <a:prstGeom prst="rect">
            <a:avLst/>
          </a:prstGeom>
          <a:solidFill>
            <a:srgbClr val="B8A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3218575" y="0"/>
            <a:ext cx="5925600" cy="5143500"/>
          </a:xfrm>
          <a:prstGeom prst="rect">
            <a:avLst/>
          </a:prstGeom>
          <a:solidFill>
            <a:srgbClr val="F4F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 name="Google Shape;43;p10"/>
          <p:cNvPicPr preferRelativeResize="0"/>
          <p:nvPr/>
        </p:nvPicPr>
        <p:blipFill rotWithShape="1">
          <a:blip r:embed="rId2">
            <a:alphaModFix/>
          </a:blip>
          <a:srcRect b="0" l="0" r="0" t="0"/>
          <a:stretch/>
        </p:blipFill>
        <p:spPr>
          <a:xfrm>
            <a:off x="3218575" y="0"/>
            <a:ext cx="85725"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4F6F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4F6F9"/>
        </a:solidFill>
      </p:bgPr>
    </p:bg>
    <p:spTree>
      <p:nvGrpSpPr>
        <p:cNvPr id="47" name="Shape 47"/>
        <p:cNvGrpSpPr/>
        <p:nvPr/>
      </p:nvGrpSpPr>
      <p:grpSpPr>
        <a:xfrm>
          <a:off x="0" y="0"/>
          <a:ext cx="0" cy="0"/>
          <a:chOff x="0" y="0"/>
          <a:chExt cx="0" cy="0"/>
        </a:xfrm>
      </p:grpSpPr>
      <p:sp>
        <p:nvSpPr>
          <p:cNvPr id="48" name="Google Shape;4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9" name="Google Shape;4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2"/>
          <p:cNvSpPr/>
          <p:nvPr/>
        </p:nvSpPr>
        <p:spPr>
          <a:xfrm>
            <a:off x="3425100" y="-7300"/>
            <a:ext cx="571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22"/>
          <p:cNvPicPr preferRelativeResize="0"/>
          <p:nvPr/>
        </p:nvPicPr>
        <p:blipFill rotWithShape="1">
          <a:blip r:embed="rId3">
            <a:alphaModFix/>
          </a:blip>
          <a:srcRect b="0" l="0" r="0" t="0"/>
          <a:stretch/>
        </p:blipFill>
        <p:spPr>
          <a:xfrm>
            <a:off x="504649" y="812709"/>
            <a:ext cx="256750" cy="256750"/>
          </a:xfrm>
          <a:prstGeom prst="rect">
            <a:avLst/>
          </a:prstGeom>
          <a:noFill/>
          <a:ln>
            <a:noFill/>
          </a:ln>
        </p:spPr>
      </p:pic>
      <p:sp>
        <p:nvSpPr>
          <p:cNvPr id="93" name="Google Shape;93;p22"/>
          <p:cNvSpPr txBox="1"/>
          <p:nvPr/>
        </p:nvSpPr>
        <p:spPr>
          <a:xfrm>
            <a:off x="744025" y="75972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Experience</a:t>
            </a:r>
            <a:endParaRPr b="1" i="0" sz="1200" u="none" cap="none" strike="noStrike">
              <a:solidFill>
                <a:srgbClr val="16325C"/>
              </a:solidFill>
              <a:latin typeface="Open Sans"/>
              <a:ea typeface="Open Sans"/>
              <a:cs typeface="Open Sans"/>
              <a:sym typeface="Open Sans"/>
            </a:endParaRPr>
          </a:p>
        </p:txBody>
      </p:sp>
      <p:sp>
        <p:nvSpPr>
          <p:cNvPr id="94" name="Google Shape;94;p22"/>
          <p:cNvSpPr txBox="1"/>
          <p:nvPr/>
        </p:nvSpPr>
        <p:spPr>
          <a:xfrm>
            <a:off x="428625" y="1295100"/>
            <a:ext cx="2234700" cy="100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0 </a:t>
            </a:r>
            <a:r>
              <a:rPr b="1" i="0" lang="en" sz="1100" u="none" cap="none" strike="noStrike">
                <a:solidFill>
                  <a:srgbClr val="16325C"/>
                </a:solidFill>
                <a:latin typeface="Open Sans"/>
                <a:ea typeface="Open Sans"/>
                <a:cs typeface="Open Sans"/>
                <a:sym typeface="Open Sans"/>
              </a:rPr>
              <a:t>-</a:t>
            </a:r>
            <a:r>
              <a:rPr b="1" lang="en" sz="1100">
                <a:solidFill>
                  <a:srgbClr val="16325C"/>
                </a:solidFill>
                <a:latin typeface="Open Sans"/>
                <a:ea typeface="Open Sans"/>
                <a:cs typeface="Open Sans"/>
                <a:sym typeface="Open Sans"/>
              </a:rPr>
              <a:t> 1</a:t>
            </a:r>
            <a:r>
              <a:rPr b="1" i="0" lang="en" sz="1100" u="none" cap="none" strike="noStrike">
                <a:solidFill>
                  <a:srgbClr val="16325C"/>
                </a:solidFill>
                <a:latin typeface="Open Sans"/>
                <a:ea typeface="Open Sans"/>
                <a:cs typeface="Open Sans"/>
                <a:sym typeface="Open Sans"/>
              </a:rPr>
              <a:t> year</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a:t>
            </a:r>
            <a:r>
              <a:rPr lang="en" sz="1000">
                <a:solidFill>
                  <a:srgbClr val="16325C"/>
                </a:solidFill>
                <a:latin typeface="Open Sans"/>
                <a:ea typeface="Open Sans"/>
                <a:cs typeface="Open Sans"/>
                <a:sym typeface="Open Sans"/>
              </a:rPr>
              <a:t>Mule and Anypoint Platform</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1 - 3</a:t>
            </a:r>
            <a:r>
              <a:rPr b="1" i="0" lang="en" sz="1100" u="none" cap="none" strike="noStrike">
                <a:solidFill>
                  <a:srgbClr val="16325C"/>
                </a:solidFill>
                <a:latin typeface="Open Sans"/>
                <a:ea typeface="Open Sans"/>
                <a:cs typeface="Open Sans"/>
                <a:sym typeface="Open Sans"/>
              </a:rPr>
              <a:t> years </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development in general</a:t>
            </a:r>
            <a:endParaRPr b="0" i="0" sz="1000" u="none" cap="none" strike="noStrike">
              <a:solidFill>
                <a:srgbClr val="16325C"/>
              </a:solidFill>
              <a:latin typeface="Open Sans"/>
              <a:ea typeface="Open Sans"/>
              <a:cs typeface="Open Sans"/>
              <a:sym typeface="Open Sans"/>
            </a:endParaRPr>
          </a:p>
        </p:txBody>
      </p:sp>
      <p:sp>
        <p:nvSpPr>
          <p:cNvPr id="95" name="Google Shape;95;p22"/>
          <p:cNvSpPr txBox="1"/>
          <p:nvPr/>
        </p:nvSpPr>
        <p:spPr>
          <a:xfrm>
            <a:off x="3425100" y="280275"/>
            <a:ext cx="5289300" cy="8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rgbClr val="16325C"/>
                </a:solidFill>
                <a:latin typeface="Open Sans"/>
                <a:ea typeface="Open Sans"/>
                <a:cs typeface="Open Sans"/>
                <a:sym typeface="Open Sans"/>
              </a:rPr>
              <a:t>Fundamental Developers</a:t>
            </a:r>
            <a:r>
              <a:rPr lang="en">
                <a:solidFill>
                  <a:srgbClr val="16325C"/>
                </a:solidFill>
                <a:latin typeface="Open Sans"/>
                <a:ea typeface="Open Sans"/>
                <a:cs typeface="Open Sans"/>
                <a:sym typeface="Open Sans"/>
              </a:rPr>
              <a:t> build basic Mule integration applications 2-4 hours a day. They are guided by </a:t>
            </a:r>
            <a:r>
              <a:rPr b="1" lang="en">
                <a:solidFill>
                  <a:srgbClr val="16325C"/>
                </a:solidFill>
                <a:latin typeface="Open Sans"/>
                <a:ea typeface="Open Sans"/>
                <a:cs typeface="Open Sans"/>
                <a:sym typeface="Open Sans"/>
              </a:rPr>
              <a:t>Senior Developers</a:t>
            </a:r>
            <a:r>
              <a:rPr lang="en">
                <a:solidFill>
                  <a:srgbClr val="16325C"/>
                </a:solidFill>
                <a:latin typeface="Open Sans"/>
                <a:ea typeface="Open Sans"/>
                <a:cs typeface="Open Sans"/>
                <a:sym typeface="Open Sans"/>
              </a:rPr>
              <a:t> in their projects.</a:t>
            </a:r>
            <a:endParaRPr b="0" i="0" sz="1400" u="none" cap="none" strike="noStrike">
              <a:solidFill>
                <a:srgbClr val="16325C"/>
              </a:solidFill>
              <a:latin typeface="Open Sans"/>
              <a:ea typeface="Open Sans"/>
              <a:cs typeface="Open Sans"/>
              <a:sym typeface="Open Sans"/>
            </a:endParaRPr>
          </a:p>
        </p:txBody>
      </p:sp>
      <p:sp>
        <p:nvSpPr>
          <p:cNvPr id="96" name="Google Shape;96;p22"/>
          <p:cNvSpPr txBox="1"/>
          <p:nvPr/>
        </p:nvSpPr>
        <p:spPr>
          <a:xfrm>
            <a:off x="744025" y="243827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 Use</a:t>
            </a:r>
            <a:endParaRPr b="1" i="0" sz="1200" u="none" cap="none" strike="noStrike">
              <a:solidFill>
                <a:srgbClr val="16325C"/>
              </a:solidFill>
              <a:latin typeface="Open Sans"/>
              <a:ea typeface="Open Sans"/>
              <a:cs typeface="Open Sans"/>
              <a:sym typeface="Open Sans"/>
            </a:endParaRPr>
          </a:p>
        </p:txBody>
      </p:sp>
      <p:sp>
        <p:nvSpPr>
          <p:cNvPr id="97" name="Google Shape;97;p22"/>
          <p:cNvSpPr txBox="1"/>
          <p:nvPr/>
        </p:nvSpPr>
        <p:spPr>
          <a:xfrm>
            <a:off x="428625" y="2769275"/>
            <a:ext cx="22347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0 - 50</a:t>
            </a:r>
            <a:r>
              <a:rPr b="1" i="0" lang="en" sz="1100" u="none" cap="none" strike="noStrike">
                <a:solidFill>
                  <a:srgbClr val="16325C"/>
                </a:solidFill>
                <a:latin typeface="Open Sans"/>
                <a:ea typeface="Open Sans"/>
                <a:cs typeface="Open Sans"/>
                <a:sym typeface="Open Sans"/>
              </a:rPr>
              <a:t>%</a:t>
            </a:r>
            <a:r>
              <a:rPr b="1" i="0" lang="en" sz="1200" u="none" cap="none" strike="noStrike">
                <a:solidFill>
                  <a:srgbClr val="16325C"/>
                </a:solidFill>
                <a:latin typeface="Open Sans"/>
                <a:ea typeface="Open Sans"/>
                <a:cs typeface="Open Sans"/>
                <a:sym typeface="Open Sans"/>
              </a:rPr>
              <a:t> </a:t>
            </a:r>
            <a:endParaRPr b="1" i="0" sz="12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of time spent on </a:t>
            </a:r>
            <a:r>
              <a:rPr lang="en" sz="1000">
                <a:solidFill>
                  <a:srgbClr val="16325C"/>
                </a:solidFill>
                <a:latin typeface="Open Sans"/>
                <a:ea typeface="Open Sans"/>
                <a:cs typeface="Open Sans"/>
                <a:sym typeface="Open Sans"/>
              </a:rPr>
              <a:t>Mule development</a:t>
            </a:r>
            <a:endParaRPr b="0" i="0" sz="1000" u="none" cap="none" strike="noStrike">
              <a:solidFill>
                <a:srgbClr val="16325C"/>
              </a:solidFill>
              <a:latin typeface="Open Sans"/>
              <a:ea typeface="Open Sans"/>
              <a:cs typeface="Open Sans"/>
              <a:sym typeface="Open Sans"/>
            </a:endParaRPr>
          </a:p>
        </p:txBody>
      </p:sp>
      <p:sp>
        <p:nvSpPr>
          <p:cNvPr id="98" name="Google Shape;98;p22"/>
          <p:cNvSpPr txBox="1"/>
          <p:nvPr/>
        </p:nvSpPr>
        <p:spPr>
          <a:xfrm>
            <a:off x="0" y="150125"/>
            <a:ext cx="3438300" cy="609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rgbClr val="16325C"/>
                </a:solidFill>
                <a:latin typeface="Open Sans"/>
                <a:ea typeface="Open Sans"/>
                <a:cs typeface="Open Sans"/>
                <a:sym typeface="Open Sans"/>
              </a:rPr>
              <a:t>Fundamental Developer</a:t>
            </a:r>
            <a:endParaRPr b="1" i="0" sz="2000" u="none" cap="none" strike="noStrike">
              <a:solidFill>
                <a:srgbClr val="16325C"/>
              </a:solidFill>
              <a:latin typeface="Open Sans"/>
              <a:ea typeface="Open Sans"/>
              <a:cs typeface="Open Sans"/>
              <a:sym typeface="Open Sans"/>
            </a:endParaRPr>
          </a:p>
        </p:txBody>
      </p:sp>
      <p:sp>
        <p:nvSpPr>
          <p:cNvPr id="99" name="Google Shape;99;p22"/>
          <p:cNvSpPr txBox="1"/>
          <p:nvPr/>
        </p:nvSpPr>
        <p:spPr>
          <a:xfrm>
            <a:off x="6202825" y="1574450"/>
            <a:ext cx="2941200" cy="1180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Mule, Informatica, TIBCO</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Trad. prog. languages (Java, C/C++, etc)</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Unit tests</a:t>
            </a:r>
            <a:endParaRPr sz="1000">
              <a:solidFill>
                <a:srgbClr val="16325C"/>
              </a:solidFill>
              <a:latin typeface="Open Sans"/>
              <a:ea typeface="Open Sans"/>
              <a:cs typeface="Open Sans"/>
              <a:sym typeface="Open Sans"/>
            </a:endParaRPr>
          </a:p>
        </p:txBody>
      </p:sp>
      <p:sp>
        <p:nvSpPr>
          <p:cNvPr id="100" name="Google Shape;100;p22"/>
          <p:cNvSpPr txBox="1"/>
          <p:nvPr/>
        </p:nvSpPr>
        <p:spPr>
          <a:xfrm>
            <a:off x="3758363" y="4188790"/>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Learning Strategy</a:t>
            </a:r>
            <a:endParaRPr b="0" i="0" sz="1200" u="none" cap="none" strike="noStrike">
              <a:solidFill>
                <a:srgbClr val="16325C"/>
              </a:solidFill>
              <a:latin typeface="Open Sans"/>
              <a:ea typeface="Open Sans"/>
              <a:cs typeface="Open Sans"/>
              <a:sym typeface="Open Sans"/>
            </a:endParaRPr>
          </a:p>
        </p:txBody>
      </p:sp>
      <p:pic>
        <p:nvPicPr>
          <p:cNvPr id="101" name="Google Shape;101;p22"/>
          <p:cNvPicPr preferRelativeResize="0"/>
          <p:nvPr/>
        </p:nvPicPr>
        <p:blipFill rotWithShape="1">
          <a:blip r:embed="rId4">
            <a:alphaModFix/>
          </a:blip>
          <a:srcRect b="0" l="0" r="0" t="0"/>
          <a:stretch/>
        </p:blipFill>
        <p:spPr>
          <a:xfrm>
            <a:off x="3529312" y="4266740"/>
            <a:ext cx="256750" cy="186697"/>
          </a:xfrm>
          <a:prstGeom prst="rect">
            <a:avLst/>
          </a:prstGeom>
          <a:noFill/>
          <a:ln>
            <a:noFill/>
          </a:ln>
        </p:spPr>
      </p:pic>
      <p:sp>
        <p:nvSpPr>
          <p:cNvPr id="102" name="Google Shape;102;p22"/>
          <p:cNvSpPr/>
          <p:nvPr/>
        </p:nvSpPr>
        <p:spPr>
          <a:xfrm>
            <a:off x="4550725"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00"/>
              <a:buFont typeface="Arial"/>
              <a:buNone/>
            </a:pPr>
            <a:r>
              <a:rPr b="1" lang="en" sz="900">
                <a:solidFill>
                  <a:schemeClr val="dk1"/>
                </a:solidFill>
                <a:latin typeface="Open Sans"/>
                <a:ea typeface="Open Sans"/>
                <a:cs typeface="Open Sans"/>
                <a:sym typeface="Open Sans"/>
              </a:rPr>
              <a:t>MuleSoft Training (MU)</a:t>
            </a:r>
            <a:endParaRPr b="1" i="0" sz="900" u="none" cap="none" strike="noStrike">
              <a:solidFill>
                <a:srgbClr val="000000"/>
              </a:solidFill>
              <a:latin typeface="Open Sans"/>
              <a:ea typeface="Open Sans"/>
              <a:cs typeface="Open Sans"/>
              <a:sym typeface="Open Sans"/>
            </a:endParaRPr>
          </a:p>
        </p:txBody>
      </p:sp>
      <p:sp>
        <p:nvSpPr>
          <p:cNvPr id="103" name="Google Shape;103;p22"/>
          <p:cNvSpPr/>
          <p:nvPr/>
        </p:nvSpPr>
        <p:spPr>
          <a:xfrm>
            <a:off x="359222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MuleSoft Training (ILT)</a:t>
            </a:r>
            <a:endParaRPr b="1" i="0" sz="900" u="none" cap="none" strike="noStrike">
              <a:solidFill>
                <a:srgbClr val="000000"/>
              </a:solidFill>
              <a:latin typeface="Open Sans"/>
              <a:ea typeface="Open Sans"/>
              <a:cs typeface="Open Sans"/>
              <a:sym typeface="Open Sans"/>
            </a:endParaRPr>
          </a:p>
        </p:txBody>
      </p:sp>
      <p:sp>
        <p:nvSpPr>
          <p:cNvPr id="104" name="Google Shape;104;p22"/>
          <p:cNvSpPr/>
          <p:nvPr/>
        </p:nvSpPr>
        <p:spPr>
          <a:xfrm>
            <a:off x="8206300"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Open Sans"/>
                <a:ea typeface="Open Sans"/>
                <a:cs typeface="Open Sans"/>
                <a:sym typeface="Open Sans"/>
              </a:rPr>
              <a:t>Code Samples</a:t>
            </a:r>
            <a:endParaRPr b="1" i="0" sz="900" u="none" cap="none" strike="noStrike">
              <a:solidFill>
                <a:srgbClr val="000000"/>
              </a:solidFill>
              <a:latin typeface="Open Sans"/>
              <a:ea typeface="Open Sans"/>
              <a:cs typeface="Open Sans"/>
              <a:sym typeface="Open Sans"/>
            </a:endParaRPr>
          </a:p>
        </p:txBody>
      </p:sp>
      <p:sp>
        <p:nvSpPr>
          <p:cNvPr id="105" name="Google Shape;105;p22"/>
          <p:cNvSpPr/>
          <p:nvPr/>
        </p:nvSpPr>
        <p:spPr>
          <a:xfrm>
            <a:off x="5509213"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Learn on Job</a:t>
            </a:r>
            <a:endParaRPr b="1" i="0" sz="900" u="none" cap="none" strike="noStrike">
              <a:solidFill>
                <a:srgbClr val="000000"/>
              </a:solidFill>
              <a:latin typeface="Open Sans"/>
              <a:ea typeface="Open Sans"/>
              <a:cs typeface="Open Sans"/>
              <a:sym typeface="Open Sans"/>
            </a:endParaRPr>
          </a:p>
        </p:txBody>
      </p:sp>
      <p:sp>
        <p:nvSpPr>
          <p:cNvPr id="106" name="Google Shape;106;p22"/>
          <p:cNvSpPr/>
          <p:nvPr/>
        </p:nvSpPr>
        <p:spPr>
          <a:xfrm>
            <a:off x="731127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Tutorials</a:t>
            </a:r>
            <a:endParaRPr b="1" i="0" sz="900" u="none" cap="none" strike="noStrike">
              <a:solidFill>
                <a:srgbClr val="000000"/>
              </a:solidFill>
              <a:latin typeface="Open Sans"/>
              <a:ea typeface="Open Sans"/>
              <a:cs typeface="Open Sans"/>
              <a:sym typeface="Open Sans"/>
            </a:endParaRPr>
          </a:p>
        </p:txBody>
      </p:sp>
      <p:sp>
        <p:nvSpPr>
          <p:cNvPr id="107" name="Google Shape;107;p22"/>
          <p:cNvSpPr/>
          <p:nvPr/>
        </p:nvSpPr>
        <p:spPr>
          <a:xfrm>
            <a:off x="6416238"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Docs</a:t>
            </a:r>
            <a:endParaRPr b="1" i="0" sz="900" u="none" cap="none" strike="noStrike">
              <a:solidFill>
                <a:srgbClr val="000000"/>
              </a:solidFill>
              <a:latin typeface="Open Sans"/>
              <a:ea typeface="Open Sans"/>
              <a:cs typeface="Open Sans"/>
              <a:sym typeface="Open Sans"/>
            </a:endParaRPr>
          </a:p>
        </p:txBody>
      </p:sp>
      <p:sp>
        <p:nvSpPr>
          <p:cNvPr id="108" name="Google Shape;108;p22"/>
          <p:cNvSpPr txBox="1"/>
          <p:nvPr/>
        </p:nvSpPr>
        <p:spPr>
          <a:xfrm>
            <a:off x="3774700" y="2816978"/>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Frustrations</a:t>
            </a:r>
            <a:endParaRPr b="0" i="0" sz="1200" u="none" cap="none" strike="noStrike">
              <a:solidFill>
                <a:srgbClr val="16325C"/>
              </a:solidFill>
              <a:latin typeface="Open Sans"/>
              <a:ea typeface="Open Sans"/>
              <a:cs typeface="Open Sans"/>
              <a:sym typeface="Open Sans"/>
            </a:endParaRPr>
          </a:p>
        </p:txBody>
      </p:sp>
      <p:pic>
        <p:nvPicPr>
          <p:cNvPr id="109" name="Google Shape;109;p22"/>
          <p:cNvPicPr preferRelativeResize="0"/>
          <p:nvPr/>
        </p:nvPicPr>
        <p:blipFill rotWithShape="1">
          <a:blip r:embed="rId5">
            <a:alphaModFix/>
          </a:blip>
          <a:srcRect b="0" l="0" r="0" t="0"/>
          <a:stretch/>
        </p:blipFill>
        <p:spPr>
          <a:xfrm>
            <a:off x="6311046" y="2880236"/>
            <a:ext cx="236424" cy="216078"/>
          </a:xfrm>
          <a:prstGeom prst="rect">
            <a:avLst/>
          </a:prstGeom>
          <a:noFill/>
          <a:ln>
            <a:noFill/>
          </a:ln>
        </p:spPr>
      </p:pic>
      <p:sp>
        <p:nvSpPr>
          <p:cNvPr id="110" name="Google Shape;110;p22"/>
          <p:cNvSpPr txBox="1"/>
          <p:nvPr/>
        </p:nvSpPr>
        <p:spPr>
          <a:xfrm>
            <a:off x="6217625" y="3099125"/>
            <a:ext cx="2647200" cy="1001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There are no examples to reflect my exact use case</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Can't find best practices applying new technology easily</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11" name="Google Shape;111;p22"/>
          <p:cNvSpPr txBox="1"/>
          <p:nvPr/>
        </p:nvSpPr>
        <p:spPr>
          <a:xfrm>
            <a:off x="6542050" y="2843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200"/>
              <a:buFont typeface="Arial"/>
              <a:buNone/>
            </a:pPr>
            <a:r>
              <a:rPr b="1" lang="en" sz="1200">
                <a:solidFill>
                  <a:srgbClr val="16325C"/>
                </a:solidFill>
                <a:latin typeface="Open Sans"/>
                <a:ea typeface="Open Sans"/>
                <a:cs typeface="Open Sans"/>
                <a:sym typeface="Open Sans"/>
              </a:rPr>
              <a:t>Learning Frustrations</a:t>
            </a:r>
            <a:endParaRPr b="0" i="0" sz="1200" u="none" cap="none" strike="noStrike">
              <a:solidFill>
                <a:srgbClr val="16325C"/>
              </a:solidFill>
              <a:latin typeface="Open Sans"/>
              <a:ea typeface="Open Sans"/>
              <a:cs typeface="Open Sans"/>
              <a:sym typeface="Open Sans"/>
            </a:endParaRPr>
          </a:p>
        </p:txBody>
      </p:sp>
      <p:pic>
        <p:nvPicPr>
          <p:cNvPr id="112" name="Google Shape;112;p22"/>
          <p:cNvPicPr preferRelativeResize="0"/>
          <p:nvPr/>
        </p:nvPicPr>
        <p:blipFill rotWithShape="1">
          <a:blip r:embed="rId6">
            <a:alphaModFix/>
          </a:blip>
          <a:srcRect b="0" l="0" r="0" t="0"/>
          <a:stretch/>
        </p:blipFill>
        <p:spPr>
          <a:xfrm>
            <a:off x="512896" y="2522457"/>
            <a:ext cx="236425" cy="236400"/>
          </a:xfrm>
          <a:prstGeom prst="rect">
            <a:avLst/>
          </a:prstGeom>
          <a:noFill/>
          <a:ln>
            <a:noFill/>
          </a:ln>
        </p:spPr>
      </p:pic>
      <p:sp>
        <p:nvSpPr>
          <p:cNvPr id="113" name="Google Shape;113;p22"/>
          <p:cNvSpPr txBox="1"/>
          <p:nvPr/>
        </p:nvSpPr>
        <p:spPr>
          <a:xfrm>
            <a:off x="6542050" y="1231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Top Tools &amp; Technologies</a:t>
            </a:r>
            <a:endParaRPr b="0" i="0" sz="1200" u="none" cap="none" strike="noStrike">
              <a:solidFill>
                <a:srgbClr val="16325C"/>
              </a:solidFill>
              <a:latin typeface="Open Sans"/>
              <a:ea typeface="Open Sans"/>
              <a:cs typeface="Open Sans"/>
              <a:sym typeface="Open Sans"/>
            </a:endParaRPr>
          </a:p>
        </p:txBody>
      </p:sp>
      <p:grpSp>
        <p:nvGrpSpPr>
          <p:cNvPr id="114" name="Google Shape;114;p22"/>
          <p:cNvGrpSpPr/>
          <p:nvPr/>
        </p:nvGrpSpPr>
        <p:grpSpPr>
          <a:xfrm>
            <a:off x="3519975" y="1215050"/>
            <a:ext cx="2408850" cy="342600"/>
            <a:chOff x="2926025" y="1046175"/>
            <a:chExt cx="2408850" cy="342600"/>
          </a:xfrm>
        </p:grpSpPr>
        <p:sp>
          <p:nvSpPr>
            <p:cNvPr id="115" name="Google Shape;115;p22"/>
            <p:cNvSpPr txBox="1"/>
            <p:nvPr/>
          </p:nvSpPr>
          <p:spPr>
            <a:xfrm>
              <a:off x="3165275" y="1046175"/>
              <a:ext cx="21696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Goals</a:t>
              </a:r>
              <a:endParaRPr b="0" i="0" sz="1200" u="none" cap="none" strike="noStrike">
                <a:solidFill>
                  <a:srgbClr val="16325C"/>
                </a:solidFill>
                <a:latin typeface="Open Sans"/>
                <a:ea typeface="Open Sans"/>
                <a:cs typeface="Open Sans"/>
                <a:sym typeface="Open Sans"/>
              </a:endParaRPr>
            </a:p>
          </p:txBody>
        </p:sp>
        <p:pic>
          <p:nvPicPr>
            <p:cNvPr id="116" name="Google Shape;116;p22"/>
            <p:cNvPicPr preferRelativeResize="0"/>
            <p:nvPr/>
          </p:nvPicPr>
          <p:blipFill rotWithShape="1">
            <a:blip r:embed="rId7">
              <a:alphaModFix/>
            </a:blip>
            <a:srcRect b="0" l="0" r="0" t="0"/>
            <a:stretch/>
          </p:blipFill>
          <p:spPr>
            <a:xfrm>
              <a:off x="2926025" y="1110635"/>
              <a:ext cx="236426" cy="213681"/>
            </a:xfrm>
            <a:prstGeom prst="rect">
              <a:avLst/>
            </a:prstGeom>
            <a:noFill/>
            <a:ln>
              <a:noFill/>
            </a:ln>
          </p:spPr>
        </p:pic>
      </p:grpSp>
      <p:pic>
        <p:nvPicPr>
          <p:cNvPr id="117" name="Google Shape;117;p22"/>
          <p:cNvPicPr preferRelativeResize="0"/>
          <p:nvPr/>
        </p:nvPicPr>
        <p:blipFill rotWithShape="1">
          <a:blip r:embed="rId8">
            <a:alphaModFix/>
          </a:blip>
          <a:srcRect b="0" l="0" r="0" t="0"/>
          <a:stretch/>
        </p:blipFill>
        <p:spPr>
          <a:xfrm>
            <a:off x="6314650" y="1291250"/>
            <a:ext cx="229213" cy="216099"/>
          </a:xfrm>
          <a:prstGeom prst="rect">
            <a:avLst/>
          </a:prstGeom>
          <a:noFill/>
          <a:ln>
            <a:noFill/>
          </a:ln>
        </p:spPr>
      </p:pic>
      <p:sp>
        <p:nvSpPr>
          <p:cNvPr id="118" name="Google Shape;118;p22"/>
          <p:cNvSpPr txBox="1"/>
          <p:nvPr/>
        </p:nvSpPr>
        <p:spPr>
          <a:xfrm>
            <a:off x="744025" y="3550650"/>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Training</a:t>
            </a:r>
            <a:endParaRPr b="1" i="0" sz="1200" u="none" cap="none" strike="noStrike">
              <a:solidFill>
                <a:srgbClr val="16325C"/>
              </a:solidFill>
              <a:latin typeface="Open Sans"/>
              <a:ea typeface="Open Sans"/>
              <a:cs typeface="Open Sans"/>
              <a:sym typeface="Open Sans"/>
            </a:endParaRPr>
          </a:p>
        </p:txBody>
      </p:sp>
      <p:sp>
        <p:nvSpPr>
          <p:cNvPr id="119" name="Google Shape;119;p22"/>
          <p:cNvSpPr txBox="1"/>
          <p:nvPr/>
        </p:nvSpPr>
        <p:spPr>
          <a:xfrm>
            <a:off x="428625" y="3957850"/>
            <a:ext cx="26472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 sz="1100">
                <a:solidFill>
                  <a:srgbClr val="16325C"/>
                </a:solidFill>
                <a:latin typeface="Open Sans"/>
                <a:ea typeface="Open Sans"/>
                <a:cs typeface="Open Sans"/>
                <a:sym typeface="Open Sans"/>
              </a:rPr>
              <a:t>MuleSoft 4 Fundamentals completed</a:t>
            </a:r>
            <a:endParaRPr sz="11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100">
              <a:solidFill>
                <a:srgbClr val="16325C"/>
              </a:solidFill>
              <a:latin typeface="Open Sans"/>
              <a:ea typeface="Open Sans"/>
              <a:cs typeface="Open Sans"/>
              <a:sym typeface="Open Sans"/>
            </a:endParaRPr>
          </a:p>
        </p:txBody>
      </p:sp>
      <p:pic>
        <p:nvPicPr>
          <p:cNvPr id="120" name="Google Shape;120;p22"/>
          <p:cNvPicPr preferRelativeResize="0"/>
          <p:nvPr/>
        </p:nvPicPr>
        <p:blipFill rotWithShape="1">
          <a:blip r:embed="rId4">
            <a:alphaModFix/>
          </a:blip>
          <a:srcRect b="0" l="0" r="0" t="0"/>
          <a:stretch/>
        </p:blipFill>
        <p:spPr>
          <a:xfrm>
            <a:off x="512912" y="3654252"/>
            <a:ext cx="256750" cy="186697"/>
          </a:xfrm>
          <a:prstGeom prst="rect">
            <a:avLst/>
          </a:prstGeom>
          <a:noFill/>
          <a:ln>
            <a:noFill/>
          </a:ln>
        </p:spPr>
      </p:pic>
      <p:sp>
        <p:nvSpPr>
          <p:cNvPr id="121" name="Google Shape;121;p22"/>
          <p:cNvSpPr txBox="1"/>
          <p:nvPr/>
        </p:nvSpPr>
        <p:spPr>
          <a:xfrm>
            <a:off x="3478850" y="1574450"/>
            <a:ext cx="2647200" cy="1055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Learn new technology as fast as possible</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Build Mule 4 apps independently</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Build scalable, reliable, and maintainable Mule 4 apps</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22" name="Google Shape;122;p22"/>
          <p:cNvSpPr txBox="1"/>
          <p:nvPr/>
        </p:nvSpPr>
        <p:spPr>
          <a:xfrm>
            <a:off x="3487600" y="3151875"/>
            <a:ext cx="2772000" cy="1001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Docs don't have enough examples</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Studio not reliable</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DataWeave is hard to use</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pic>
        <p:nvPicPr>
          <p:cNvPr id="123" name="Google Shape;123;p22"/>
          <p:cNvPicPr preferRelativeResize="0"/>
          <p:nvPr/>
        </p:nvPicPr>
        <p:blipFill>
          <a:blip r:embed="rId9">
            <a:alphaModFix/>
          </a:blip>
          <a:stretch>
            <a:fillRect/>
          </a:stretch>
        </p:blipFill>
        <p:spPr>
          <a:xfrm>
            <a:off x="3505650" y="2857475"/>
            <a:ext cx="256750" cy="25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p:nvPr/>
        </p:nvSpPr>
        <p:spPr>
          <a:xfrm>
            <a:off x="3425100" y="0"/>
            <a:ext cx="571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3"/>
          <p:cNvPicPr preferRelativeResize="0"/>
          <p:nvPr/>
        </p:nvPicPr>
        <p:blipFill rotWithShape="1">
          <a:blip r:embed="rId3">
            <a:alphaModFix/>
          </a:blip>
          <a:srcRect b="0" l="0" r="0" t="0"/>
          <a:stretch/>
        </p:blipFill>
        <p:spPr>
          <a:xfrm>
            <a:off x="504649" y="812709"/>
            <a:ext cx="256750" cy="256750"/>
          </a:xfrm>
          <a:prstGeom prst="rect">
            <a:avLst/>
          </a:prstGeom>
          <a:noFill/>
          <a:ln>
            <a:noFill/>
          </a:ln>
        </p:spPr>
      </p:pic>
      <p:sp>
        <p:nvSpPr>
          <p:cNvPr id="130" name="Google Shape;130;p23"/>
          <p:cNvSpPr txBox="1"/>
          <p:nvPr/>
        </p:nvSpPr>
        <p:spPr>
          <a:xfrm>
            <a:off x="744025" y="75972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Experience</a:t>
            </a:r>
            <a:endParaRPr b="1" i="0" sz="1200" u="none" cap="none" strike="noStrike">
              <a:solidFill>
                <a:srgbClr val="16325C"/>
              </a:solidFill>
              <a:latin typeface="Open Sans"/>
              <a:ea typeface="Open Sans"/>
              <a:cs typeface="Open Sans"/>
              <a:sym typeface="Open Sans"/>
            </a:endParaRPr>
          </a:p>
        </p:txBody>
      </p:sp>
      <p:sp>
        <p:nvSpPr>
          <p:cNvPr id="131" name="Google Shape;131;p23"/>
          <p:cNvSpPr txBox="1"/>
          <p:nvPr/>
        </p:nvSpPr>
        <p:spPr>
          <a:xfrm>
            <a:off x="428625" y="1295100"/>
            <a:ext cx="2234700" cy="100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1</a:t>
            </a:r>
            <a:r>
              <a:rPr b="1" lang="en" sz="1100">
                <a:solidFill>
                  <a:srgbClr val="16325C"/>
                </a:solidFill>
                <a:latin typeface="Open Sans"/>
                <a:ea typeface="Open Sans"/>
                <a:cs typeface="Open Sans"/>
                <a:sym typeface="Open Sans"/>
              </a:rPr>
              <a:t> </a:t>
            </a:r>
            <a:r>
              <a:rPr b="1" i="0" lang="en" sz="1100" u="none" cap="none" strike="noStrike">
                <a:solidFill>
                  <a:srgbClr val="16325C"/>
                </a:solidFill>
                <a:latin typeface="Open Sans"/>
                <a:ea typeface="Open Sans"/>
                <a:cs typeface="Open Sans"/>
                <a:sym typeface="Open Sans"/>
              </a:rPr>
              <a:t>-</a:t>
            </a:r>
            <a:r>
              <a:rPr b="1" lang="en" sz="1100">
                <a:solidFill>
                  <a:srgbClr val="16325C"/>
                </a:solidFill>
                <a:latin typeface="Open Sans"/>
                <a:ea typeface="Open Sans"/>
                <a:cs typeface="Open Sans"/>
                <a:sym typeface="Open Sans"/>
              </a:rPr>
              <a:t> 3</a:t>
            </a:r>
            <a:r>
              <a:rPr b="1" i="0" lang="en" sz="1100" u="none" cap="none" strike="noStrike">
                <a:solidFill>
                  <a:srgbClr val="16325C"/>
                </a:solidFill>
                <a:latin typeface="Open Sans"/>
                <a:ea typeface="Open Sans"/>
                <a:cs typeface="Open Sans"/>
                <a:sym typeface="Open Sans"/>
              </a:rPr>
              <a:t> years</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a:t>
            </a:r>
            <a:r>
              <a:rPr lang="en" sz="1000">
                <a:solidFill>
                  <a:srgbClr val="16325C"/>
                </a:solidFill>
                <a:latin typeface="Open Sans"/>
                <a:ea typeface="Open Sans"/>
                <a:cs typeface="Open Sans"/>
                <a:sym typeface="Open Sans"/>
              </a:rPr>
              <a:t>Mule and Anypoint Platform</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3 - 5</a:t>
            </a:r>
            <a:r>
              <a:rPr b="1" i="0" lang="en" sz="1100" u="none" cap="none" strike="noStrike">
                <a:solidFill>
                  <a:srgbClr val="16325C"/>
                </a:solidFill>
                <a:latin typeface="Open Sans"/>
                <a:ea typeface="Open Sans"/>
                <a:cs typeface="Open Sans"/>
                <a:sym typeface="Open Sans"/>
              </a:rPr>
              <a:t> years </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development in general</a:t>
            </a:r>
            <a:endParaRPr b="0" i="0" sz="1000" u="none" cap="none" strike="noStrike">
              <a:solidFill>
                <a:srgbClr val="16325C"/>
              </a:solidFill>
              <a:latin typeface="Open Sans"/>
              <a:ea typeface="Open Sans"/>
              <a:cs typeface="Open Sans"/>
              <a:sym typeface="Open Sans"/>
            </a:endParaRPr>
          </a:p>
        </p:txBody>
      </p:sp>
      <p:sp>
        <p:nvSpPr>
          <p:cNvPr id="132" name="Google Shape;132;p23"/>
          <p:cNvSpPr txBox="1"/>
          <p:nvPr/>
        </p:nvSpPr>
        <p:spPr>
          <a:xfrm>
            <a:off x="3425100" y="280275"/>
            <a:ext cx="5289300" cy="8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rgbClr val="16325C"/>
                </a:solidFill>
                <a:latin typeface="Open Sans"/>
                <a:ea typeface="Open Sans"/>
                <a:cs typeface="Open Sans"/>
                <a:sym typeface="Open Sans"/>
              </a:rPr>
              <a:t>Senior</a:t>
            </a:r>
            <a:r>
              <a:rPr b="1" lang="en">
                <a:solidFill>
                  <a:srgbClr val="16325C"/>
                </a:solidFill>
                <a:latin typeface="Open Sans"/>
                <a:ea typeface="Open Sans"/>
                <a:cs typeface="Open Sans"/>
                <a:sym typeface="Open Sans"/>
              </a:rPr>
              <a:t> Developers</a:t>
            </a:r>
            <a:r>
              <a:rPr lang="en">
                <a:solidFill>
                  <a:srgbClr val="16325C"/>
                </a:solidFill>
                <a:latin typeface="Open Sans"/>
                <a:ea typeface="Open Sans"/>
                <a:cs typeface="Open Sans"/>
                <a:sym typeface="Open Sans"/>
              </a:rPr>
              <a:t> build Mule 3 </a:t>
            </a:r>
            <a:r>
              <a:rPr lang="en">
                <a:solidFill>
                  <a:srgbClr val="16325C"/>
                </a:solidFill>
                <a:latin typeface="Open Sans"/>
                <a:ea typeface="Open Sans"/>
                <a:cs typeface="Open Sans"/>
                <a:sym typeface="Open Sans"/>
              </a:rPr>
              <a:t>integration applications as their main job. They advise Fundamental Developers and seek to transition to build Mule 4 applications.</a:t>
            </a:r>
            <a:endParaRPr b="0" i="0" sz="1400" u="none" cap="none" strike="noStrike">
              <a:solidFill>
                <a:srgbClr val="16325C"/>
              </a:solidFill>
              <a:latin typeface="Open Sans"/>
              <a:ea typeface="Open Sans"/>
              <a:cs typeface="Open Sans"/>
              <a:sym typeface="Open Sans"/>
            </a:endParaRPr>
          </a:p>
        </p:txBody>
      </p:sp>
      <p:sp>
        <p:nvSpPr>
          <p:cNvPr id="133" name="Google Shape;133;p23"/>
          <p:cNvSpPr txBox="1"/>
          <p:nvPr/>
        </p:nvSpPr>
        <p:spPr>
          <a:xfrm>
            <a:off x="744025" y="243827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 Use</a:t>
            </a:r>
            <a:endParaRPr b="1" i="0" sz="1200" u="none" cap="none" strike="noStrike">
              <a:solidFill>
                <a:srgbClr val="16325C"/>
              </a:solidFill>
              <a:latin typeface="Open Sans"/>
              <a:ea typeface="Open Sans"/>
              <a:cs typeface="Open Sans"/>
              <a:sym typeface="Open Sans"/>
            </a:endParaRPr>
          </a:p>
        </p:txBody>
      </p:sp>
      <p:sp>
        <p:nvSpPr>
          <p:cNvPr id="134" name="Google Shape;134;p23"/>
          <p:cNvSpPr txBox="1"/>
          <p:nvPr/>
        </p:nvSpPr>
        <p:spPr>
          <a:xfrm>
            <a:off x="428625" y="2769275"/>
            <a:ext cx="22347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50</a:t>
            </a:r>
            <a:r>
              <a:rPr b="1" lang="en" sz="1100">
                <a:solidFill>
                  <a:srgbClr val="16325C"/>
                </a:solidFill>
                <a:latin typeface="Open Sans"/>
                <a:ea typeface="Open Sans"/>
                <a:cs typeface="Open Sans"/>
                <a:sym typeface="Open Sans"/>
              </a:rPr>
              <a:t> </a:t>
            </a:r>
            <a:r>
              <a:rPr b="1" i="0" lang="en" sz="1100" u="none" cap="none" strike="noStrike">
                <a:solidFill>
                  <a:srgbClr val="16325C"/>
                </a:solidFill>
                <a:latin typeface="Open Sans"/>
                <a:ea typeface="Open Sans"/>
                <a:cs typeface="Open Sans"/>
                <a:sym typeface="Open Sans"/>
              </a:rPr>
              <a:t>- </a:t>
            </a:r>
            <a:r>
              <a:rPr b="1" lang="en" sz="1100">
                <a:solidFill>
                  <a:srgbClr val="16325C"/>
                </a:solidFill>
                <a:latin typeface="Open Sans"/>
                <a:ea typeface="Open Sans"/>
                <a:cs typeface="Open Sans"/>
                <a:sym typeface="Open Sans"/>
              </a:rPr>
              <a:t>100</a:t>
            </a:r>
            <a:r>
              <a:rPr b="1" i="0" lang="en" sz="1100" u="none" cap="none" strike="noStrike">
                <a:solidFill>
                  <a:srgbClr val="16325C"/>
                </a:solidFill>
                <a:latin typeface="Open Sans"/>
                <a:ea typeface="Open Sans"/>
                <a:cs typeface="Open Sans"/>
                <a:sym typeface="Open Sans"/>
              </a:rPr>
              <a:t>%</a:t>
            </a:r>
            <a:r>
              <a:rPr b="1" i="0" lang="en" sz="1200" u="none" cap="none" strike="noStrike">
                <a:solidFill>
                  <a:srgbClr val="16325C"/>
                </a:solidFill>
                <a:latin typeface="Open Sans"/>
                <a:ea typeface="Open Sans"/>
                <a:cs typeface="Open Sans"/>
                <a:sym typeface="Open Sans"/>
              </a:rPr>
              <a:t> </a:t>
            </a:r>
            <a:endParaRPr b="1" i="0" sz="12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of time spent on </a:t>
            </a:r>
            <a:r>
              <a:rPr lang="en" sz="1000">
                <a:solidFill>
                  <a:srgbClr val="16325C"/>
                </a:solidFill>
                <a:latin typeface="Open Sans"/>
                <a:ea typeface="Open Sans"/>
                <a:cs typeface="Open Sans"/>
                <a:sym typeface="Open Sans"/>
              </a:rPr>
              <a:t>Mule development</a:t>
            </a:r>
            <a:endParaRPr b="0" i="0" sz="1000" u="none" cap="none" strike="noStrike">
              <a:solidFill>
                <a:srgbClr val="16325C"/>
              </a:solidFill>
              <a:latin typeface="Open Sans"/>
              <a:ea typeface="Open Sans"/>
              <a:cs typeface="Open Sans"/>
              <a:sym typeface="Open Sans"/>
            </a:endParaRPr>
          </a:p>
        </p:txBody>
      </p:sp>
      <p:sp>
        <p:nvSpPr>
          <p:cNvPr id="135" name="Google Shape;135;p23"/>
          <p:cNvSpPr txBox="1"/>
          <p:nvPr/>
        </p:nvSpPr>
        <p:spPr>
          <a:xfrm>
            <a:off x="0" y="150125"/>
            <a:ext cx="3438300" cy="609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rgbClr val="16325C"/>
                </a:solidFill>
                <a:latin typeface="Open Sans"/>
                <a:ea typeface="Open Sans"/>
                <a:cs typeface="Open Sans"/>
                <a:sym typeface="Open Sans"/>
              </a:rPr>
              <a:t>Senior</a:t>
            </a:r>
            <a:r>
              <a:rPr b="1" lang="en" sz="2000">
                <a:solidFill>
                  <a:srgbClr val="16325C"/>
                </a:solidFill>
                <a:latin typeface="Open Sans"/>
                <a:ea typeface="Open Sans"/>
                <a:cs typeface="Open Sans"/>
                <a:sym typeface="Open Sans"/>
              </a:rPr>
              <a:t> Developer</a:t>
            </a:r>
            <a:endParaRPr b="1" i="0" sz="2000" u="none" cap="none" strike="noStrike">
              <a:solidFill>
                <a:srgbClr val="16325C"/>
              </a:solidFill>
              <a:latin typeface="Open Sans"/>
              <a:ea typeface="Open Sans"/>
              <a:cs typeface="Open Sans"/>
              <a:sym typeface="Open Sans"/>
            </a:endParaRPr>
          </a:p>
        </p:txBody>
      </p:sp>
      <p:sp>
        <p:nvSpPr>
          <p:cNvPr id="136" name="Google Shape;136;p23"/>
          <p:cNvSpPr txBox="1"/>
          <p:nvPr/>
        </p:nvSpPr>
        <p:spPr>
          <a:xfrm>
            <a:off x="6202825" y="1574450"/>
            <a:ext cx="2941200" cy="1180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Mule, TIBCO, Oracle Service Bus, Spring</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Trad. prog. languages (Java, C/C++, etc)</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Unit tests</a:t>
            </a:r>
            <a:endParaRPr sz="1000">
              <a:solidFill>
                <a:srgbClr val="16325C"/>
              </a:solidFill>
              <a:latin typeface="Open Sans"/>
              <a:ea typeface="Open Sans"/>
              <a:cs typeface="Open Sans"/>
              <a:sym typeface="Open Sans"/>
            </a:endParaRPr>
          </a:p>
        </p:txBody>
      </p:sp>
      <p:sp>
        <p:nvSpPr>
          <p:cNvPr id="137" name="Google Shape;137;p23"/>
          <p:cNvSpPr txBox="1"/>
          <p:nvPr/>
        </p:nvSpPr>
        <p:spPr>
          <a:xfrm>
            <a:off x="3758363" y="4188790"/>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Learning Strategy</a:t>
            </a:r>
            <a:endParaRPr b="0" i="0" sz="1200" u="none" cap="none" strike="noStrike">
              <a:solidFill>
                <a:srgbClr val="16325C"/>
              </a:solidFill>
              <a:latin typeface="Open Sans"/>
              <a:ea typeface="Open Sans"/>
              <a:cs typeface="Open Sans"/>
              <a:sym typeface="Open Sans"/>
            </a:endParaRPr>
          </a:p>
        </p:txBody>
      </p:sp>
      <p:pic>
        <p:nvPicPr>
          <p:cNvPr id="138" name="Google Shape;138;p23"/>
          <p:cNvPicPr preferRelativeResize="0"/>
          <p:nvPr/>
        </p:nvPicPr>
        <p:blipFill rotWithShape="1">
          <a:blip r:embed="rId4">
            <a:alphaModFix/>
          </a:blip>
          <a:srcRect b="0" l="0" r="0" t="0"/>
          <a:stretch/>
        </p:blipFill>
        <p:spPr>
          <a:xfrm>
            <a:off x="3529312" y="4266740"/>
            <a:ext cx="256750" cy="186697"/>
          </a:xfrm>
          <a:prstGeom prst="rect">
            <a:avLst/>
          </a:prstGeom>
          <a:noFill/>
          <a:ln>
            <a:noFill/>
          </a:ln>
        </p:spPr>
      </p:pic>
      <p:sp>
        <p:nvSpPr>
          <p:cNvPr id="139" name="Google Shape;139;p23"/>
          <p:cNvSpPr txBox="1"/>
          <p:nvPr/>
        </p:nvSpPr>
        <p:spPr>
          <a:xfrm>
            <a:off x="3774700" y="2816978"/>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Frustrations</a:t>
            </a:r>
            <a:endParaRPr b="0" i="0" sz="1200" u="none" cap="none" strike="noStrike">
              <a:solidFill>
                <a:srgbClr val="16325C"/>
              </a:solidFill>
              <a:latin typeface="Open Sans"/>
              <a:ea typeface="Open Sans"/>
              <a:cs typeface="Open Sans"/>
              <a:sym typeface="Open Sans"/>
            </a:endParaRPr>
          </a:p>
        </p:txBody>
      </p:sp>
      <p:pic>
        <p:nvPicPr>
          <p:cNvPr id="140" name="Google Shape;140;p23"/>
          <p:cNvPicPr preferRelativeResize="0"/>
          <p:nvPr/>
        </p:nvPicPr>
        <p:blipFill rotWithShape="1">
          <a:blip r:embed="rId5">
            <a:alphaModFix/>
          </a:blip>
          <a:srcRect b="0" l="0" r="0" t="0"/>
          <a:stretch/>
        </p:blipFill>
        <p:spPr>
          <a:xfrm>
            <a:off x="6311046" y="2880236"/>
            <a:ext cx="236424" cy="216078"/>
          </a:xfrm>
          <a:prstGeom prst="rect">
            <a:avLst/>
          </a:prstGeom>
          <a:noFill/>
          <a:ln>
            <a:noFill/>
          </a:ln>
        </p:spPr>
      </p:pic>
      <p:sp>
        <p:nvSpPr>
          <p:cNvPr id="141" name="Google Shape;141;p23"/>
          <p:cNvSpPr txBox="1"/>
          <p:nvPr/>
        </p:nvSpPr>
        <p:spPr>
          <a:xfrm>
            <a:off x="6217625" y="3099125"/>
            <a:ext cx="2647200" cy="11802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Topics in class do not go into more detail</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There are no examples to reflect my exact use case</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Can't find best practices applying new technology easily</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42" name="Google Shape;142;p23"/>
          <p:cNvSpPr txBox="1"/>
          <p:nvPr/>
        </p:nvSpPr>
        <p:spPr>
          <a:xfrm>
            <a:off x="6542050" y="2843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200"/>
              <a:buFont typeface="Arial"/>
              <a:buNone/>
            </a:pPr>
            <a:r>
              <a:rPr b="1" lang="en" sz="1200">
                <a:solidFill>
                  <a:srgbClr val="16325C"/>
                </a:solidFill>
                <a:latin typeface="Open Sans"/>
                <a:ea typeface="Open Sans"/>
                <a:cs typeface="Open Sans"/>
                <a:sym typeface="Open Sans"/>
              </a:rPr>
              <a:t>Learning Frustrations</a:t>
            </a:r>
            <a:endParaRPr b="0" i="0" sz="1200" u="none" cap="none" strike="noStrike">
              <a:solidFill>
                <a:srgbClr val="16325C"/>
              </a:solidFill>
              <a:latin typeface="Open Sans"/>
              <a:ea typeface="Open Sans"/>
              <a:cs typeface="Open Sans"/>
              <a:sym typeface="Open Sans"/>
            </a:endParaRPr>
          </a:p>
        </p:txBody>
      </p:sp>
      <p:pic>
        <p:nvPicPr>
          <p:cNvPr id="143" name="Google Shape;143;p23"/>
          <p:cNvPicPr preferRelativeResize="0"/>
          <p:nvPr/>
        </p:nvPicPr>
        <p:blipFill rotWithShape="1">
          <a:blip r:embed="rId6">
            <a:alphaModFix/>
          </a:blip>
          <a:srcRect b="0" l="0" r="0" t="0"/>
          <a:stretch/>
        </p:blipFill>
        <p:spPr>
          <a:xfrm>
            <a:off x="512896" y="2522457"/>
            <a:ext cx="236425" cy="236400"/>
          </a:xfrm>
          <a:prstGeom prst="rect">
            <a:avLst/>
          </a:prstGeom>
          <a:noFill/>
          <a:ln>
            <a:noFill/>
          </a:ln>
        </p:spPr>
      </p:pic>
      <p:sp>
        <p:nvSpPr>
          <p:cNvPr id="144" name="Google Shape;144;p23"/>
          <p:cNvSpPr txBox="1"/>
          <p:nvPr/>
        </p:nvSpPr>
        <p:spPr>
          <a:xfrm>
            <a:off x="6542050" y="1231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Top Tools &amp; Technologies</a:t>
            </a:r>
            <a:endParaRPr b="0" i="0" sz="1200" u="none" cap="none" strike="noStrike">
              <a:solidFill>
                <a:srgbClr val="16325C"/>
              </a:solidFill>
              <a:latin typeface="Open Sans"/>
              <a:ea typeface="Open Sans"/>
              <a:cs typeface="Open Sans"/>
              <a:sym typeface="Open Sans"/>
            </a:endParaRPr>
          </a:p>
        </p:txBody>
      </p:sp>
      <p:grpSp>
        <p:nvGrpSpPr>
          <p:cNvPr id="145" name="Google Shape;145;p23"/>
          <p:cNvGrpSpPr/>
          <p:nvPr/>
        </p:nvGrpSpPr>
        <p:grpSpPr>
          <a:xfrm>
            <a:off x="3519975" y="1215050"/>
            <a:ext cx="2408850" cy="342600"/>
            <a:chOff x="2926025" y="1046175"/>
            <a:chExt cx="2408850" cy="342600"/>
          </a:xfrm>
        </p:grpSpPr>
        <p:sp>
          <p:nvSpPr>
            <p:cNvPr id="146" name="Google Shape;146;p23"/>
            <p:cNvSpPr txBox="1"/>
            <p:nvPr/>
          </p:nvSpPr>
          <p:spPr>
            <a:xfrm>
              <a:off x="3165275" y="1046175"/>
              <a:ext cx="21696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Goals</a:t>
              </a:r>
              <a:endParaRPr b="0" i="0" sz="1200" u="none" cap="none" strike="noStrike">
                <a:solidFill>
                  <a:srgbClr val="16325C"/>
                </a:solidFill>
                <a:latin typeface="Open Sans"/>
                <a:ea typeface="Open Sans"/>
                <a:cs typeface="Open Sans"/>
                <a:sym typeface="Open Sans"/>
              </a:endParaRPr>
            </a:p>
          </p:txBody>
        </p:sp>
        <p:pic>
          <p:nvPicPr>
            <p:cNvPr id="147" name="Google Shape;147;p23"/>
            <p:cNvPicPr preferRelativeResize="0"/>
            <p:nvPr/>
          </p:nvPicPr>
          <p:blipFill rotWithShape="1">
            <a:blip r:embed="rId7">
              <a:alphaModFix/>
            </a:blip>
            <a:srcRect b="0" l="0" r="0" t="0"/>
            <a:stretch/>
          </p:blipFill>
          <p:spPr>
            <a:xfrm>
              <a:off x="2926025" y="1110635"/>
              <a:ext cx="236426" cy="213681"/>
            </a:xfrm>
            <a:prstGeom prst="rect">
              <a:avLst/>
            </a:prstGeom>
            <a:noFill/>
            <a:ln>
              <a:noFill/>
            </a:ln>
          </p:spPr>
        </p:pic>
      </p:grpSp>
      <p:pic>
        <p:nvPicPr>
          <p:cNvPr id="148" name="Google Shape;148;p23"/>
          <p:cNvPicPr preferRelativeResize="0"/>
          <p:nvPr/>
        </p:nvPicPr>
        <p:blipFill rotWithShape="1">
          <a:blip r:embed="rId8">
            <a:alphaModFix/>
          </a:blip>
          <a:srcRect b="0" l="0" r="0" t="0"/>
          <a:stretch/>
        </p:blipFill>
        <p:spPr>
          <a:xfrm>
            <a:off x="6314650" y="1291250"/>
            <a:ext cx="229213" cy="216099"/>
          </a:xfrm>
          <a:prstGeom prst="rect">
            <a:avLst/>
          </a:prstGeom>
          <a:noFill/>
          <a:ln>
            <a:noFill/>
          </a:ln>
        </p:spPr>
      </p:pic>
      <p:sp>
        <p:nvSpPr>
          <p:cNvPr id="149" name="Google Shape;149;p23"/>
          <p:cNvSpPr txBox="1"/>
          <p:nvPr/>
        </p:nvSpPr>
        <p:spPr>
          <a:xfrm>
            <a:off x="744025" y="3550650"/>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Training</a:t>
            </a:r>
            <a:endParaRPr b="1" i="0" sz="1200" u="none" cap="none" strike="noStrike">
              <a:solidFill>
                <a:srgbClr val="16325C"/>
              </a:solidFill>
              <a:latin typeface="Open Sans"/>
              <a:ea typeface="Open Sans"/>
              <a:cs typeface="Open Sans"/>
              <a:sym typeface="Open Sans"/>
            </a:endParaRPr>
          </a:p>
        </p:txBody>
      </p:sp>
      <p:sp>
        <p:nvSpPr>
          <p:cNvPr id="150" name="Google Shape;150;p23"/>
          <p:cNvSpPr txBox="1"/>
          <p:nvPr/>
        </p:nvSpPr>
        <p:spPr>
          <a:xfrm>
            <a:off x="428625" y="3957850"/>
            <a:ext cx="26472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 sz="1100">
                <a:solidFill>
                  <a:srgbClr val="16325C"/>
                </a:solidFill>
                <a:latin typeface="Open Sans"/>
                <a:ea typeface="Open Sans"/>
                <a:cs typeface="Open Sans"/>
                <a:sym typeface="Open Sans"/>
              </a:rPr>
              <a:t>MuleSoft 3 Fundamentals completed</a:t>
            </a:r>
            <a:endParaRPr sz="11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100">
              <a:solidFill>
                <a:srgbClr val="16325C"/>
              </a:solidFill>
              <a:latin typeface="Open Sans"/>
              <a:ea typeface="Open Sans"/>
              <a:cs typeface="Open Sans"/>
              <a:sym typeface="Open Sans"/>
            </a:endParaRPr>
          </a:p>
        </p:txBody>
      </p:sp>
      <p:pic>
        <p:nvPicPr>
          <p:cNvPr id="151" name="Google Shape;151;p23"/>
          <p:cNvPicPr preferRelativeResize="0"/>
          <p:nvPr/>
        </p:nvPicPr>
        <p:blipFill rotWithShape="1">
          <a:blip r:embed="rId4">
            <a:alphaModFix/>
          </a:blip>
          <a:srcRect b="0" l="0" r="0" t="0"/>
          <a:stretch/>
        </p:blipFill>
        <p:spPr>
          <a:xfrm>
            <a:off x="512912" y="3654252"/>
            <a:ext cx="256750" cy="186697"/>
          </a:xfrm>
          <a:prstGeom prst="rect">
            <a:avLst/>
          </a:prstGeom>
          <a:noFill/>
          <a:ln>
            <a:noFill/>
          </a:ln>
        </p:spPr>
      </p:pic>
      <p:sp>
        <p:nvSpPr>
          <p:cNvPr id="152" name="Google Shape;152;p23"/>
          <p:cNvSpPr txBox="1"/>
          <p:nvPr/>
        </p:nvSpPr>
        <p:spPr>
          <a:xfrm>
            <a:off x="3478850" y="1574450"/>
            <a:ext cx="2647200" cy="10557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Build scalable, reliable, and maintainable Mule 4 apps</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Build secure Mule 4 apps</a:t>
            </a:r>
            <a:endParaRPr sz="1000">
              <a:solidFill>
                <a:srgbClr val="16325C"/>
              </a:solidFill>
              <a:latin typeface="Open Sans"/>
              <a:ea typeface="Open Sans"/>
              <a:cs typeface="Open Sans"/>
              <a:sym typeface="Open Sans"/>
            </a:endParaRPr>
          </a:p>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Learn best Mule 4 best practices</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53" name="Google Shape;153;p23"/>
          <p:cNvSpPr txBox="1"/>
          <p:nvPr/>
        </p:nvSpPr>
        <p:spPr>
          <a:xfrm>
            <a:off x="3487600" y="3151875"/>
            <a:ext cx="2772000" cy="1001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Docs don't have enough examples</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Studio not reliable</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Cost of license high to use on a quick project</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pic>
        <p:nvPicPr>
          <p:cNvPr id="154" name="Google Shape;154;p23"/>
          <p:cNvPicPr preferRelativeResize="0"/>
          <p:nvPr/>
        </p:nvPicPr>
        <p:blipFill>
          <a:blip r:embed="rId9">
            <a:alphaModFix/>
          </a:blip>
          <a:stretch>
            <a:fillRect/>
          </a:stretch>
        </p:blipFill>
        <p:spPr>
          <a:xfrm>
            <a:off x="3505650" y="2857475"/>
            <a:ext cx="256750" cy="253975"/>
          </a:xfrm>
          <a:prstGeom prst="rect">
            <a:avLst/>
          </a:prstGeom>
          <a:noFill/>
          <a:ln>
            <a:noFill/>
          </a:ln>
        </p:spPr>
      </p:pic>
      <p:sp>
        <p:nvSpPr>
          <p:cNvPr id="155" name="Google Shape;155;p23"/>
          <p:cNvSpPr/>
          <p:nvPr/>
        </p:nvSpPr>
        <p:spPr>
          <a:xfrm>
            <a:off x="4550725"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00"/>
              <a:buFont typeface="Arial"/>
              <a:buNone/>
            </a:pPr>
            <a:r>
              <a:rPr b="1" lang="en" sz="900">
                <a:solidFill>
                  <a:schemeClr val="dk1"/>
                </a:solidFill>
                <a:latin typeface="Open Sans"/>
                <a:ea typeface="Open Sans"/>
                <a:cs typeface="Open Sans"/>
                <a:sym typeface="Open Sans"/>
              </a:rPr>
              <a:t>MuleSoft Training (MU)</a:t>
            </a:r>
            <a:endParaRPr b="1" i="0" sz="900" u="none" cap="none" strike="noStrike">
              <a:solidFill>
                <a:srgbClr val="000000"/>
              </a:solidFill>
              <a:latin typeface="Open Sans"/>
              <a:ea typeface="Open Sans"/>
              <a:cs typeface="Open Sans"/>
              <a:sym typeface="Open Sans"/>
            </a:endParaRPr>
          </a:p>
        </p:txBody>
      </p:sp>
      <p:sp>
        <p:nvSpPr>
          <p:cNvPr id="156" name="Google Shape;156;p23"/>
          <p:cNvSpPr/>
          <p:nvPr/>
        </p:nvSpPr>
        <p:spPr>
          <a:xfrm>
            <a:off x="359222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MuleSoft Training (ILT)</a:t>
            </a:r>
            <a:endParaRPr b="1" i="0" sz="900" u="none" cap="none" strike="noStrike">
              <a:solidFill>
                <a:srgbClr val="000000"/>
              </a:solidFill>
              <a:latin typeface="Open Sans"/>
              <a:ea typeface="Open Sans"/>
              <a:cs typeface="Open Sans"/>
              <a:sym typeface="Open Sans"/>
            </a:endParaRPr>
          </a:p>
        </p:txBody>
      </p:sp>
      <p:sp>
        <p:nvSpPr>
          <p:cNvPr id="157" name="Google Shape;157;p23"/>
          <p:cNvSpPr/>
          <p:nvPr/>
        </p:nvSpPr>
        <p:spPr>
          <a:xfrm>
            <a:off x="550922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Open Sans"/>
                <a:ea typeface="Open Sans"/>
                <a:cs typeface="Open Sans"/>
                <a:sym typeface="Open Sans"/>
              </a:rPr>
              <a:t>Code Samples</a:t>
            </a:r>
            <a:endParaRPr b="1" i="0" sz="900" u="none" cap="none" strike="noStrike">
              <a:solidFill>
                <a:srgbClr val="000000"/>
              </a:solidFill>
              <a:latin typeface="Open Sans"/>
              <a:ea typeface="Open Sans"/>
              <a:cs typeface="Open Sans"/>
              <a:sym typeface="Open Sans"/>
            </a:endParaRPr>
          </a:p>
        </p:txBody>
      </p:sp>
      <p:sp>
        <p:nvSpPr>
          <p:cNvPr id="158" name="Google Shape;158;p23"/>
          <p:cNvSpPr/>
          <p:nvPr/>
        </p:nvSpPr>
        <p:spPr>
          <a:xfrm>
            <a:off x="8206288"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Learn on Job</a:t>
            </a:r>
            <a:endParaRPr b="1" i="0" sz="900" u="none" cap="none" strike="noStrike">
              <a:solidFill>
                <a:srgbClr val="000000"/>
              </a:solidFill>
              <a:latin typeface="Open Sans"/>
              <a:ea typeface="Open Sans"/>
              <a:cs typeface="Open Sans"/>
              <a:sym typeface="Open Sans"/>
            </a:endParaRPr>
          </a:p>
        </p:txBody>
      </p:sp>
      <p:sp>
        <p:nvSpPr>
          <p:cNvPr id="159" name="Google Shape;159;p23"/>
          <p:cNvSpPr/>
          <p:nvPr/>
        </p:nvSpPr>
        <p:spPr>
          <a:xfrm>
            <a:off x="731127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Tutorials</a:t>
            </a:r>
            <a:endParaRPr b="1" i="0" sz="900" u="none" cap="none" strike="noStrike">
              <a:solidFill>
                <a:srgbClr val="000000"/>
              </a:solidFill>
              <a:latin typeface="Open Sans"/>
              <a:ea typeface="Open Sans"/>
              <a:cs typeface="Open Sans"/>
              <a:sym typeface="Open Sans"/>
            </a:endParaRPr>
          </a:p>
        </p:txBody>
      </p:sp>
      <p:sp>
        <p:nvSpPr>
          <p:cNvPr id="160" name="Google Shape;160;p23"/>
          <p:cNvSpPr/>
          <p:nvPr/>
        </p:nvSpPr>
        <p:spPr>
          <a:xfrm>
            <a:off x="6416238"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Docs</a:t>
            </a:r>
            <a:endParaRPr b="1" i="0" sz="9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p:nvPr/>
        </p:nvSpPr>
        <p:spPr>
          <a:xfrm>
            <a:off x="3425100" y="0"/>
            <a:ext cx="571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4"/>
          <p:cNvPicPr preferRelativeResize="0"/>
          <p:nvPr/>
        </p:nvPicPr>
        <p:blipFill rotWithShape="1">
          <a:blip r:embed="rId3">
            <a:alphaModFix/>
          </a:blip>
          <a:srcRect b="0" l="0" r="0" t="0"/>
          <a:stretch/>
        </p:blipFill>
        <p:spPr>
          <a:xfrm>
            <a:off x="504649" y="812709"/>
            <a:ext cx="256750" cy="256750"/>
          </a:xfrm>
          <a:prstGeom prst="rect">
            <a:avLst/>
          </a:prstGeom>
          <a:noFill/>
          <a:ln>
            <a:noFill/>
          </a:ln>
        </p:spPr>
      </p:pic>
      <p:sp>
        <p:nvSpPr>
          <p:cNvPr id="167" name="Google Shape;167;p24"/>
          <p:cNvSpPr txBox="1"/>
          <p:nvPr/>
        </p:nvSpPr>
        <p:spPr>
          <a:xfrm>
            <a:off x="744025" y="75972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Experience</a:t>
            </a:r>
            <a:endParaRPr b="1" i="0" sz="1200" u="none" cap="none" strike="noStrike">
              <a:solidFill>
                <a:srgbClr val="16325C"/>
              </a:solidFill>
              <a:latin typeface="Open Sans"/>
              <a:ea typeface="Open Sans"/>
              <a:cs typeface="Open Sans"/>
              <a:sym typeface="Open Sans"/>
            </a:endParaRPr>
          </a:p>
        </p:txBody>
      </p:sp>
      <p:sp>
        <p:nvSpPr>
          <p:cNvPr id="168" name="Google Shape;168;p24"/>
          <p:cNvSpPr txBox="1"/>
          <p:nvPr/>
        </p:nvSpPr>
        <p:spPr>
          <a:xfrm>
            <a:off x="428625" y="1295100"/>
            <a:ext cx="2234700" cy="100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5+ </a:t>
            </a:r>
            <a:r>
              <a:rPr b="1" i="0" lang="en" sz="1100" u="none" cap="none" strike="noStrike">
                <a:solidFill>
                  <a:srgbClr val="16325C"/>
                </a:solidFill>
                <a:latin typeface="Open Sans"/>
                <a:ea typeface="Open Sans"/>
                <a:cs typeface="Open Sans"/>
                <a:sym typeface="Open Sans"/>
              </a:rPr>
              <a:t> years</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a:t>
            </a:r>
            <a:r>
              <a:rPr lang="en" sz="1000">
                <a:solidFill>
                  <a:srgbClr val="16325C"/>
                </a:solidFill>
                <a:latin typeface="Open Sans"/>
                <a:ea typeface="Open Sans"/>
                <a:cs typeface="Open Sans"/>
                <a:sym typeface="Open Sans"/>
              </a:rPr>
              <a:t>Mule and Anypoint Platform</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10+ </a:t>
            </a:r>
            <a:r>
              <a:rPr b="1" i="0" lang="en" sz="1100" u="none" cap="none" strike="noStrike">
                <a:solidFill>
                  <a:srgbClr val="16325C"/>
                </a:solidFill>
                <a:latin typeface="Open Sans"/>
                <a:ea typeface="Open Sans"/>
                <a:cs typeface="Open Sans"/>
                <a:sym typeface="Open Sans"/>
              </a:rPr>
              <a:t>years </a:t>
            </a:r>
            <a:endParaRPr b="1" i="0" sz="11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with development in general</a:t>
            </a:r>
            <a:endParaRPr b="0" i="0" sz="1000" u="none" cap="none" strike="noStrike">
              <a:solidFill>
                <a:srgbClr val="16325C"/>
              </a:solidFill>
              <a:latin typeface="Open Sans"/>
              <a:ea typeface="Open Sans"/>
              <a:cs typeface="Open Sans"/>
              <a:sym typeface="Open Sans"/>
            </a:endParaRPr>
          </a:p>
        </p:txBody>
      </p:sp>
      <p:sp>
        <p:nvSpPr>
          <p:cNvPr id="169" name="Google Shape;169;p24"/>
          <p:cNvSpPr txBox="1"/>
          <p:nvPr/>
        </p:nvSpPr>
        <p:spPr>
          <a:xfrm>
            <a:off x="3425100" y="280275"/>
            <a:ext cx="5289300" cy="8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rgbClr val="16325C"/>
                </a:solidFill>
                <a:latin typeface="Open Sans"/>
                <a:ea typeface="Open Sans"/>
                <a:cs typeface="Open Sans"/>
                <a:sym typeface="Open Sans"/>
              </a:rPr>
              <a:t>Principal Developers </a:t>
            </a:r>
            <a:r>
              <a:rPr lang="en">
                <a:solidFill>
                  <a:srgbClr val="16325C"/>
                </a:solidFill>
                <a:latin typeface="Open Sans"/>
                <a:ea typeface="Open Sans"/>
                <a:cs typeface="Open Sans"/>
                <a:sym typeface="Open Sans"/>
              </a:rPr>
              <a:t>build and architect integration systems. They serve as the integration experts for their respective teams.</a:t>
            </a:r>
            <a:endParaRPr b="0" i="0" sz="1400" u="none" cap="none" strike="noStrike">
              <a:solidFill>
                <a:srgbClr val="16325C"/>
              </a:solidFill>
              <a:latin typeface="Open Sans"/>
              <a:ea typeface="Open Sans"/>
              <a:cs typeface="Open Sans"/>
              <a:sym typeface="Open Sans"/>
            </a:endParaRPr>
          </a:p>
        </p:txBody>
      </p:sp>
      <p:sp>
        <p:nvSpPr>
          <p:cNvPr id="170" name="Google Shape;170;p24"/>
          <p:cNvSpPr txBox="1"/>
          <p:nvPr/>
        </p:nvSpPr>
        <p:spPr>
          <a:xfrm>
            <a:off x="744025" y="2438275"/>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 Use</a:t>
            </a:r>
            <a:endParaRPr b="1" i="0" sz="1200" u="none" cap="none" strike="noStrike">
              <a:solidFill>
                <a:srgbClr val="16325C"/>
              </a:solidFill>
              <a:latin typeface="Open Sans"/>
              <a:ea typeface="Open Sans"/>
              <a:cs typeface="Open Sans"/>
              <a:sym typeface="Open Sans"/>
            </a:endParaRPr>
          </a:p>
        </p:txBody>
      </p:sp>
      <p:sp>
        <p:nvSpPr>
          <p:cNvPr id="171" name="Google Shape;171;p24"/>
          <p:cNvSpPr txBox="1"/>
          <p:nvPr/>
        </p:nvSpPr>
        <p:spPr>
          <a:xfrm>
            <a:off x="428625" y="2769275"/>
            <a:ext cx="22347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16325C"/>
                </a:solidFill>
                <a:latin typeface="Open Sans"/>
                <a:ea typeface="Open Sans"/>
                <a:cs typeface="Open Sans"/>
                <a:sym typeface="Open Sans"/>
              </a:rPr>
              <a:t>50</a:t>
            </a:r>
            <a:r>
              <a:rPr b="1" lang="en" sz="1100">
                <a:solidFill>
                  <a:srgbClr val="16325C"/>
                </a:solidFill>
                <a:latin typeface="Open Sans"/>
                <a:ea typeface="Open Sans"/>
                <a:cs typeface="Open Sans"/>
                <a:sym typeface="Open Sans"/>
              </a:rPr>
              <a:t> </a:t>
            </a:r>
            <a:r>
              <a:rPr b="1" i="0" lang="en" sz="1100" u="none" cap="none" strike="noStrike">
                <a:solidFill>
                  <a:srgbClr val="16325C"/>
                </a:solidFill>
                <a:latin typeface="Open Sans"/>
                <a:ea typeface="Open Sans"/>
                <a:cs typeface="Open Sans"/>
                <a:sym typeface="Open Sans"/>
              </a:rPr>
              <a:t>- </a:t>
            </a:r>
            <a:r>
              <a:rPr b="1" lang="en" sz="1100">
                <a:solidFill>
                  <a:srgbClr val="16325C"/>
                </a:solidFill>
                <a:latin typeface="Open Sans"/>
                <a:ea typeface="Open Sans"/>
                <a:cs typeface="Open Sans"/>
                <a:sym typeface="Open Sans"/>
              </a:rPr>
              <a:t>75</a:t>
            </a:r>
            <a:r>
              <a:rPr b="1" i="0" lang="en" sz="1100" u="none" cap="none" strike="noStrike">
                <a:solidFill>
                  <a:srgbClr val="16325C"/>
                </a:solidFill>
                <a:latin typeface="Open Sans"/>
                <a:ea typeface="Open Sans"/>
                <a:cs typeface="Open Sans"/>
                <a:sym typeface="Open Sans"/>
              </a:rPr>
              <a:t>%</a:t>
            </a:r>
            <a:r>
              <a:rPr b="1" i="0" lang="en" sz="1200" u="none" cap="none" strike="noStrike">
                <a:solidFill>
                  <a:srgbClr val="16325C"/>
                </a:solidFill>
                <a:latin typeface="Open Sans"/>
                <a:ea typeface="Open Sans"/>
                <a:cs typeface="Open Sans"/>
                <a:sym typeface="Open Sans"/>
              </a:rPr>
              <a:t> </a:t>
            </a:r>
            <a:endParaRPr b="1" i="0" sz="1200" u="none" cap="none" strike="noStrike">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16325C"/>
                </a:solidFill>
                <a:latin typeface="Open Sans"/>
                <a:ea typeface="Open Sans"/>
                <a:cs typeface="Open Sans"/>
                <a:sym typeface="Open Sans"/>
              </a:rPr>
              <a:t>of time spent on </a:t>
            </a:r>
            <a:r>
              <a:rPr lang="en" sz="1000">
                <a:solidFill>
                  <a:srgbClr val="16325C"/>
                </a:solidFill>
                <a:latin typeface="Open Sans"/>
                <a:ea typeface="Open Sans"/>
                <a:cs typeface="Open Sans"/>
                <a:sym typeface="Open Sans"/>
              </a:rPr>
              <a:t>Mule development</a:t>
            </a:r>
            <a:endParaRPr b="0" i="0" sz="1000" u="none" cap="none" strike="noStrike">
              <a:solidFill>
                <a:srgbClr val="16325C"/>
              </a:solidFill>
              <a:latin typeface="Open Sans"/>
              <a:ea typeface="Open Sans"/>
              <a:cs typeface="Open Sans"/>
              <a:sym typeface="Open Sans"/>
            </a:endParaRPr>
          </a:p>
        </p:txBody>
      </p:sp>
      <p:sp>
        <p:nvSpPr>
          <p:cNvPr id="172" name="Google Shape;172;p24"/>
          <p:cNvSpPr txBox="1"/>
          <p:nvPr/>
        </p:nvSpPr>
        <p:spPr>
          <a:xfrm>
            <a:off x="0" y="150125"/>
            <a:ext cx="3438300" cy="609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rgbClr val="16325C"/>
                </a:solidFill>
                <a:latin typeface="Open Sans"/>
                <a:ea typeface="Open Sans"/>
                <a:cs typeface="Open Sans"/>
                <a:sym typeface="Open Sans"/>
              </a:rPr>
              <a:t>Principal Developer</a:t>
            </a:r>
            <a:endParaRPr b="1" i="0" sz="2000" u="none" cap="none" strike="noStrike">
              <a:solidFill>
                <a:srgbClr val="16325C"/>
              </a:solidFill>
              <a:latin typeface="Open Sans"/>
              <a:ea typeface="Open Sans"/>
              <a:cs typeface="Open Sans"/>
              <a:sym typeface="Open Sans"/>
            </a:endParaRPr>
          </a:p>
        </p:txBody>
      </p:sp>
      <p:sp>
        <p:nvSpPr>
          <p:cNvPr id="173" name="Google Shape;173;p24"/>
          <p:cNvSpPr txBox="1"/>
          <p:nvPr/>
        </p:nvSpPr>
        <p:spPr>
          <a:xfrm>
            <a:off x="6202825" y="1574450"/>
            <a:ext cx="2941200" cy="1180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Mule, TIBCO, Oracle Service Bus, IBM Websphere, IBM Integration Bus, Mainframe</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Trad. prog. languages (Java, C/C++, etc)</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Unit tests</a:t>
            </a:r>
            <a:endParaRPr sz="1000">
              <a:solidFill>
                <a:srgbClr val="16325C"/>
              </a:solidFill>
              <a:latin typeface="Open Sans"/>
              <a:ea typeface="Open Sans"/>
              <a:cs typeface="Open Sans"/>
              <a:sym typeface="Open Sans"/>
            </a:endParaRPr>
          </a:p>
        </p:txBody>
      </p:sp>
      <p:grpSp>
        <p:nvGrpSpPr>
          <p:cNvPr id="174" name="Google Shape;174;p24"/>
          <p:cNvGrpSpPr/>
          <p:nvPr/>
        </p:nvGrpSpPr>
        <p:grpSpPr>
          <a:xfrm>
            <a:off x="3529312" y="4188790"/>
            <a:ext cx="2426851" cy="342600"/>
            <a:chOff x="3529312" y="3613740"/>
            <a:chExt cx="2426851" cy="342600"/>
          </a:xfrm>
        </p:grpSpPr>
        <p:sp>
          <p:nvSpPr>
            <p:cNvPr id="175" name="Google Shape;175;p24"/>
            <p:cNvSpPr txBox="1"/>
            <p:nvPr/>
          </p:nvSpPr>
          <p:spPr>
            <a:xfrm>
              <a:off x="3758363" y="3613740"/>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Learning Strategy</a:t>
              </a:r>
              <a:endParaRPr b="0" i="0" sz="1200" u="none" cap="none" strike="noStrike">
                <a:solidFill>
                  <a:srgbClr val="16325C"/>
                </a:solidFill>
                <a:latin typeface="Open Sans"/>
                <a:ea typeface="Open Sans"/>
                <a:cs typeface="Open Sans"/>
                <a:sym typeface="Open Sans"/>
              </a:endParaRPr>
            </a:p>
          </p:txBody>
        </p:sp>
        <p:pic>
          <p:nvPicPr>
            <p:cNvPr id="176" name="Google Shape;176;p24"/>
            <p:cNvPicPr preferRelativeResize="0"/>
            <p:nvPr/>
          </p:nvPicPr>
          <p:blipFill rotWithShape="1">
            <a:blip r:embed="rId4">
              <a:alphaModFix/>
            </a:blip>
            <a:srcRect b="0" l="0" r="0" t="0"/>
            <a:stretch/>
          </p:blipFill>
          <p:spPr>
            <a:xfrm>
              <a:off x="3529312" y="3691690"/>
              <a:ext cx="256750" cy="186697"/>
            </a:xfrm>
            <a:prstGeom prst="rect">
              <a:avLst/>
            </a:prstGeom>
            <a:noFill/>
            <a:ln>
              <a:noFill/>
            </a:ln>
          </p:spPr>
        </p:pic>
      </p:grpSp>
      <p:sp>
        <p:nvSpPr>
          <p:cNvPr id="177" name="Google Shape;177;p24"/>
          <p:cNvSpPr txBox="1"/>
          <p:nvPr/>
        </p:nvSpPr>
        <p:spPr>
          <a:xfrm>
            <a:off x="3774700" y="2816978"/>
            <a:ext cx="21978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Frustrations</a:t>
            </a:r>
            <a:endParaRPr b="0" i="0" sz="1200" u="none" cap="none" strike="noStrike">
              <a:solidFill>
                <a:srgbClr val="16325C"/>
              </a:solidFill>
              <a:latin typeface="Open Sans"/>
              <a:ea typeface="Open Sans"/>
              <a:cs typeface="Open Sans"/>
              <a:sym typeface="Open Sans"/>
            </a:endParaRPr>
          </a:p>
        </p:txBody>
      </p:sp>
      <p:pic>
        <p:nvPicPr>
          <p:cNvPr id="178" name="Google Shape;178;p24"/>
          <p:cNvPicPr preferRelativeResize="0"/>
          <p:nvPr/>
        </p:nvPicPr>
        <p:blipFill rotWithShape="1">
          <a:blip r:embed="rId5">
            <a:alphaModFix/>
          </a:blip>
          <a:srcRect b="0" l="0" r="0" t="0"/>
          <a:stretch/>
        </p:blipFill>
        <p:spPr>
          <a:xfrm>
            <a:off x="6311046" y="2880236"/>
            <a:ext cx="236424" cy="216078"/>
          </a:xfrm>
          <a:prstGeom prst="rect">
            <a:avLst/>
          </a:prstGeom>
          <a:noFill/>
          <a:ln>
            <a:noFill/>
          </a:ln>
        </p:spPr>
      </p:pic>
      <p:sp>
        <p:nvSpPr>
          <p:cNvPr id="179" name="Google Shape;179;p24"/>
          <p:cNvSpPr txBox="1"/>
          <p:nvPr/>
        </p:nvSpPr>
        <p:spPr>
          <a:xfrm>
            <a:off x="6217625" y="3099125"/>
            <a:ext cx="2647200" cy="1001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Instructors have to hand hold people while i have to wait in class</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Topics in class do not go into more detail</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80" name="Google Shape;180;p24"/>
          <p:cNvSpPr txBox="1"/>
          <p:nvPr/>
        </p:nvSpPr>
        <p:spPr>
          <a:xfrm>
            <a:off x="6542050" y="2843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200"/>
              <a:buFont typeface="Arial"/>
              <a:buNone/>
            </a:pPr>
            <a:r>
              <a:rPr b="1" lang="en" sz="1200">
                <a:solidFill>
                  <a:srgbClr val="16325C"/>
                </a:solidFill>
                <a:latin typeface="Open Sans"/>
                <a:ea typeface="Open Sans"/>
                <a:cs typeface="Open Sans"/>
                <a:sym typeface="Open Sans"/>
              </a:rPr>
              <a:t>Learning Frustrations</a:t>
            </a:r>
            <a:endParaRPr b="0" i="0" sz="1200" u="none" cap="none" strike="noStrike">
              <a:solidFill>
                <a:srgbClr val="16325C"/>
              </a:solidFill>
              <a:latin typeface="Open Sans"/>
              <a:ea typeface="Open Sans"/>
              <a:cs typeface="Open Sans"/>
              <a:sym typeface="Open Sans"/>
            </a:endParaRPr>
          </a:p>
        </p:txBody>
      </p:sp>
      <p:pic>
        <p:nvPicPr>
          <p:cNvPr id="181" name="Google Shape;181;p24"/>
          <p:cNvPicPr preferRelativeResize="0"/>
          <p:nvPr/>
        </p:nvPicPr>
        <p:blipFill rotWithShape="1">
          <a:blip r:embed="rId6">
            <a:alphaModFix/>
          </a:blip>
          <a:srcRect b="0" l="0" r="0" t="0"/>
          <a:stretch/>
        </p:blipFill>
        <p:spPr>
          <a:xfrm>
            <a:off x="512896" y="2522457"/>
            <a:ext cx="236425" cy="236400"/>
          </a:xfrm>
          <a:prstGeom prst="rect">
            <a:avLst/>
          </a:prstGeom>
          <a:noFill/>
          <a:ln>
            <a:noFill/>
          </a:ln>
        </p:spPr>
      </p:pic>
      <p:sp>
        <p:nvSpPr>
          <p:cNvPr id="182" name="Google Shape;182;p24"/>
          <p:cNvSpPr txBox="1"/>
          <p:nvPr/>
        </p:nvSpPr>
        <p:spPr>
          <a:xfrm>
            <a:off x="6542050" y="1231850"/>
            <a:ext cx="23322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6325C"/>
                </a:solidFill>
                <a:latin typeface="Open Sans"/>
                <a:ea typeface="Open Sans"/>
                <a:cs typeface="Open Sans"/>
                <a:sym typeface="Open Sans"/>
              </a:rPr>
              <a:t>Top Tools &amp; Technologies</a:t>
            </a:r>
            <a:endParaRPr b="0" i="0" sz="1200" u="none" cap="none" strike="noStrike">
              <a:solidFill>
                <a:srgbClr val="16325C"/>
              </a:solidFill>
              <a:latin typeface="Open Sans"/>
              <a:ea typeface="Open Sans"/>
              <a:cs typeface="Open Sans"/>
              <a:sym typeface="Open Sans"/>
            </a:endParaRPr>
          </a:p>
        </p:txBody>
      </p:sp>
      <p:grpSp>
        <p:nvGrpSpPr>
          <p:cNvPr id="183" name="Google Shape;183;p24"/>
          <p:cNvGrpSpPr/>
          <p:nvPr/>
        </p:nvGrpSpPr>
        <p:grpSpPr>
          <a:xfrm>
            <a:off x="3519975" y="1215050"/>
            <a:ext cx="2408850" cy="342600"/>
            <a:chOff x="2926025" y="1046175"/>
            <a:chExt cx="2408850" cy="342600"/>
          </a:xfrm>
        </p:grpSpPr>
        <p:sp>
          <p:nvSpPr>
            <p:cNvPr id="184" name="Google Shape;184;p24"/>
            <p:cNvSpPr txBox="1"/>
            <p:nvPr/>
          </p:nvSpPr>
          <p:spPr>
            <a:xfrm>
              <a:off x="3165275" y="1046175"/>
              <a:ext cx="2169600" cy="3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Goals</a:t>
              </a:r>
              <a:endParaRPr b="0" i="0" sz="1200" u="none" cap="none" strike="noStrike">
                <a:solidFill>
                  <a:srgbClr val="16325C"/>
                </a:solidFill>
                <a:latin typeface="Open Sans"/>
                <a:ea typeface="Open Sans"/>
                <a:cs typeface="Open Sans"/>
                <a:sym typeface="Open Sans"/>
              </a:endParaRPr>
            </a:p>
          </p:txBody>
        </p:sp>
        <p:pic>
          <p:nvPicPr>
            <p:cNvPr id="185" name="Google Shape;185;p24"/>
            <p:cNvPicPr preferRelativeResize="0"/>
            <p:nvPr/>
          </p:nvPicPr>
          <p:blipFill rotWithShape="1">
            <a:blip r:embed="rId7">
              <a:alphaModFix/>
            </a:blip>
            <a:srcRect b="0" l="0" r="0" t="0"/>
            <a:stretch/>
          </p:blipFill>
          <p:spPr>
            <a:xfrm>
              <a:off x="2926025" y="1110635"/>
              <a:ext cx="236426" cy="213681"/>
            </a:xfrm>
            <a:prstGeom prst="rect">
              <a:avLst/>
            </a:prstGeom>
            <a:noFill/>
            <a:ln>
              <a:noFill/>
            </a:ln>
          </p:spPr>
        </p:pic>
      </p:grpSp>
      <p:pic>
        <p:nvPicPr>
          <p:cNvPr id="186" name="Google Shape;186;p24"/>
          <p:cNvPicPr preferRelativeResize="0"/>
          <p:nvPr/>
        </p:nvPicPr>
        <p:blipFill rotWithShape="1">
          <a:blip r:embed="rId8">
            <a:alphaModFix/>
          </a:blip>
          <a:srcRect b="0" l="0" r="0" t="0"/>
          <a:stretch/>
        </p:blipFill>
        <p:spPr>
          <a:xfrm>
            <a:off x="6314650" y="1291250"/>
            <a:ext cx="229213" cy="216099"/>
          </a:xfrm>
          <a:prstGeom prst="rect">
            <a:avLst/>
          </a:prstGeom>
          <a:noFill/>
          <a:ln>
            <a:noFill/>
          </a:ln>
        </p:spPr>
      </p:pic>
      <p:sp>
        <p:nvSpPr>
          <p:cNvPr id="187" name="Google Shape;187;p24"/>
          <p:cNvSpPr txBox="1"/>
          <p:nvPr/>
        </p:nvSpPr>
        <p:spPr>
          <a:xfrm>
            <a:off x="744025" y="3550650"/>
            <a:ext cx="1847100" cy="3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16325C"/>
                </a:solidFill>
                <a:latin typeface="Open Sans"/>
                <a:ea typeface="Open Sans"/>
                <a:cs typeface="Open Sans"/>
                <a:sym typeface="Open Sans"/>
              </a:rPr>
              <a:t>MuleSoft Training</a:t>
            </a:r>
            <a:endParaRPr b="1" i="0" sz="1200" u="none" cap="none" strike="noStrike">
              <a:solidFill>
                <a:srgbClr val="16325C"/>
              </a:solidFill>
              <a:latin typeface="Open Sans"/>
              <a:ea typeface="Open Sans"/>
              <a:cs typeface="Open Sans"/>
              <a:sym typeface="Open Sans"/>
            </a:endParaRPr>
          </a:p>
        </p:txBody>
      </p:sp>
      <p:sp>
        <p:nvSpPr>
          <p:cNvPr id="188" name="Google Shape;188;p24"/>
          <p:cNvSpPr txBox="1"/>
          <p:nvPr/>
        </p:nvSpPr>
        <p:spPr>
          <a:xfrm>
            <a:off x="428625" y="3957850"/>
            <a:ext cx="26472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 sz="1100">
                <a:solidFill>
                  <a:srgbClr val="16325C"/>
                </a:solidFill>
                <a:latin typeface="Open Sans"/>
                <a:ea typeface="Open Sans"/>
                <a:cs typeface="Open Sans"/>
                <a:sym typeface="Open Sans"/>
              </a:rPr>
              <a:t>MuleSoft 3 Fundamentals completed</a:t>
            </a:r>
            <a:endParaRPr sz="11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lang="en" sz="1100">
                <a:solidFill>
                  <a:srgbClr val="16325C"/>
                </a:solidFill>
                <a:latin typeface="Open Sans"/>
                <a:ea typeface="Open Sans"/>
                <a:cs typeface="Open Sans"/>
                <a:sym typeface="Open Sans"/>
              </a:rPr>
              <a:t>MuleSoft 3 Advanced completed</a:t>
            </a:r>
            <a:endParaRPr sz="11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lang="en" sz="1100">
                <a:solidFill>
                  <a:srgbClr val="16325C"/>
                </a:solidFill>
                <a:latin typeface="Open Sans"/>
                <a:ea typeface="Open Sans"/>
                <a:cs typeface="Open Sans"/>
                <a:sym typeface="Open Sans"/>
              </a:rPr>
              <a:t>MuleSoft Solution Design completed</a:t>
            </a:r>
            <a:endParaRPr sz="1100">
              <a:solidFill>
                <a:srgbClr val="16325C"/>
              </a:solidFill>
              <a:latin typeface="Open Sans"/>
              <a:ea typeface="Open Sans"/>
              <a:cs typeface="Open Sans"/>
              <a:sym typeface="Open Sans"/>
            </a:endParaRPr>
          </a:p>
        </p:txBody>
      </p:sp>
      <p:pic>
        <p:nvPicPr>
          <p:cNvPr id="189" name="Google Shape;189;p24"/>
          <p:cNvPicPr preferRelativeResize="0"/>
          <p:nvPr/>
        </p:nvPicPr>
        <p:blipFill rotWithShape="1">
          <a:blip r:embed="rId4">
            <a:alphaModFix/>
          </a:blip>
          <a:srcRect b="0" l="0" r="0" t="0"/>
          <a:stretch/>
        </p:blipFill>
        <p:spPr>
          <a:xfrm>
            <a:off x="512912" y="3654252"/>
            <a:ext cx="256750" cy="186697"/>
          </a:xfrm>
          <a:prstGeom prst="rect">
            <a:avLst/>
          </a:prstGeom>
          <a:noFill/>
          <a:ln>
            <a:noFill/>
          </a:ln>
        </p:spPr>
      </p:pic>
      <p:sp>
        <p:nvSpPr>
          <p:cNvPr id="190" name="Google Shape;190;p24"/>
          <p:cNvSpPr txBox="1"/>
          <p:nvPr/>
        </p:nvSpPr>
        <p:spPr>
          <a:xfrm>
            <a:off x="3478850" y="1574450"/>
            <a:ext cx="2647200" cy="125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Build and architect scalable, reliable, and maintainable Mule 4 apps</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Tune the Mule 4 runtime for performance</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Learn when to use and not use Mule 4</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sp>
        <p:nvSpPr>
          <p:cNvPr id="191" name="Google Shape;191;p24"/>
          <p:cNvSpPr txBox="1"/>
          <p:nvPr/>
        </p:nvSpPr>
        <p:spPr>
          <a:xfrm>
            <a:off x="3487600" y="3151875"/>
            <a:ext cx="2772000" cy="1001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Docs don't contain enough technical detail on the Mule runtime</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Docs don't have enough examples</a:t>
            </a:r>
            <a:endParaRPr sz="1000">
              <a:solidFill>
                <a:srgbClr val="16325C"/>
              </a:solidFill>
              <a:latin typeface="Open Sans"/>
              <a:ea typeface="Open Sans"/>
              <a:cs typeface="Open Sans"/>
              <a:sym typeface="Open Sans"/>
            </a:endParaRPr>
          </a:p>
          <a:p>
            <a:pPr indent="-292100" lvl="0" marL="457200" rtl="0" algn="l">
              <a:lnSpc>
                <a:spcPct val="115000"/>
              </a:lnSpc>
              <a:spcBef>
                <a:spcPts val="0"/>
              </a:spcBef>
              <a:spcAft>
                <a:spcPts val="0"/>
              </a:spcAft>
              <a:buClr>
                <a:srgbClr val="16325C"/>
              </a:buClr>
              <a:buSzPts val="1000"/>
              <a:buFont typeface="Open Sans"/>
              <a:buChar char="●"/>
            </a:pPr>
            <a:r>
              <a:rPr lang="en" sz="1000">
                <a:solidFill>
                  <a:srgbClr val="16325C"/>
                </a:solidFill>
                <a:latin typeface="Open Sans"/>
                <a:ea typeface="Open Sans"/>
                <a:cs typeface="Open Sans"/>
                <a:sym typeface="Open Sans"/>
              </a:rPr>
              <a:t>On-Prem not parity with CloudHub capabilities</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solidFill>
                <a:srgbClr val="16325C"/>
              </a:solidFill>
              <a:latin typeface="Open Sans"/>
              <a:ea typeface="Open Sans"/>
              <a:cs typeface="Open Sans"/>
              <a:sym typeface="Open Sans"/>
            </a:endParaRPr>
          </a:p>
        </p:txBody>
      </p:sp>
      <p:pic>
        <p:nvPicPr>
          <p:cNvPr id="192" name="Google Shape;192;p24"/>
          <p:cNvPicPr preferRelativeResize="0"/>
          <p:nvPr/>
        </p:nvPicPr>
        <p:blipFill>
          <a:blip r:embed="rId9">
            <a:alphaModFix/>
          </a:blip>
          <a:stretch>
            <a:fillRect/>
          </a:stretch>
        </p:blipFill>
        <p:spPr>
          <a:xfrm>
            <a:off x="3505650" y="2857475"/>
            <a:ext cx="256750" cy="253975"/>
          </a:xfrm>
          <a:prstGeom prst="rect">
            <a:avLst/>
          </a:prstGeom>
          <a:noFill/>
          <a:ln>
            <a:noFill/>
          </a:ln>
        </p:spPr>
      </p:pic>
      <p:sp>
        <p:nvSpPr>
          <p:cNvPr id="193" name="Google Shape;193;p24"/>
          <p:cNvSpPr/>
          <p:nvPr/>
        </p:nvSpPr>
        <p:spPr>
          <a:xfrm>
            <a:off x="6410250"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00"/>
              <a:buFont typeface="Arial"/>
              <a:buNone/>
            </a:pPr>
            <a:r>
              <a:rPr b="1" lang="en" sz="900">
                <a:solidFill>
                  <a:schemeClr val="dk1"/>
                </a:solidFill>
                <a:latin typeface="Open Sans"/>
                <a:ea typeface="Open Sans"/>
                <a:cs typeface="Open Sans"/>
                <a:sym typeface="Open Sans"/>
              </a:rPr>
              <a:t>MuleSoft Training (MU)</a:t>
            </a:r>
            <a:endParaRPr b="1" i="0" sz="900" u="none" cap="none" strike="noStrike">
              <a:solidFill>
                <a:srgbClr val="000000"/>
              </a:solidFill>
              <a:latin typeface="Open Sans"/>
              <a:ea typeface="Open Sans"/>
              <a:cs typeface="Open Sans"/>
              <a:sym typeface="Open Sans"/>
            </a:endParaRPr>
          </a:p>
        </p:txBody>
      </p:sp>
      <p:sp>
        <p:nvSpPr>
          <p:cNvPr id="194" name="Google Shape;194;p24"/>
          <p:cNvSpPr/>
          <p:nvPr/>
        </p:nvSpPr>
        <p:spPr>
          <a:xfrm>
            <a:off x="359222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MuleSoft Training (ILT)</a:t>
            </a:r>
            <a:endParaRPr b="1" i="0" sz="900" u="none" cap="none" strike="noStrike">
              <a:solidFill>
                <a:srgbClr val="000000"/>
              </a:solidFill>
              <a:latin typeface="Open Sans"/>
              <a:ea typeface="Open Sans"/>
              <a:cs typeface="Open Sans"/>
              <a:sym typeface="Open Sans"/>
            </a:endParaRPr>
          </a:p>
        </p:txBody>
      </p:sp>
      <p:sp>
        <p:nvSpPr>
          <p:cNvPr id="195" name="Google Shape;195;p24"/>
          <p:cNvSpPr/>
          <p:nvPr/>
        </p:nvSpPr>
        <p:spPr>
          <a:xfrm>
            <a:off x="550922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Open Sans"/>
                <a:ea typeface="Open Sans"/>
                <a:cs typeface="Open Sans"/>
                <a:sym typeface="Open Sans"/>
              </a:rPr>
              <a:t>Code Samples</a:t>
            </a:r>
            <a:endParaRPr b="1" i="0" sz="900" u="none" cap="none" strike="noStrike">
              <a:solidFill>
                <a:srgbClr val="000000"/>
              </a:solidFill>
              <a:latin typeface="Open Sans"/>
              <a:ea typeface="Open Sans"/>
              <a:cs typeface="Open Sans"/>
              <a:sym typeface="Open Sans"/>
            </a:endParaRPr>
          </a:p>
        </p:txBody>
      </p:sp>
      <p:sp>
        <p:nvSpPr>
          <p:cNvPr id="196" name="Google Shape;196;p24"/>
          <p:cNvSpPr/>
          <p:nvPr/>
        </p:nvSpPr>
        <p:spPr>
          <a:xfrm>
            <a:off x="8206288"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Learn on Job</a:t>
            </a:r>
            <a:endParaRPr b="1" i="0" sz="900" u="none" cap="none" strike="noStrike">
              <a:solidFill>
                <a:srgbClr val="000000"/>
              </a:solidFill>
              <a:latin typeface="Open Sans"/>
              <a:ea typeface="Open Sans"/>
              <a:cs typeface="Open Sans"/>
              <a:sym typeface="Open Sans"/>
            </a:endParaRPr>
          </a:p>
        </p:txBody>
      </p:sp>
      <p:sp>
        <p:nvSpPr>
          <p:cNvPr id="197" name="Google Shape;197;p24"/>
          <p:cNvSpPr/>
          <p:nvPr/>
        </p:nvSpPr>
        <p:spPr>
          <a:xfrm>
            <a:off x="7311275" y="4566625"/>
            <a:ext cx="769800" cy="423900"/>
          </a:xfrm>
          <a:prstGeom prst="rect">
            <a:avLst/>
          </a:prstGeom>
          <a:solidFill>
            <a:srgbClr val="FFFFFF"/>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Tutorials</a:t>
            </a:r>
            <a:endParaRPr b="1" i="0" sz="900" u="none" cap="none" strike="noStrike">
              <a:solidFill>
                <a:srgbClr val="000000"/>
              </a:solidFill>
              <a:latin typeface="Open Sans"/>
              <a:ea typeface="Open Sans"/>
              <a:cs typeface="Open Sans"/>
              <a:sym typeface="Open Sans"/>
            </a:endParaRPr>
          </a:p>
        </p:txBody>
      </p:sp>
      <p:sp>
        <p:nvSpPr>
          <p:cNvPr id="198" name="Google Shape;198;p24"/>
          <p:cNvSpPr/>
          <p:nvPr/>
        </p:nvSpPr>
        <p:spPr>
          <a:xfrm>
            <a:off x="4550713" y="4566625"/>
            <a:ext cx="769800" cy="423900"/>
          </a:xfrm>
          <a:prstGeom prst="rect">
            <a:avLst/>
          </a:prstGeom>
          <a:solidFill>
            <a:schemeClr val="lt1"/>
          </a:solidFill>
          <a:ln cap="flat" cmpd="sng" w="9525">
            <a:solidFill>
              <a:srgbClr val="D8DD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Open Sans"/>
                <a:ea typeface="Open Sans"/>
                <a:cs typeface="Open Sans"/>
                <a:sym typeface="Open Sans"/>
              </a:rPr>
              <a:t>Docs</a:t>
            </a:r>
            <a:endParaRPr b="1" i="0" sz="900" u="none" cap="none" strike="noStrik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