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38"/>
  </p:notesMasterIdLst>
  <p:handoutMasterIdLst>
    <p:handoutMasterId r:id="rId39"/>
  </p:handoutMasterIdLst>
  <p:sldIdLst>
    <p:sldId id="256" r:id="rId5"/>
    <p:sldId id="259" r:id="rId6"/>
    <p:sldId id="292" r:id="rId7"/>
    <p:sldId id="262" r:id="rId8"/>
    <p:sldId id="267" r:id="rId9"/>
    <p:sldId id="290" r:id="rId10"/>
    <p:sldId id="291" r:id="rId11"/>
    <p:sldId id="288" r:id="rId12"/>
    <p:sldId id="260" r:id="rId13"/>
    <p:sldId id="261" r:id="rId14"/>
    <p:sldId id="289" r:id="rId15"/>
    <p:sldId id="264" r:id="rId16"/>
    <p:sldId id="266" r:id="rId17"/>
    <p:sldId id="268" r:id="rId18"/>
    <p:sldId id="269" r:id="rId19"/>
    <p:sldId id="270" r:id="rId20"/>
    <p:sldId id="271" r:id="rId21"/>
    <p:sldId id="272" r:id="rId22"/>
    <p:sldId id="273" r:id="rId23"/>
    <p:sldId id="287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4" r:id="rId33"/>
    <p:sldId id="282" r:id="rId34"/>
    <p:sldId id="283" r:id="rId35"/>
    <p:sldId id="285" r:id="rId36"/>
    <p:sldId id="286" r:id="rId37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n Kovar (RCM &amp; Trustlists) (HCI)" initials="JK(&amp;T(" lastIdx="1" clrIdx="0">
    <p:extLst>
      <p:ext uri="{19B8F6BF-5375-455C-9EA6-DF929625EA0E}">
        <p15:presenceInfo xmlns:p15="http://schemas.microsoft.com/office/powerpoint/2012/main" userId="S::Jan.Kovar@embedit.cz::64775e63-c497-4370-93c9-a8a0082f8b9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66"/>
    <a:srgbClr val="77AD1C"/>
    <a:srgbClr val="00A1BD"/>
    <a:srgbClr val="E5711E"/>
    <a:srgbClr val="007B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řední styl 2 – zvýraznění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18" autoAdjust="0"/>
    <p:restoredTop sz="94607" autoAdjust="0"/>
  </p:normalViewPr>
  <p:slideViewPr>
    <p:cSldViewPr>
      <p:cViewPr varScale="1">
        <p:scale>
          <a:sx n="126" d="100"/>
          <a:sy n="126" d="100"/>
        </p:scale>
        <p:origin x="133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</p:sldLst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-2622" y="-11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4.xml"/><Relationship Id="rId3" Type="http://schemas.openxmlformats.org/officeDocument/2006/relationships/slide" Target="slides/slide5.xml"/><Relationship Id="rId7" Type="http://schemas.openxmlformats.org/officeDocument/2006/relationships/slide" Target="slides/slide13.xml"/><Relationship Id="rId2" Type="http://schemas.openxmlformats.org/officeDocument/2006/relationships/slide" Target="slides/slide4.xml"/><Relationship Id="rId1" Type="http://schemas.openxmlformats.org/officeDocument/2006/relationships/slide" Target="slides/slide2.xml"/><Relationship Id="rId6" Type="http://schemas.openxmlformats.org/officeDocument/2006/relationships/slide" Target="slides/slide12.xml"/><Relationship Id="rId5" Type="http://schemas.openxmlformats.org/officeDocument/2006/relationships/slide" Target="slides/slide10.xml"/><Relationship Id="rId4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1C11EE-F94C-4959-9339-E333A8A0D08D}" type="datetimeFigureOut">
              <a:rPr lang="cs-CZ" smtClean="0"/>
              <a:pPr/>
              <a:t>03.05.2023</a:t>
            </a:fld>
            <a:endParaRPr lang="cs-C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A2F9A5-1ED0-4B79-AE87-0AEE44E4A111}" type="slidenum">
              <a:rPr lang="cs-CZ" smtClean="0"/>
              <a:pPr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3543814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056F98-5D61-486E-B737-B6FAB5019291}" type="datetimeFigureOut">
              <a:rPr lang="cs-CZ" smtClean="0"/>
              <a:pPr/>
              <a:t>03.05.2023</a:t>
            </a:fld>
            <a:endParaRPr lang="cs-CZ" dirty="0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 dirty="0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491679-12D2-4CC4-A509-F391343EF764}" type="slidenum">
              <a:rPr lang="cs-CZ" smtClean="0"/>
              <a:pPr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71198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test</a:t>
            </a:r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491679-12D2-4CC4-A509-F391343EF764}" type="slidenum">
              <a:rPr lang="cs-CZ" smtClean="0"/>
              <a:pPr/>
              <a:t>9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8641086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Test </a:t>
            </a:r>
            <a:r>
              <a:rPr lang="en-US" dirty="0" err="1"/>
              <a:t>az</a:t>
            </a:r>
            <a:r>
              <a:rPr lang="en-US" dirty="0"/>
              <a:t> po slide 27</a:t>
            </a:r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491679-12D2-4CC4-A509-F391343EF764}" type="slidenum">
              <a:rPr lang="cs-CZ" smtClean="0"/>
              <a:pPr/>
              <a:t>23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7797705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test</a:t>
            </a:r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491679-12D2-4CC4-A509-F391343EF764}" type="slidenum">
              <a:rPr lang="cs-CZ" smtClean="0"/>
              <a:pPr/>
              <a:t>24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1002894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Test </a:t>
            </a:r>
            <a:r>
              <a:rPr lang="en-US" dirty="0" err="1"/>
              <a:t>az</a:t>
            </a:r>
            <a:r>
              <a:rPr lang="en-US" dirty="0"/>
              <a:t> po slide 27</a:t>
            </a:r>
            <a:endParaRPr lang="cs-CZ" dirty="0"/>
          </a:p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491679-12D2-4CC4-A509-F391343EF764}" type="slidenum">
              <a:rPr lang="cs-CZ" smtClean="0"/>
              <a:pPr/>
              <a:t>27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399965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test</a:t>
            </a:r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491679-12D2-4CC4-A509-F391343EF764}" type="slidenum">
              <a:rPr lang="cs-CZ" smtClean="0"/>
              <a:pPr/>
              <a:t>11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0995356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test</a:t>
            </a:r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491679-12D2-4CC4-A509-F391343EF764}" type="slidenum">
              <a:rPr lang="cs-CZ" smtClean="0"/>
              <a:pPr/>
              <a:t>14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5613560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test</a:t>
            </a:r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491679-12D2-4CC4-A509-F391343EF764}" type="slidenum">
              <a:rPr lang="cs-CZ" smtClean="0"/>
              <a:pPr/>
              <a:t>15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292105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test</a:t>
            </a:r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491679-12D2-4CC4-A509-F391343EF764}" type="slidenum">
              <a:rPr lang="cs-CZ" smtClean="0"/>
              <a:pPr/>
              <a:t>16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8138363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test</a:t>
            </a:r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491679-12D2-4CC4-A509-F391343EF764}" type="slidenum">
              <a:rPr lang="cs-CZ" smtClean="0"/>
              <a:pPr/>
              <a:t>17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8050837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test</a:t>
            </a:r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491679-12D2-4CC4-A509-F391343EF764}" type="slidenum">
              <a:rPr lang="cs-CZ" smtClean="0"/>
              <a:pPr/>
              <a:t>18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7882988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test</a:t>
            </a:r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491679-12D2-4CC4-A509-F391343EF764}" type="slidenum">
              <a:rPr lang="cs-CZ" smtClean="0"/>
              <a:pPr/>
              <a:t>19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3122123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test</a:t>
            </a:r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491679-12D2-4CC4-A509-F391343EF764}" type="slidenum">
              <a:rPr lang="cs-CZ" smtClean="0"/>
              <a:pPr/>
              <a:t>20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530191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 hasCustomPrompt="1"/>
          </p:nvPr>
        </p:nvSpPr>
        <p:spPr>
          <a:xfrm>
            <a:off x="3430800" y="360000"/>
            <a:ext cx="5256000" cy="6120000"/>
          </a:xfrm>
          <a:solidFill>
            <a:srgbClr val="77AD1C"/>
          </a:solidFill>
        </p:spPr>
        <p:txBody>
          <a:bodyPr lIns="288000" tIns="468000" rIns="288000" bIns="0" anchor="t" anchorCtr="0">
            <a:normAutofit/>
          </a:bodyPr>
          <a:lstStyle>
            <a:lvl1pPr marL="0" indent="0" algn="l">
              <a:spcBef>
                <a:spcPts val="0"/>
              </a:spcBef>
              <a:defRPr sz="2500"/>
            </a:lvl1pPr>
          </a:lstStyle>
          <a:p>
            <a:r>
              <a:rPr lang="cs-CZ" dirty="0"/>
              <a:t>Název prezentace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 hasCustomPrompt="1"/>
          </p:nvPr>
        </p:nvSpPr>
        <p:spPr>
          <a:xfrm>
            <a:off x="3430800" y="5517232"/>
            <a:ext cx="5256584" cy="962952"/>
          </a:xfrm>
        </p:spPr>
        <p:txBody>
          <a:bodyPr lIns="288000" tIns="108000" rIns="108000" bIns="180000" anchor="b" anchorCtr="0"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noProof="0" dirty="0" err="1"/>
              <a:t>EmbedIT</a:t>
            </a:r>
            <a:endParaRPr lang="cs-CZ" noProof="0" dirty="0"/>
          </a:p>
          <a:p>
            <a:r>
              <a:rPr lang="cs-CZ" noProof="0" dirty="0"/>
              <a:t>Datum prezentace</a:t>
            </a:r>
          </a:p>
          <a:p>
            <a:r>
              <a:rPr lang="cs-CZ" noProof="0" dirty="0"/>
              <a:t>Jméno autora prezentace</a:t>
            </a:r>
          </a:p>
        </p:txBody>
      </p:sp>
      <p:pic>
        <p:nvPicPr>
          <p:cNvPr id="4" name="Obrázek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918000"/>
            <a:ext cx="2755392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204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360000"/>
            <a:ext cx="8229600" cy="792000"/>
          </a:xfrm>
        </p:spPr>
        <p:txBody>
          <a:bodyPr tIns="36000" bIns="0">
            <a:noAutofit/>
          </a:bodyPr>
          <a:lstStyle/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260000"/>
            <a:ext cx="8229600" cy="4929411"/>
          </a:xfrm>
        </p:spPr>
        <p:txBody>
          <a:bodyPr lIns="0" rIns="0"/>
          <a:lstStyle>
            <a:lvl1pPr>
              <a:defRPr>
                <a:solidFill>
                  <a:srgbClr val="666666"/>
                </a:solidFill>
              </a:defRPr>
            </a:lvl1pPr>
            <a:lvl2pPr>
              <a:defRPr>
                <a:solidFill>
                  <a:srgbClr val="666666"/>
                </a:solidFill>
              </a:defRPr>
            </a:lvl2pPr>
            <a:lvl3pPr>
              <a:defRPr>
                <a:solidFill>
                  <a:srgbClr val="666666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8" name="Obrázek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354000"/>
            <a:ext cx="2016000" cy="294365"/>
          </a:xfrm>
          <a:prstGeom prst="rect">
            <a:avLst/>
          </a:prstGeom>
        </p:spPr>
      </p:pic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8028384" y="6357600"/>
            <a:ext cx="702000" cy="363600"/>
          </a:xfrm>
          <a:noFill/>
        </p:spPr>
        <p:txBody>
          <a:bodyPr lIns="0" rIns="0">
            <a:noAutofit/>
          </a:bodyPr>
          <a:lstStyle>
            <a:lvl1pPr algn="r">
              <a:defRPr/>
            </a:lvl1pPr>
          </a:lstStyle>
          <a:p>
            <a:r>
              <a:rPr lang="en-US" dirty="0">
                <a:solidFill>
                  <a:srgbClr val="77AD1C"/>
                </a:solidFill>
              </a:rPr>
              <a:t>&lt;</a:t>
            </a:r>
            <a:fld id="{0E259CFB-96C1-410A-B0F5-19B2A0669C55}" type="slidenum">
              <a:rPr lang="cs-CZ" smtClean="0"/>
              <a:pPr/>
              <a:t>‹#›</a:t>
            </a:fld>
            <a:r>
              <a:rPr lang="en-US" dirty="0">
                <a:solidFill>
                  <a:srgbClr val="77AD1C"/>
                </a:solidFill>
              </a:rPr>
              <a:t>&gt;</a:t>
            </a:r>
            <a:endParaRPr lang="cs-CZ" dirty="0"/>
          </a:p>
        </p:txBody>
      </p:sp>
      <p:cxnSp>
        <p:nvCxnSpPr>
          <p:cNvPr id="9" name="Přímá spojnice 8"/>
          <p:cNvCxnSpPr/>
          <p:nvPr userDrawn="1"/>
        </p:nvCxnSpPr>
        <p:spPr>
          <a:xfrm>
            <a:off x="2610000" y="6537600"/>
            <a:ext cx="5544000" cy="0"/>
          </a:xfrm>
          <a:prstGeom prst="line">
            <a:avLst/>
          </a:prstGeom>
          <a:ln w="25400" cap="rnd">
            <a:solidFill>
              <a:srgbClr val="007BA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5786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360000"/>
            <a:ext cx="8229600" cy="792000"/>
          </a:xfrm>
        </p:spPr>
        <p:txBody>
          <a:bodyPr tIns="36000" bIns="0">
            <a:noAutofit/>
          </a:bodyPr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259999"/>
            <a:ext cx="4028256" cy="4928400"/>
          </a:xfrm>
        </p:spPr>
        <p:txBody>
          <a:bodyPr lIns="0" rIns="0"/>
          <a:lstStyle>
            <a:lvl1pPr>
              <a:defRPr sz="2500"/>
            </a:lvl1pPr>
            <a:lvl2pPr>
              <a:defRPr sz="2000"/>
            </a:lvl2pPr>
            <a:lvl3pPr>
              <a:defRPr sz="15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0" y="1259999"/>
            <a:ext cx="4100400" cy="4928400"/>
          </a:xfrm>
        </p:spPr>
        <p:txBody>
          <a:bodyPr lIns="0" rIns="0"/>
          <a:lstStyle>
            <a:lvl1pPr>
              <a:defRPr sz="2500"/>
            </a:lvl1pPr>
            <a:lvl2pPr>
              <a:defRPr sz="2000"/>
            </a:lvl2pPr>
            <a:lvl3pPr>
              <a:defRPr sz="15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rgbClr val="77AD1C"/>
                </a:solidFill>
              </a:rPr>
              <a:t>&lt;</a:t>
            </a:r>
            <a:fld id="{0E259CFB-96C1-410A-B0F5-19B2A0669C55}" type="slidenum">
              <a:rPr lang="cs-CZ" smtClean="0"/>
              <a:pPr/>
              <a:t>‹#›</a:t>
            </a:fld>
            <a:r>
              <a:rPr lang="en-US" dirty="0">
                <a:solidFill>
                  <a:srgbClr val="77AD1C"/>
                </a:solidFill>
              </a:rPr>
              <a:t>&gt;</a:t>
            </a:r>
            <a:endParaRPr lang="cs-CZ" dirty="0"/>
          </a:p>
        </p:txBody>
      </p:sp>
      <p:pic>
        <p:nvPicPr>
          <p:cNvPr id="8" name="Obrázek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354000"/>
            <a:ext cx="2016000" cy="294365"/>
          </a:xfrm>
          <a:prstGeom prst="rect">
            <a:avLst/>
          </a:prstGeom>
        </p:spPr>
      </p:pic>
      <p:cxnSp>
        <p:nvCxnSpPr>
          <p:cNvPr id="9" name="Přímá spojnice 8"/>
          <p:cNvCxnSpPr/>
          <p:nvPr userDrawn="1"/>
        </p:nvCxnSpPr>
        <p:spPr>
          <a:xfrm>
            <a:off x="2610000" y="6537600"/>
            <a:ext cx="5544000" cy="0"/>
          </a:xfrm>
          <a:prstGeom prst="line">
            <a:avLst/>
          </a:prstGeom>
          <a:ln w="25400" cap="rnd">
            <a:solidFill>
              <a:srgbClr val="007BA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2122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Přímá spojnice 10"/>
          <p:cNvCxnSpPr/>
          <p:nvPr userDrawn="1"/>
        </p:nvCxnSpPr>
        <p:spPr>
          <a:xfrm>
            <a:off x="2610000" y="6537600"/>
            <a:ext cx="5544000" cy="0"/>
          </a:xfrm>
          <a:prstGeom prst="line">
            <a:avLst/>
          </a:prstGeom>
          <a:ln w="25400" cap="rnd">
            <a:solidFill>
              <a:srgbClr val="007BA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360000"/>
            <a:ext cx="8229600" cy="792000"/>
          </a:xfrm>
        </p:spPr>
        <p:txBody>
          <a:bodyPr tIns="36000" bIns="0"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 hasCustomPrompt="1"/>
          </p:nvPr>
        </p:nvSpPr>
        <p:spPr>
          <a:xfrm>
            <a:off x="457200" y="1260000"/>
            <a:ext cx="4040188" cy="252000"/>
          </a:xfrm>
        </p:spPr>
        <p:txBody>
          <a:bodyPr tIns="0" bIns="0" anchor="ctr" anchorCtr="0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500" b="1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dirty="0"/>
              <a:t>Název grafu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1908522"/>
            <a:ext cx="4040188" cy="3680718"/>
          </a:xfrm>
        </p:spPr>
        <p:txBody>
          <a:bodyPr>
            <a:normAutofit/>
          </a:bodyPr>
          <a:lstStyle>
            <a:lvl1pPr marL="0" indent="0">
              <a:buNone/>
              <a:defRPr sz="25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6" y="1908522"/>
            <a:ext cx="4039200" cy="3679200"/>
          </a:xfrm>
        </p:spPr>
        <p:txBody>
          <a:bodyPr>
            <a:normAutofit/>
          </a:bodyPr>
          <a:lstStyle>
            <a:lvl1pPr marL="0" indent="0">
              <a:buNone/>
              <a:defRPr sz="25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Obrázek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354000"/>
            <a:ext cx="2016000" cy="294365"/>
          </a:xfrm>
          <a:prstGeom prst="rect">
            <a:avLst/>
          </a:prstGeom>
        </p:spPr>
      </p:pic>
      <p:sp>
        <p:nvSpPr>
          <p:cNvPr id="12" name="Zástupný symbol pro text 2"/>
          <p:cNvSpPr>
            <a:spLocks noGrp="1"/>
          </p:cNvSpPr>
          <p:nvPr>
            <p:ph type="body" idx="13" hasCustomPrompt="1"/>
          </p:nvPr>
        </p:nvSpPr>
        <p:spPr>
          <a:xfrm>
            <a:off x="457200" y="1512000"/>
            <a:ext cx="4040188" cy="252000"/>
          </a:xfrm>
        </p:spPr>
        <p:txBody>
          <a:bodyPr tIns="0" bIns="0" anchor="ctr" anchorCtr="0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500" b="0" i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dirty="0"/>
              <a:t>Výsledky</a:t>
            </a:r>
          </a:p>
        </p:txBody>
      </p:sp>
      <p:sp>
        <p:nvSpPr>
          <p:cNvPr id="13" name="Zástupný symbol pro text 2"/>
          <p:cNvSpPr>
            <a:spLocks noGrp="1"/>
          </p:cNvSpPr>
          <p:nvPr>
            <p:ph type="body" idx="14" hasCustomPrompt="1"/>
          </p:nvPr>
        </p:nvSpPr>
        <p:spPr>
          <a:xfrm>
            <a:off x="4644008" y="1260000"/>
            <a:ext cx="4040188" cy="252000"/>
          </a:xfrm>
        </p:spPr>
        <p:txBody>
          <a:bodyPr tIns="0" bIns="0" anchor="ctr" anchorCtr="0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500" b="1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dirty="0"/>
              <a:t>Název grafu</a:t>
            </a:r>
          </a:p>
        </p:txBody>
      </p:sp>
      <p:sp>
        <p:nvSpPr>
          <p:cNvPr id="14" name="Zástupný symbol pro text 2"/>
          <p:cNvSpPr>
            <a:spLocks noGrp="1"/>
          </p:cNvSpPr>
          <p:nvPr>
            <p:ph type="body" idx="15" hasCustomPrompt="1"/>
          </p:nvPr>
        </p:nvSpPr>
        <p:spPr>
          <a:xfrm>
            <a:off x="4644008" y="1512000"/>
            <a:ext cx="4040188" cy="252000"/>
          </a:xfrm>
        </p:spPr>
        <p:txBody>
          <a:bodyPr tIns="0" bIns="0" anchor="ctr" anchorCtr="0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500" b="0" i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dirty="0"/>
              <a:t>Výsledky</a:t>
            </a:r>
          </a:p>
        </p:txBody>
      </p:sp>
      <p:sp>
        <p:nvSpPr>
          <p:cNvPr id="15" name="Zástupný symbol pro text 2"/>
          <p:cNvSpPr>
            <a:spLocks noGrp="1"/>
          </p:cNvSpPr>
          <p:nvPr>
            <p:ph type="body" idx="16" hasCustomPrompt="1"/>
          </p:nvPr>
        </p:nvSpPr>
        <p:spPr>
          <a:xfrm>
            <a:off x="457200" y="5877272"/>
            <a:ext cx="8229600" cy="296792"/>
          </a:xfrm>
        </p:spPr>
        <p:txBody>
          <a:bodyPr tIns="0" bIns="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AD1C"/>
              </a:buClr>
              <a:buSzTx/>
              <a:buFont typeface="Calibri" pitchFamily="34" charset="0"/>
              <a:buNone/>
              <a:tabLst/>
              <a:defRPr sz="900" b="0" i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dirty="0"/>
              <a:t>Zde je prostor na vysvětlení nebo poznámky, které upřesňují informace popisované na této stránce</a:t>
            </a:r>
            <a:br>
              <a:rPr lang="cs-CZ" dirty="0"/>
            </a:br>
            <a:r>
              <a:rPr lang="cs-CZ" dirty="0"/>
              <a:t>Zde je prostor na vysvětlení nebo poznámky, které upřesňují informace popisované na této stránce</a:t>
            </a:r>
          </a:p>
        </p:txBody>
      </p:sp>
      <p:sp>
        <p:nvSpPr>
          <p:cNvPr id="16" name="Zástupný symbol pro text 2"/>
          <p:cNvSpPr>
            <a:spLocks noGrp="1"/>
          </p:cNvSpPr>
          <p:nvPr>
            <p:ph type="body" idx="17" hasCustomPrompt="1"/>
          </p:nvPr>
        </p:nvSpPr>
        <p:spPr>
          <a:xfrm>
            <a:off x="457200" y="5724000"/>
            <a:ext cx="8229600" cy="144000"/>
          </a:xfrm>
        </p:spPr>
        <p:txBody>
          <a:bodyPr tIns="0" bIns="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AD1C"/>
              </a:buClr>
              <a:buSzTx/>
              <a:buFont typeface="Calibri" pitchFamily="34" charset="0"/>
              <a:buNone/>
              <a:tabLst/>
              <a:defRPr sz="900" b="1" i="0" baseline="0">
                <a:solidFill>
                  <a:srgbClr val="007BA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dirty="0"/>
              <a:t>Komentář</a:t>
            </a:r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rgbClr val="77AD1C"/>
                </a:solidFill>
              </a:rPr>
              <a:t>&lt;</a:t>
            </a:r>
            <a:fld id="{0E259CFB-96C1-410A-B0F5-19B2A0669C55}" type="slidenum">
              <a:rPr lang="cs-CZ" smtClean="0"/>
              <a:pPr/>
              <a:t>‹#›</a:t>
            </a:fld>
            <a:r>
              <a:rPr lang="en-US" dirty="0">
                <a:solidFill>
                  <a:srgbClr val="77AD1C"/>
                </a:solidFill>
              </a:rPr>
              <a:t>&gt;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262574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ul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360000"/>
            <a:ext cx="8229600" cy="792000"/>
          </a:xfrm>
        </p:spPr>
        <p:txBody>
          <a:bodyPr tIns="36000" bIns="0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 hasCustomPrompt="1"/>
          </p:nvPr>
        </p:nvSpPr>
        <p:spPr>
          <a:xfrm>
            <a:off x="457200" y="1260000"/>
            <a:ext cx="8229600" cy="252000"/>
          </a:xfrm>
        </p:spPr>
        <p:txBody>
          <a:bodyPr tIns="0" bIns="0" anchor="ctr" anchorCtr="0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500" b="1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dirty="0"/>
              <a:t>Název tabulky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1692000"/>
            <a:ext cx="8229600" cy="3825224"/>
          </a:xfrm>
        </p:spPr>
        <p:txBody>
          <a:bodyPr>
            <a:normAutofit/>
          </a:bodyPr>
          <a:lstStyle>
            <a:lvl1pPr marL="0" indent="0" rtl="0" eaLnBrk="1" fontAlgn="t" latinLnBrk="0" hangingPunct="1">
              <a:buNone/>
              <a:defRPr lang="cs-CZ" sz="2500" b="1" i="0" u="none" strike="noStrike" smtClean="0">
                <a:effectLst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rgbClr val="77AD1C"/>
                </a:solidFill>
              </a:rPr>
              <a:t>&lt;</a:t>
            </a:r>
            <a:fld id="{0E259CFB-96C1-410A-B0F5-19B2A0669C55}" type="slidenum">
              <a:rPr lang="cs-CZ" smtClean="0"/>
              <a:pPr/>
              <a:t>‹#›</a:t>
            </a:fld>
            <a:r>
              <a:rPr lang="en-US" dirty="0">
                <a:solidFill>
                  <a:srgbClr val="77AD1C"/>
                </a:solidFill>
              </a:rPr>
              <a:t>&gt;</a:t>
            </a:r>
            <a:endParaRPr lang="cs-CZ" dirty="0"/>
          </a:p>
        </p:txBody>
      </p:sp>
      <p:pic>
        <p:nvPicPr>
          <p:cNvPr id="10" name="Obrázek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354000"/>
            <a:ext cx="2016000" cy="294365"/>
          </a:xfrm>
          <a:prstGeom prst="rect">
            <a:avLst/>
          </a:prstGeom>
        </p:spPr>
      </p:pic>
      <p:sp>
        <p:nvSpPr>
          <p:cNvPr id="15" name="Zástupný symbol pro text 2"/>
          <p:cNvSpPr>
            <a:spLocks noGrp="1"/>
          </p:cNvSpPr>
          <p:nvPr>
            <p:ph type="body" idx="16" hasCustomPrompt="1"/>
          </p:nvPr>
        </p:nvSpPr>
        <p:spPr>
          <a:xfrm>
            <a:off x="457200" y="5877272"/>
            <a:ext cx="8229600" cy="296792"/>
          </a:xfrm>
        </p:spPr>
        <p:txBody>
          <a:bodyPr tIns="0" bIns="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AD1C"/>
              </a:buClr>
              <a:buSzTx/>
              <a:buFont typeface="Calibri" pitchFamily="34" charset="0"/>
              <a:buNone/>
              <a:tabLst/>
              <a:defRPr sz="900" b="0" i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dirty="0"/>
              <a:t>Zde je prostor na vysvětlení nebo poznámky, které upřesňují informace popisované na této stránce</a:t>
            </a:r>
            <a:br>
              <a:rPr lang="cs-CZ" dirty="0"/>
            </a:br>
            <a:r>
              <a:rPr lang="cs-CZ" dirty="0"/>
              <a:t>Zde je prostor na vysvětlení nebo poznámky, které upřesňují informace popisované na této stránce</a:t>
            </a:r>
          </a:p>
        </p:txBody>
      </p:sp>
      <p:sp>
        <p:nvSpPr>
          <p:cNvPr id="16" name="Zástupný symbol pro text 2"/>
          <p:cNvSpPr>
            <a:spLocks noGrp="1"/>
          </p:cNvSpPr>
          <p:nvPr>
            <p:ph type="body" idx="17" hasCustomPrompt="1"/>
          </p:nvPr>
        </p:nvSpPr>
        <p:spPr>
          <a:xfrm>
            <a:off x="457200" y="5724000"/>
            <a:ext cx="8229600" cy="144000"/>
          </a:xfrm>
        </p:spPr>
        <p:txBody>
          <a:bodyPr tIns="0" bIns="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AD1C"/>
              </a:buClr>
              <a:buSzTx/>
              <a:buFont typeface="Calibri" pitchFamily="34" charset="0"/>
              <a:buNone/>
              <a:tabLst/>
              <a:defRPr sz="900" b="1" i="0" baseline="0">
                <a:solidFill>
                  <a:srgbClr val="007BA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dirty="0"/>
              <a:t>Komentář</a:t>
            </a:r>
          </a:p>
        </p:txBody>
      </p:sp>
      <p:cxnSp>
        <p:nvCxnSpPr>
          <p:cNvPr id="11" name="Přímá spojnice 10"/>
          <p:cNvCxnSpPr/>
          <p:nvPr userDrawn="1"/>
        </p:nvCxnSpPr>
        <p:spPr>
          <a:xfrm>
            <a:off x="2610000" y="6537600"/>
            <a:ext cx="5544000" cy="0"/>
          </a:xfrm>
          <a:prstGeom prst="line">
            <a:avLst/>
          </a:prstGeom>
          <a:ln w="25400" cap="rnd">
            <a:solidFill>
              <a:srgbClr val="007BA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6318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360000"/>
            <a:ext cx="8229600" cy="792000"/>
          </a:xfrm>
        </p:spPr>
        <p:txBody>
          <a:bodyPr tIns="36000" bIns="0">
            <a:noAutofit/>
          </a:bodyPr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rgbClr val="77AD1C"/>
                </a:solidFill>
              </a:rPr>
              <a:t>&lt;</a:t>
            </a:r>
            <a:fld id="{0E259CFB-96C1-410A-B0F5-19B2A0669C55}" type="slidenum">
              <a:rPr lang="cs-CZ" smtClean="0"/>
              <a:pPr/>
              <a:t>‹#›</a:t>
            </a:fld>
            <a:r>
              <a:rPr lang="en-US" dirty="0">
                <a:solidFill>
                  <a:srgbClr val="77AD1C"/>
                </a:solidFill>
              </a:rPr>
              <a:t>&gt;</a:t>
            </a:r>
            <a:endParaRPr lang="cs-CZ" dirty="0"/>
          </a:p>
        </p:txBody>
      </p:sp>
      <p:pic>
        <p:nvPicPr>
          <p:cNvPr id="6" name="Obrázek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354000"/>
            <a:ext cx="2016000" cy="294365"/>
          </a:xfrm>
          <a:prstGeom prst="rect">
            <a:avLst/>
          </a:prstGeom>
        </p:spPr>
      </p:pic>
      <p:cxnSp>
        <p:nvCxnSpPr>
          <p:cNvPr id="7" name="Přímá spojnice 6"/>
          <p:cNvCxnSpPr/>
          <p:nvPr userDrawn="1"/>
        </p:nvCxnSpPr>
        <p:spPr>
          <a:xfrm>
            <a:off x="2610000" y="6537600"/>
            <a:ext cx="5544000" cy="0"/>
          </a:xfrm>
          <a:prstGeom prst="line">
            <a:avLst/>
          </a:prstGeom>
          <a:ln w="25400" cap="rnd">
            <a:solidFill>
              <a:srgbClr val="007BA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4575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rgbClr val="77AD1C"/>
                </a:solidFill>
              </a:rPr>
              <a:t>&lt;</a:t>
            </a:r>
            <a:fld id="{0E259CFB-96C1-410A-B0F5-19B2A0669C55}" type="slidenum">
              <a:rPr lang="cs-CZ" smtClean="0"/>
              <a:pPr/>
              <a:t>‹#›</a:t>
            </a:fld>
            <a:r>
              <a:rPr lang="en-US" dirty="0">
                <a:solidFill>
                  <a:srgbClr val="77AD1C"/>
                </a:solidFill>
              </a:rPr>
              <a:t>&gt;</a:t>
            </a:r>
            <a:endParaRPr lang="cs-CZ" dirty="0"/>
          </a:p>
        </p:txBody>
      </p:sp>
      <p:pic>
        <p:nvPicPr>
          <p:cNvPr id="5" name="Obrázek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354000"/>
            <a:ext cx="2016000" cy="294365"/>
          </a:xfrm>
          <a:prstGeom prst="rect">
            <a:avLst/>
          </a:prstGeom>
        </p:spPr>
      </p:pic>
      <p:cxnSp>
        <p:nvCxnSpPr>
          <p:cNvPr id="6" name="Přímá spojnice 5"/>
          <p:cNvCxnSpPr/>
          <p:nvPr userDrawn="1"/>
        </p:nvCxnSpPr>
        <p:spPr>
          <a:xfrm>
            <a:off x="2610000" y="6537600"/>
            <a:ext cx="5544000" cy="0"/>
          </a:xfrm>
          <a:prstGeom prst="line">
            <a:avLst/>
          </a:prstGeom>
          <a:ln w="25400" cap="rnd">
            <a:solidFill>
              <a:srgbClr val="007BA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852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360000"/>
            <a:ext cx="8229600" cy="792000"/>
          </a:xfrm>
          <a:prstGeom prst="rect">
            <a:avLst/>
          </a:prstGeom>
          <a:solidFill>
            <a:srgbClr val="007BA5"/>
          </a:solidFill>
        </p:spPr>
        <p:txBody>
          <a:bodyPr vert="horz" lIns="91440" tIns="36000" rIns="91440" bIns="0" rtlCol="0" anchor="t" anchorCtr="0">
            <a:no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260000"/>
            <a:ext cx="8229600" cy="492941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cs-CZ" dirty="0"/>
              <a:t>Kliknutím lze upravit styly předlohy textu. 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57200" y="6356352"/>
            <a:ext cx="7524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028000" y="6356352"/>
            <a:ext cx="70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2000" baseline="0">
                <a:solidFill>
                  <a:srgbClr val="007BA5"/>
                </a:solidFill>
              </a:defRPr>
            </a:lvl1pPr>
          </a:lstStyle>
          <a:p>
            <a:r>
              <a:rPr lang="en-US" sz="2500" dirty="0">
                <a:solidFill>
                  <a:srgbClr val="77AD1C"/>
                </a:solidFill>
              </a:rPr>
              <a:t>&lt;</a:t>
            </a:r>
            <a:fld id="{0E259CFB-96C1-410A-B0F5-19B2A0669C55}" type="slidenum">
              <a:rPr lang="cs-CZ" smtClean="0"/>
              <a:pPr/>
              <a:t>‹#›</a:t>
            </a:fld>
            <a:r>
              <a:rPr lang="en-US" sz="2500" dirty="0">
                <a:solidFill>
                  <a:srgbClr val="77AD1C"/>
                </a:solidFill>
              </a:rPr>
              <a:t>&gt;</a:t>
            </a:r>
            <a:endParaRPr lang="cs-CZ" sz="2500" dirty="0">
              <a:solidFill>
                <a:srgbClr val="77AD1C"/>
              </a:solidFill>
            </a:endParaRPr>
          </a:p>
        </p:txBody>
      </p:sp>
      <p:sp>
        <p:nvSpPr>
          <p:cNvPr id="4" name="MSIPCMContentMarking" descr="{&quot;HashCode&quot;:-931886563,&quot;Placement&quot;:&quot;Footer&quot;,&quot;Top&quot;:522.0343,&quot;Left&quot;:110.25811,&quot;SlideWidth&quot;:720,&quot;SlideHeight&quot;:540}">
            <a:extLst>
              <a:ext uri="{FF2B5EF4-FFF2-40B4-BE49-F238E27FC236}">
                <a16:creationId xmlns:a16="http://schemas.microsoft.com/office/drawing/2014/main" id="{B64A2690-15E0-4E6E-8834-F394630460DD}"/>
              </a:ext>
            </a:extLst>
          </p:cNvPr>
          <p:cNvSpPr txBox="1"/>
          <p:nvPr userDrawn="1"/>
        </p:nvSpPr>
        <p:spPr>
          <a:xfrm>
            <a:off x="1400278" y="6629836"/>
            <a:ext cx="6343445" cy="228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rgbClr val="000000"/>
                </a:solidFill>
                <a:latin typeface="Calibri" panose="020F0502020204030204" pitchFamily="34" charset="0"/>
              </a:rPr>
              <a:t>This item's classification is Internal. It was created by and is in property of the Home Credit Group. Do not distribute outside of the organization.</a:t>
            </a:r>
            <a:endParaRPr lang="en-US" sz="8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5656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60" r:id="rId4"/>
    <p:sldLayoutId id="2147483661" r:id="rId5"/>
    <p:sldLayoutId id="2147483654" r:id="rId6"/>
    <p:sldLayoutId id="2147483655" r:id="rId7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2500" b="1" i="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88000" indent="-288000" algn="l" defTabSz="914400" rtl="0" eaLnBrk="1" latinLnBrk="0" hangingPunct="1">
        <a:spcBef>
          <a:spcPts val="300"/>
        </a:spcBef>
        <a:spcAft>
          <a:spcPts val="300"/>
        </a:spcAft>
        <a:buClr>
          <a:srgbClr val="77AD1C"/>
        </a:buClr>
        <a:buFont typeface="Calibri" pitchFamily="34" charset="0"/>
        <a:buChar char="˂"/>
        <a:defRPr sz="25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576000" indent="-288000" algn="l" defTabSz="914400" rtl="0" eaLnBrk="1" latinLnBrk="0" hangingPunct="1">
        <a:spcBef>
          <a:spcPts val="300"/>
        </a:spcBef>
        <a:spcAft>
          <a:spcPts val="300"/>
        </a:spcAft>
        <a:buClr>
          <a:srgbClr val="007BA5"/>
        </a:buClr>
        <a:buFont typeface="Calibri" pitchFamily="34" charset="0"/>
        <a:buChar char="˂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64000" indent="0" algn="l" defTabSz="914400" rtl="0" eaLnBrk="1" latinLnBrk="0" hangingPunct="1">
        <a:spcBef>
          <a:spcPts val="300"/>
        </a:spcBef>
        <a:spcAft>
          <a:spcPts val="300"/>
        </a:spcAft>
        <a:buFontTx/>
        <a:buNone/>
        <a:defRPr sz="1500" i="1" kern="1200">
          <a:solidFill>
            <a:schemeClr val="tx1"/>
          </a:solidFill>
          <a:latin typeface="+mn-lt"/>
          <a:ea typeface="+mn-ea"/>
          <a:cs typeface="+mn-cs"/>
        </a:defRPr>
      </a:lvl3pPr>
      <a:lvl4pPr marL="1152000" indent="0" algn="l" defTabSz="914400" rtl="0" eaLnBrk="1" latinLnBrk="0" hangingPunct="1">
        <a:spcBef>
          <a:spcPts val="300"/>
        </a:spcBef>
        <a:spcAft>
          <a:spcPts val="300"/>
        </a:spcAft>
        <a:buFontTx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440000" indent="0" algn="l" defTabSz="914400" rtl="0" eaLnBrk="1" latinLnBrk="0" hangingPunct="1">
        <a:spcBef>
          <a:spcPts val="300"/>
        </a:spcBef>
        <a:spcAft>
          <a:spcPts val="300"/>
        </a:spcAft>
        <a:buFontTx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" TargetMode="External"/><Relationship Id="rId2" Type="http://schemas.openxmlformats.org/officeDocument/2006/relationships/hyperlink" Target="https://www.javatpoint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baeldung.com/java-equals-hashcode-contracts" TargetMode="External"/><Relationship Id="rId4" Type="http://schemas.openxmlformats.org/officeDocument/2006/relationships/hyperlink" Target="https://www.baeldung.com/java-pass-by-value-or-pass-by-reference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– for beginners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cs-CZ" dirty="0"/>
              <a:t>EmbedIT</a:t>
            </a:r>
            <a:r>
              <a:rPr lang="en-US" dirty="0"/>
              <a:t> - Brno</a:t>
            </a:r>
            <a:endParaRPr lang="cs-CZ" dirty="0"/>
          </a:p>
          <a:p>
            <a:r>
              <a:rPr lang="en-US" dirty="0"/>
              <a:t>31.5.2022</a:t>
            </a:r>
            <a:endParaRPr lang="cs-CZ" dirty="0"/>
          </a:p>
          <a:p>
            <a:r>
              <a:rPr lang="en-US" dirty="0"/>
              <a:t>Jan Kov</a:t>
            </a:r>
            <a:r>
              <a:rPr lang="cs-CZ" dirty="0"/>
              <a:t>ář</a:t>
            </a:r>
          </a:p>
        </p:txBody>
      </p:sp>
    </p:spTree>
    <p:extLst>
      <p:ext uri="{BB962C8B-B14F-4D97-AF65-F5344CB8AC3E}">
        <p14:creationId xmlns:p14="http://schemas.microsoft.com/office/powerpoint/2010/main" val="996573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2C40E-6CA0-4F11-A4D1-2A7DE2ADB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5CAF7-1447-4A09-96D6-8C827934C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Contains</a:t>
            </a:r>
          </a:p>
          <a:p>
            <a:pPr lvl="1"/>
            <a:r>
              <a:rPr lang="en-US" dirty="0"/>
              <a:t>Local variables</a:t>
            </a:r>
          </a:p>
          <a:p>
            <a:pPr lvl="2"/>
            <a:r>
              <a:rPr lang="en-US" dirty="0"/>
              <a:t>Inside methods – for temporal count / behavior process, not available outside the object</a:t>
            </a:r>
          </a:p>
          <a:p>
            <a:pPr lvl="1"/>
            <a:r>
              <a:rPr lang="en-US" dirty="0"/>
              <a:t>Instance variables</a:t>
            </a:r>
          </a:p>
          <a:p>
            <a:pPr lvl="2"/>
            <a:r>
              <a:rPr lang="en-US" dirty="0"/>
              <a:t>Inside class – are available in the object and can be accessed</a:t>
            </a:r>
          </a:p>
          <a:p>
            <a:pPr lvl="1"/>
            <a:r>
              <a:rPr lang="en-US" dirty="0"/>
              <a:t>(Class variables)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Methods </a:t>
            </a:r>
          </a:p>
          <a:p>
            <a:pPr marL="1206900" lvl="2" indent="-342900">
              <a:buFont typeface="Arial" panose="020B0604020202020204" pitchFamily="34" charset="0"/>
              <a:buChar char="•"/>
            </a:pPr>
            <a:r>
              <a:rPr lang="en-US" dirty="0"/>
              <a:t>for access variables</a:t>
            </a:r>
          </a:p>
          <a:p>
            <a:pPr marL="1206900" lvl="2" indent="-342900">
              <a:buFont typeface="Arial" panose="020B0604020202020204" pitchFamily="34" charset="0"/>
              <a:buChar char="•"/>
            </a:pPr>
            <a:r>
              <a:rPr lang="en-US" dirty="0"/>
              <a:t>for behavior</a:t>
            </a:r>
          </a:p>
          <a:p>
            <a:pPr lvl="2"/>
            <a:r>
              <a:rPr lang="en-US" dirty="0"/>
              <a:t>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0B91B7-1448-423D-98C0-C9C8EF60E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rgbClr val="77AD1C"/>
                </a:solidFill>
              </a:rPr>
              <a:t>&lt;</a:t>
            </a:r>
            <a:fld id="{0E259CFB-96C1-410A-B0F5-19B2A0669C55}" type="slidenum">
              <a:rPr lang="cs-CZ" smtClean="0"/>
              <a:pPr/>
              <a:t>10</a:t>
            </a:fld>
            <a:r>
              <a:rPr lang="en-US" dirty="0">
                <a:solidFill>
                  <a:srgbClr val="77AD1C"/>
                </a:solidFill>
              </a:rPr>
              <a:t>&gt;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181587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4388F-1A42-4E4D-B356-6DA522839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80098-5AE8-4DD2-B2F4-A280A04F8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Performs an operation in the program</a:t>
            </a:r>
          </a:p>
          <a:p>
            <a:pPr lvl="1"/>
            <a:r>
              <a:rPr lang="en-US" dirty="0"/>
              <a:t>Usually sits in object</a:t>
            </a:r>
          </a:p>
          <a:p>
            <a:pPr lvl="1"/>
            <a:r>
              <a:rPr lang="en-US" dirty="0"/>
              <a:t>Modifier + return type + method name + parameters</a:t>
            </a:r>
          </a:p>
          <a:p>
            <a:pPr lvl="1"/>
            <a:r>
              <a:rPr lang="en-US" dirty="0"/>
              <a:t>Then body</a:t>
            </a:r>
          </a:p>
          <a:p>
            <a:pPr lvl="1"/>
            <a:endParaRPr lang="en-US" dirty="0"/>
          </a:p>
          <a:p>
            <a:r>
              <a:rPr lang="en-US" dirty="0"/>
              <a:t>Methods cant have methods as return type or parameter</a:t>
            </a:r>
          </a:p>
          <a:p>
            <a:endParaRPr lang="en-US" dirty="0"/>
          </a:p>
          <a:p>
            <a:r>
              <a:rPr lang="en-US" dirty="0"/>
              <a:t>Method is called on created instance or as class method</a:t>
            </a:r>
          </a:p>
          <a:p>
            <a:pPr lvl="1"/>
            <a:r>
              <a:rPr lang="en-US" dirty="0"/>
              <a:t>Method can call another method in its body</a:t>
            </a:r>
          </a:p>
          <a:p>
            <a:pPr lvl="1"/>
            <a:endParaRPr lang="en-US" dirty="0"/>
          </a:p>
          <a:p>
            <a:r>
              <a:rPr lang="en-US" u="sng" dirty="0"/>
              <a:t>Java passes parameters by value – makes copy of the parameter and inside the method is “local copy”</a:t>
            </a:r>
          </a:p>
          <a:p>
            <a:pPr lvl="1"/>
            <a:r>
              <a:rPr lang="en-US" dirty="0"/>
              <a:t>Can point to same object (by reference) or primitive type are in “cache”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1BC7D4-0F8C-40DE-B792-F41DFA5B7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solidFill>
                  <a:srgbClr val="77AD1C"/>
                </a:solidFill>
              </a:rPr>
              <a:t>&lt;</a:t>
            </a:r>
            <a:fld id="{0E259CFB-96C1-410A-B0F5-19B2A0669C55}" type="slidenum">
              <a:rPr lang="cs-CZ" smtClean="0"/>
              <a:pPr/>
              <a:t>11</a:t>
            </a:fld>
            <a:r>
              <a:rPr lang="en-US">
                <a:solidFill>
                  <a:srgbClr val="77AD1C"/>
                </a:solidFill>
              </a:rPr>
              <a:t>&gt;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78172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0F77F-4833-4880-A28E-6D736FD75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B14E5B-24F7-497C-802F-4896BD05FFA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Class Dog</a:t>
            </a:r>
          </a:p>
          <a:p>
            <a:endParaRPr lang="en-US" dirty="0"/>
          </a:p>
          <a:p>
            <a:pPr lvl="1"/>
            <a:r>
              <a:rPr lang="en-US" dirty="0"/>
              <a:t>Have breed, age and color properties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Can bark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Is also vital through hungry and sleeping methods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(note this Dog can’t bite – do you now how to teach him ? </a:t>
            </a:r>
            <a:r>
              <a:rPr lang="en-US" dirty="0">
                <a:sym typeface="Wingdings" panose="05000000000000000000" pitchFamily="2" charset="2"/>
              </a:rPr>
              <a:t>)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5CDA29-7A25-45BB-A7F9-A8188AE8C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rgbClr val="77AD1C"/>
                </a:solidFill>
              </a:rPr>
              <a:t>&lt;</a:t>
            </a:r>
            <a:fld id="{0E259CFB-96C1-410A-B0F5-19B2A0669C55}" type="slidenum">
              <a:rPr lang="cs-CZ" smtClean="0"/>
              <a:pPr/>
              <a:t>12</a:t>
            </a:fld>
            <a:r>
              <a:rPr lang="en-US" dirty="0">
                <a:solidFill>
                  <a:srgbClr val="77AD1C"/>
                </a:solidFill>
              </a:rPr>
              <a:t>&gt;</a:t>
            </a:r>
            <a:endParaRPr lang="cs-CZ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D80866D-257E-4746-BCAE-55159EFCB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1524000"/>
            <a:ext cx="4007453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949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8988D-337F-4AF7-A504-7A09AF1CA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run Java program – create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C9386-8B03-4EA7-9201-7492AB8AD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Java code needs “main” entry point</a:t>
            </a:r>
          </a:p>
          <a:p>
            <a:pPr lvl="1"/>
            <a:r>
              <a:rPr lang="en-US" dirty="0"/>
              <a:t>Old days – on servers, like WLS need some runtime and context – most likely servlet context. WLS started and grabs this and makes your Objects new instances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Nowadays (and also pure java run) – there is a Main class that has “main” method that starts your “run”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0F2E86-CFD8-4E9E-B321-EE02C2074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rgbClr val="77AD1C"/>
                </a:solidFill>
              </a:rPr>
              <a:t>&lt;</a:t>
            </a:r>
            <a:fld id="{0E259CFB-96C1-410A-B0F5-19B2A0669C55}" type="slidenum">
              <a:rPr lang="cs-CZ" smtClean="0"/>
              <a:pPr/>
              <a:t>13</a:t>
            </a:fld>
            <a:r>
              <a:rPr lang="en-US" dirty="0">
                <a:solidFill>
                  <a:srgbClr val="77AD1C"/>
                </a:solidFill>
              </a:rPr>
              <a:t>&gt;</a:t>
            </a:r>
            <a:endParaRPr lang="cs-CZ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7D477E1-8C9C-4CDF-B931-24078F47E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144668"/>
            <a:ext cx="4343400" cy="2047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638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97D5E-7401-44F4-8092-070824E05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0E8F0-C718-4E2A-A6D4-234DBFA36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Primitive types</a:t>
            </a:r>
          </a:p>
          <a:p>
            <a:pPr lvl="1"/>
            <a:r>
              <a:rPr lang="en-US" dirty="0"/>
              <a:t>byte, short, int, long, double .. char (in Unicode)</a:t>
            </a:r>
          </a:p>
          <a:p>
            <a:pPr lvl="2"/>
            <a:r>
              <a:rPr lang="en-US" dirty="0"/>
              <a:t>- For most cases int and long is suitable.. byte / short are used to save memory</a:t>
            </a:r>
          </a:p>
          <a:p>
            <a:r>
              <a:rPr lang="en-US" dirty="0"/>
              <a:t>Reference data types</a:t>
            </a:r>
          </a:p>
          <a:p>
            <a:pPr lvl="1"/>
            <a:r>
              <a:rPr lang="en-US" dirty="0"/>
              <a:t>Any “new Object” has its “reference” in the memory.</a:t>
            </a:r>
          </a:p>
          <a:p>
            <a:pPr lvl="2"/>
            <a:r>
              <a:rPr lang="en-US" dirty="0"/>
              <a:t>Dog </a:t>
            </a:r>
            <a:r>
              <a:rPr lang="en-US" dirty="0">
                <a:solidFill>
                  <a:srgbClr val="FF0000"/>
                </a:solidFill>
              </a:rPr>
              <a:t>dog</a:t>
            </a:r>
            <a:r>
              <a:rPr lang="en-US" dirty="0"/>
              <a:t> = </a:t>
            </a:r>
            <a:r>
              <a:rPr lang="en-US" dirty="0">
                <a:solidFill>
                  <a:schemeClr val="tx2"/>
                </a:solidFill>
              </a:rPr>
              <a:t>new Dog() </a:t>
            </a:r>
            <a:r>
              <a:rPr lang="en-US" dirty="0"/>
              <a:t>&gt; red variable dog is a reference data type of Dog pointing to the memory where Dog instance is.</a:t>
            </a:r>
          </a:p>
          <a:p>
            <a:pPr marL="861750" lvl="1" indent="-285750">
              <a:buFont typeface="Arial" panose="020B0604020202020204" pitchFamily="34" charset="0"/>
              <a:buChar char="•"/>
            </a:pPr>
            <a:r>
              <a:rPr lang="en-US" dirty="0"/>
              <a:t>Default value for reference variable is null</a:t>
            </a:r>
          </a:p>
          <a:p>
            <a:pPr marL="861750" lvl="1" indent="-285750">
              <a:buFont typeface="Arial" panose="020B0604020202020204" pitchFamily="34" charset="0"/>
              <a:buChar char="•"/>
            </a:pPr>
            <a:r>
              <a:rPr lang="en-US" dirty="0"/>
              <a:t>Reference variable can point to any object of the declared type, e.g.: dog variable can reference Terrier same as Bulldog</a:t>
            </a:r>
          </a:p>
          <a:p>
            <a:pPr lvl="2"/>
            <a:endParaRPr lang="en-US" i="0" dirty="0">
              <a:solidFill>
                <a:schemeClr val="tx2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25A018-29BB-43DE-BE81-FB979D82B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rgbClr val="77AD1C"/>
                </a:solidFill>
              </a:rPr>
              <a:t>&lt;</a:t>
            </a:r>
            <a:fld id="{0E259CFB-96C1-410A-B0F5-19B2A0669C55}" type="slidenum">
              <a:rPr lang="cs-CZ" smtClean="0"/>
              <a:pPr/>
              <a:t>14</a:t>
            </a:fld>
            <a:r>
              <a:rPr lang="en-US" dirty="0">
                <a:solidFill>
                  <a:srgbClr val="77AD1C"/>
                </a:solidFill>
              </a:rPr>
              <a:t>&gt;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4104143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40447-EE4E-496A-B7FD-668463BDE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Modifiers and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950CB-5824-4F87-9BBB-905A42E9C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Access control </a:t>
            </a:r>
          </a:p>
          <a:p>
            <a:pPr lvl="1"/>
            <a:r>
              <a:rPr lang="en-US" dirty="0"/>
              <a:t>private &gt; no modifier &gt; protected &gt; public</a:t>
            </a:r>
          </a:p>
          <a:p>
            <a:r>
              <a:rPr lang="en-US" dirty="0"/>
              <a:t>Non access control</a:t>
            </a:r>
          </a:p>
          <a:p>
            <a:pPr lvl="1"/>
            <a:r>
              <a:rPr lang="en-US" dirty="0"/>
              <a:t>Static – belongs to Class </a:t>
            </a:r>
          </a:p>
          <a:p>
            <a:pPr lvl="1"/>
            <a:r>
              <a:rPr lang="en-US" dirty="0"/>
              <a:t>Final – can’t be modified (e.g.: method overriding)</a:t>
            </a:r>
          </a:p>
          <a:p>
            <a:pPr lvl="1"/>
            <a:r>
              <a:rPr lang="en-US" dirty="0"/>
              <a:t>Abstract – is not known exactly &gt; must be implemented</a:t>
            </a:r>
          </a:p>
          <a:p>
            <a:pPr lvl="1"/>
            <a:r>
              <a:rPr lang="en-US" dirty="0"/>
              <a:t>Synchronized and volatile – for threads and concurrent use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Arithmetic operators (+,-,*,/,..)</a:t>
            </a:r>
          </a:p>
          <a:p>
            <a:pPr lvl="1"/>
            <a:r>
              <a:rPr lang="en-US" dirty="0"/>
              <a:t>Relational (==, &gt;&lt;, !=) .. Can you spot difference: == vs equal() ?</a:t>
            </a:r>
          </a:p>
          <a:p>
            <a:pPr lvl="1"/>
            <a:r>
              <a:rPr lang="en-US" dirty="0"/>
              <a:t>Logical (&amp;&amp;, ||, ! )</a:t>
            </a:r>
          </a:p>
          <a:p>
            <a:pPr lvl="1"/>
            <a:r>
              <a:rPr lang="en-US" dirty="0"/>
              <a:t>Assignment operator = .. Can be +=, -=,…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3AD2C9-B11B-48B7-8C5D-2FF549953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rgbClr val="77AD1C"/>
                </a:solidFill>
              </a:rPr>
              <a:t>&lt;</a:t>
            </a:r>
            <a:fld id="{0E259CFB-96C1-410A-B0F5-19B2A0669C55}" type="slidenum">
              <a:rPr lang="cs-CZ" smtClean="0"/>
              <a:pPr/>
              <a:t>15</a:t>
            </a:fld>
            <a:r>
              <a:rPr lang="en-US" dirty="0">
                <a:solidFill>
                  <a:srgbClr val="77AD1C"/>
                </a:solidFill>
              </a:rPr>
              <a:t>&gt;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839121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7F47E-1708-4596-BE43-741A2FB89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controls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0207D-C772-4EB3-8172-C1B76ABC8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Loop</a:t>
            </a:r>
          </a:p>
          <a:p>
            <a:pPr lvl="1"/>
            <a:r>
              <a:rPr lang="en-US" dirty="0"/>
              <a:t>While loop (and “do ...  while” loop). Can you spot the difference ?</a:t>
            </a:r>
          </a:p>
          <a:p>
            <a:pPr lvl="1"/>
            <a:r>
              <a:rPr lang="en-US" dirty="0"/>
              <a:t>For loop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Exit from loop</a:t>
            </a:r>
          </a:p>
          <a:p>
            <a:pPr lvl="2"/>
            <a:r>
              <a:rPr lang="en-US" dirty="0"/>
              <a:t>Break &gt; breaks current loop (or switch) and continues after the last loop statement</a:t>
            </a:r>
          </a:p>
          <a:p>
            <a:pPr lvl="2"/>
            <a:r>
              <a:rPr lang="en-US" dirty="0"/>
              <a:t>Continue &gt; breaks execution of the loop and test next condition immediately </a:t>
            </a:r>
          </a:p>
          <a:p>
            <a:r>
              <a:rPr lang="en-US" dirty="0"/>
              <a:t>Decisions (conditionals)</a:t>
            </a:r>
          </a:p>
          <a:p>
            <a:pPr lvl="1"/>
            <a:r>
              <a:rPr lang="en-US" dirty="0"/>
              <a:t>If, then, else</a:t>
            </a:r>
          </a:p>
          <a:p>
            <a:pPr lvl="1"/>
            <a:r>
              <a:rPr lang="en-US" dirty="0"/>
              <a:t>Switch</a:t>
            </a:r>
          </a:p>
          <a:p>
            <a:pPr lvl="1"/>
            <a:r>
              <a:rPr lang="en-US" dirty="0"/>
              <a:t>Ternary operator a &gt; b ? c : 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48F4C2-751D-43E4-815D-D331CC4E9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rgbClr val="77AD1C"/>
                </a:solidFill>
              </a:rPr>
              <a:t>&lt;</a:t>
            </a:r>
            <a:fld id="{0E259CFB-96C1-410A-B0F5-19B2A0669C55}" type="slidenum">
              <a:rPr lang="cs-CZ" smtClean="0"/>
              <a:pPr/>
              <a:t>16</a:t>
            </a:fld>
            <a:r>
              <a:rPr lang="en-US" dirty="0">
                <a:solidFill>
                  <a:srgbClr val="77AD1C"/>
                </a:solidFill>
              </a:rPr>
              <a:t>&gt;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6941903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27033-573F-4DB6-B9E6-75E3D0D8E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Immutable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6CC88-A935-4A2D-92CC-97CE61812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Object, that can’t be changed during its lifetime </a:t>
            </a:r>
          </a:p>
          <a:p>
            <a:pPr lvl="1"/>
            <a:r>
              <a:rPr lang="en-US" dirty="0"/>
              <a:t>primitive types, characters, Strings &gt; because primitive types exists in “cache” and can’t be “recreated”</a:t>
            </a:r>
          </a:p>
          <a:p>
            <a:pPr lvl="2"/>
            <a:r>
              <a:rPr lang="en-US" dirty="0"/>
              <a:t>(https://www.javatpoint.com/immutable-string)</a:t>
            </a:r>
          </a:p>
          <a:p>
            <a:pPr lvl="1"/>
            <a:r>
              <a:rPr lang="en-US" dirty="0"/>
              <a:t>all wrapper classes (Integer, Boolean, Short, … )</a:t>
            </a:r>
          </a:p>
          <a:p>
            <a:pPr lvl="1"/>
            <a:endParaRPr lang="en-US" dirty="0"/>
          </a:p>
          <a:p>
            <a:r>
              <a:rPr lang="en-US" dirty="0"/>
              <a:t>Immutable class</a:t>
            </a:r>
          </a:p>
          <a:p>
            <a:pPr lvl="1"/>
            <a:r>
              <a:rPr lang="en-US" dirty="0"/>
              <a:t>Must have final declaration (can’t be recreated)</a:t>
            </a:r>
          </a:p>
          <a:p>
            <a:pPr lvl="1"/>
            <a:r>
              <a:rPr lang="en-US" dirty="0"/>
              <a:t>No access methods (getters, no public properties)</a:t>
            </a:r>
          </a:p>
          <a:p>
            <a:pPr lvl="1"/>
            <a:r>
              <a:rPr lang="en-US" dirty="0"/>
              <a:t>A constructor (or initialization method) must set all internal properties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PROS: as key to maps, saving memory, good for multi threads,…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551D30-33C5-4AE3-8000-3485BF0CE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rgbClr val="77AD1C"/>
                </a:solidFill>
              </a:rPr>
              <a:t>&lt;</a:t>
            </a:r>
            <a:fld id="{0E259CFB-96C1-410A-B0F5-19B2A0669C55}" type="slidenum">
              <a:rPr lang="cs-CZ" smtClean="0"/>
              <a:pPr/>
              <a:t>17</a:t>
            </a:fld>
            <a:r>
              <a:rPr lang="en-US" dirty="0">
                <a:solidFill>
                  <a:srgbClr val="77AD1C"/>
                </a:solidFill>
              </a:rPr>
              <a:t>&gt;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318971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8E8C0-824B-4B4C-AFD2-122539267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Arrays, Maps, .. Collections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3DF94-D6C3-44E6-BBE0-5DDD46C16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  <a:p>
            <a:pPr lvl="1"/>
            <a:r>
              <a:rPr lang="en-US" dirty="0"/>
              <a:t>Typed as []</a:t>
            </a:r>
          </a:p>
          <a:p>
            <a:pPr lvl="1"/>
            <a:r>
              <a:rPr lang="en-US" dirty="0"/>
              <a:t>Or object as Array</a:t>
            </a:r>
          </a:p>
          <a:p>
            <a:r>
              <a:rPr lang="en-US" dirty="0"/>
              <a:t>Collections – interface – mostly used for its useful methods (Iterator interface, add, remove, count, … )</a:t>
            </a:r>
          </a:p>
          <a:p>
            <a:pPr lvl="1"/>
            <a:r>
              <a:rPr lang="en-US" dirty="0"/>
              <a:t>List – bunch of elements with no order but same “type” </a:t>
            </a:r>
          </a:p>
          <a:p>
            <a:pPr marL="1149750" lvl="2" indent="-285750">
              <a:buFont typeface="Arial" panose="020B0604020202020204" pitchFamily="34" charset="0"/>
              <a:buChar char="•"/>
            </a:pPr>
            <a:r>
              <a:rPr lang="en-US" dirty="0" err="1"/>
              <a:t>ArrayList</a:t>
            </a:r>
            <a:r>
              <a:rPr lang="en-US" dirty="0"/>
              <a:t>, Stack,…</a:t>
            </a:r>
          </a:p>
          <a:p>
            <a:pPr lvl="1"/>
            <a:r>
              <a:rPr lang="en-US" dirty="0"/>
              <a:t>Queue – ordered list</a:t>
            </a:r>
          </a:p>
          <a:p>
            <a:pPr lvl="1"/>
            <a:r>
              <a:rPr lang="en-US" dirty="0"/>
              <a:t>Set – can’t contain duplicates, one null value only</a:t>
            </a:r>
          </a:p>
          <a:p>
            <a:r>
              <a:rPr lang="en-US" dirty="0"/>
              <a:t>Map – has key and value</a:t>
            </a:r>
          </a:p>
          <a:p>
            <a:pPr lvl="1"/>
            <a:r>
              <a:rPr lang="en-US" dirty="0"/>
              <a:t>HashMap 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4735C3-F20F-49CF-89D3-B65B5BCBE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rgbClr val="77AD1C"/>
                </a:solidFill>
              </a:rPr>
              <a:t>&lt;</a:t>
            </a:r>
            <a:fld id="{0E259CFB-96C1-410A-B0F5-19B2A0669C55}" type="slidenum">
              <a:rPr lang="cs-CZ" smtClean="0"/>
              <a:pPr/>
              <a:t>18</a:t>
            </a:fld>
            <a:r>
              <a:rPr lang="en-US" dirty="0">
                <a:solidFill>
                  <a:srgbClr val="77AD1C"/>
                </a:solidFill>
              </a:rPr>
              <a:t>&gt;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8294124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0AB97-2890-4C80-9D93-711EA7B6F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C97A6-DCC3-44E4-9DCD-6848FB958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types (and error)</a:t>
            </a:r>
          </a:p>
          <a:p>
            <a:pPr lvl="1"/>
            <a:r>
              <a:rPr lang="en-US" dirty="0"/>
              <a:t>Checked – if the program throws an checked exception user (developer) must react to this exception and solve it</a:t>
            </a:r>
          </a:p>
          <a:p>
            <a:pPr lvl="2"/>
            <a:r>
              <a:rPr lang="en-US" dirty="0"/>
              <a:t>IO exceptions,,.. or custom &gt; extends from Exception class</a:t>
            </a:r>
          </a:p>
          <a:p>
            <a:pPr lvl="1"/>
            <a:r>
              <a:rPr lang="en-US" dirty="0"/>
              <a:t>Unchecked</a:t>
            </a:r>
          </a:p>
          <a:p>
            <a:pPr lvl="2"/>
            <a:r>
              <a:rPr lang="en-US" dirty="0"/>
              <a:t>Bubbles through the app from point of occurrence to the “entry” point of the app (thread) &gt; extends from RuntimeException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(ERRORS &gt; can be declared, internal on JVM level</a:t>
            </a:r>
          </a:p>
          <a:p>
            <a:pPr marL="1437750" lvl="3" indent="-285750">
              <a:buFontTx/>
              <a:buChar char="-"/>
            </a:pPr>
            <a:r>
              <a:rPr lang="en-US" dirty="0"/>
              <a:t>runtime errors &gt; dividing by zero, ..</a:t>
            </a:r>
          </a:p>
          <a:p>
            <a:pPr marL="1437750" lvl="3" indent="-285750">
              <a:buFontTx/>
              <a:buChar char="-"/>
            </a:pPr>
            <a:r>
              <a:rPr lang="en-US" dirty="0"/>
              <a:t>compile time errors &gt; bad (type) statement assignment, missing part of code syntax, …</a:t>
            </a:r>
          </a:p>
          <a:p>
            <a:pPr lvl="1"/>
            <a:r>
              <a:rPr lang="en-US" dirty="0"/>
              <a:t>Custom (extends from Exception &gt; mostly </a:t>
            </a:r>
            <a:r>
              <a:rPr lang="en-US" dirty="0" err="1"/>
              <a:t>RuntimeException</a:t>
            </a:r>
            <a:r>
              <a:rPr lang="en-US" dirty="0"/>
              <a:t> to signal some fault in the running app)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7CD9FF-DB9A-4B65-BC54-5D9C238AC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rgbClr val="77AD1C"/>
                </a:solidFill>
              </a:rPr>
              <a:t>&lt;</a:t>
            </a:r>
            <a:fld id="{0E259CFB-96C1-410A-B0F5-19B2A0669C55}" type="slidenum">
              <a:rPr lang="cs-CZ" smtClean="0"/>
              <a:pPr/>
              <a:t>19</a:t>
            </a:fld>
            <a:r>
              <a:rPr lang="en-US" dirty="0">
                <a:solidFill>
                  <a:srgbClr val="77AD1C"/>
                </a:solidFill>
              </a:rPr>
              <a:t>&gt;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511953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Nadpis 1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Content</a:t>
            </a:r>
            <a:endParaRPr lang="cs-CZ" dirty="0"/>
          </a:p>
        </p:txBody>
      </p:sp>
      <p:sp>
        <p:nvSpPr>
          <p:cNvPr id="17" name="Zástupný symbol pro obsah 1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About Java</a:t>
            </a:r>
          </a:p>
          <a:p>
            <a:endParaRPr lang="en-US" dirty="0"/>
          </a:p>
          <a:p>
            <a:r>
              <a:rPr lang="en-US" dirty="0"/>
              <a:t>Java syntax</a:t>
            </a:r>
          </a:p>
          <a:p>
            <a:endParaRPr lang="en-US" dirty="0"/>
          </a:p>
          <a:p>
            <a:r>
              <a:rPr lang="en-US" dirty="0"/>
              <a:t>Java programming</a:t>
            </a:r>
          </a:p>
          <a:p>
            <a:pPr lvl="1"/>
            <a:r>
              <a:rPr lang="en-US" dirty="0"/>
              <a:t>Types, controls, exceptions, …</a:t>
            </a:r>
          </a:p>
          <a:p>
            <a:pPr marL="288000" lvl="1" indent="0">
              <a:buNone/>
            </a:pPr>
            <a:endParaRPr lang="en-US" dirty="0"/>
          </a:p>
          <a:p>
            <a:r>
              <a:rPr lang="en-US" dirty="0"/>
              <a:t>OOP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Spring</a:t>
            </a:r>
          </a:p>
          <a:p>
            <a:endParaRPr lang="en-US" dirty="0"/>
          </a:p>
          <a:p>
            <a:endParaRPr lang="en-US" dirty="0"/>
          </a:p>
          <a:p>
            <a:endParaRPr lang="cs-CZ" dirty="0"/>
          </a:p>
          <a:p>
            <a:pPr marL="288000" lvl="1" indent="0">
              <a:buNone/>
            </a:pP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rgbClr val="77AD1C"/>
                </a:solidFill>
              </a:rPr>
              <a:t>&lt;</a:t>
            </a:r>
            <a:fld id="{0E259CFB-96C1-410A-B0F5-19B2A0669C55}" type="slidenum">
              <a:rPr lang="cs-CZ" smtClean="0"/>
              <a:pPr/>
              <a:t>2</a:t>
            </a:fld>
            <a:r>
              <a:rPr lang="en-US" dirty="0">
                <a:solidFill>
                  <a:srgbClr val="77AD1C"/>
                </a:solidFill>
              </a:rPr>
              <a:t>&gt;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5969428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3B07A-1F73-4048-8C42-A4040E014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Try, catch, finally &gt; throw 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8FA3B-E89F-4FCA-8DF9-CC8E9AFBA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 {</a:t>
            </a:r>
          </a:p>
          <a:p>
            <a:pPr lvl="1"/>
            <a:r>
              <a:rPr lang="en-US" dirty="0"/>
              <a:t>run the code in the “check” spy </a:t>
            </a:r>
          </a:p>
          <a:p>
            <a:r>
              <a:rPr lang="en-US" dirty="0"/>
              <a:t>} catch (…) {  // can be omitted &gt; but why ?</a:t>
            </a:r>
          </a:p>
          <a:p>
            <a:pPr lvl="1"/>
            <a:r>
              <a:rPr lang="en-US" dirty="0"/>
              <a:t>when the … exception occurs, it goes here</a:t>
            </a:r>
          </a:p>
          <a:p>
            <a:r>
              <a:rPr lang="en-US" dirty="0"/>
              <a:t>} finally {</a:t>
            </a:r>
          </a:p>
          <a:p>
            <a:pPr lvl="1"/>
            <a:r>
              <a:rPr lang="en-US" dirty="0"/>
              <a:t>run always after the try block – even when no catch occurred</a:t>
            </a:r>
          </a:p>
          <a:p>
            <a:pPr lvl="2"/>
            <a:r>
              <a:rPr lang="en-US" dirty="0"/>
              <a:t>(only one exception &gt; when the thread is “destroyed” &gt; e.g.: signal stop or something this finally is not executed; or JVM crashes (out of memory); or deadlock in try block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throw &gt; throw new NPE, RE, ERROR</a:t>
            </a:r>
          </a:p>
          <a:p>
            <a:r>
              <a:rPr lang="en-US" dirty="0"/>
              <a:t>throws &gt; void read() throws </a:t>
            </a:r>
            <a:r>
              <a:rPr lang="en-US" dirty="0" err="1"/>
              <a:t>IOException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D27845-98FC-4F8B-8CBC-5FEBE2850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solidFill>
                  <a:srgbClr val="77AD1C"/>
                </a:solidFill>
              </a:rPr>
              <a:t>&lt;</a:t>
            </a:r>
            <a:fld id="{0E259CFB-96C1-410A-B0F5-19B2A0669C55}" type="slidenum">
              <a:rPr lang="cs-CZ" smtClean="0"/>
              <a:pPr/>
              <a:t>20</a:t>
            </a:fld>
            <a:r>
              <a:rPr lang="en-US">
                <a:solidFill>
                  <a:srgbClr val="77AD1C"/>
                </a:solidFill>
              </a:rPr>
              <a:t>&gt;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7910802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0DC1D-77E7-4662-90BF-6FC00CE26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the other stuff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67408-C994-4354-945B-555185244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IO &gt; provided by various util classes</a:t>
            </a:r>
          </a:p>
          <a:p>
            <a:r>
              <a:rPr lang="en-US" dirty="0"/>
              <a:t>Regular expressions</a:t>
            </a:r>
          </a:p>
          <a:p>
            <a:r>
              <a:rPr lang="en-US" dirty="0"/>
              <a:t>Date and time</a:t>
            </a:r>
          </a:p>
          <a:p>
            <a:pPr lvl="1"/>
            <a:r>
              <a:rPr lang="en-US" dirty="0"/>
              <a:t>example: </a:t>
            </a:r>
            <a:r>
              <a:rPr lang="en-US" dirty="0" err="1"/>
              <a:t>System.currentTimeMillis</a:t>
            </a:r>
            <a:r>
              <a:rPr lang="en-US" dirty="0"/>
              <a:t>()….</a:t>
            </a:r>
          </a:p>
          <a:p>
            <a:r>
              <a:rPr lang="en-US" dirty="0"/>
              <a:t>Enum type </a:t>
            </a:r>
          </a:p>
          <a:p>
            <a:pPr lvl="1"/>
            <a:r>
              <a:rPr lang="en-US" dirty="0"/>
              <a:t>Set of constants used as fixed on first sight recognizable variables (types)</a:t>
            </a:r>
          </a:p>
          <a:p>
            <a:pPr lvl="1"/>
            <a:endParaRPr lang="en-US" dirty="0"/>
          </a:p>
          <a:p>
            <a:r>
              <a:rPr lang="en-US" dirty="0"/>
              <a:t>JDBC</a:t>
            </a:r>
          </a:p>
          <a:p>
            <a:r>
              <a:rPr lang="en-US" dirty="0"/>
              <a:t>REST / WS (networking)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3A8229-3311-472C-AE63-280000E92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rgbClr val="77AD1C"/>
                </a:solidFill>
              </a:rPr>
              <a:t>&lt;</a:t>
            </a:r>
            <a:fld id="{0E259CFB-96C1-410A-B0F5-19B2A0669C55}" type="slidenum">
              <a:rPr lang="cs-CZ" smtClean="0"/>
              <a:pPr/>
              <a:t>21</a:t>
            </a:fld>
            <a:r>
              <a:rPr lang="en-US" dirty="0">
                <a:solidFill>
                  <a:srgbClr val="77AD1C"/>
                </a:solidFill>
              </a:rPr>
              <a:t>&gt;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2359474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6D677-40BC-45D4-801D-B14CF9AC5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5C3A6-F8FA-4A3C-A84D-E38544EBD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 oriented programming</a:t>
            </a:r>
          </a:p>
          <a:p>
            <a:endParaRPr lang="en-US" dirty="0"/>
          </a:p>
          <a:p>
            <a:pPr lvl="1"/>
            <a:r>
              <a:rPr lang="en-US" dirty="0"/>
              <a:t>Encapsulation, inheritance, interface, abstraction, polymorphism.</a:t>
            </a:r>
          </a:p>
          <a:p>
            <a:pPr lvl="1"/>
            <a:endParaRPr lang="en-US" dirty="0"/>
          </a:p>
          <a:p>
            <a:pPr lvl="2"/>
            <a:r>
              <a:rPr lang="en-US" dirty="0"/>
              <a:t>Can a dog be an animal and mammal together?</a:t>
            </a:r>
          </a:p>
          <a:p>
            <a:pPr lvl="2"/>
            <a:r>
              <a:rPr lang="en-US" dirty="0"/>
              <a:t>Can a dog fly?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… let’s see.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5865AD-8392-4D64-98A7-97C62E39C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rgbClr val="77AD1C"/>
                </a:solidFill>
              </a:rPr>
              <a:t>&lt;</a:t>
            </a:r>
            <a:fld id="{0E259CFB-96C1-410A-B0F5-19B2A0669C55}" type="slidenum">
              <a:rPr lang="cs-CZ" smtClean="0"/>
              <a:pPr/>
              <a:t>22</a:t>
            </a:fld>
            <a:r>
              <a:rPr lang="en-US" dirty="0">
                <a:solidFill>
                  <a:srgbClr val="77AD1C"/>
                </a:solidFill>
              </a:rPr>
              <a:t>&gt;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2378525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428C7-F28C-4CFF-B4BD-1A60BBFD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D9604-ACB8-4A81-BC0C-AB4BA4675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object has right to hide its data</a:t>
            </a:r>
          </a:p>
          <a:p>
            <a:pPr lvl="1"/>
            <a:r>
              <a:rPr lang="en-US" dirty="0"/>
              <a:t>variables are declared as private</a:t>
            </a:r>
          </a:p>
          <a:p>
            <a:pPr lvl="1"/>
            <a:r>
              <a:rPr lang="en-US" dirty="0"/>
              <a:t>public access methods are provided to view and modify the variables</a:t>
            </a:r>
          </a:p>
          <a:p>
            <a:pPr lvl="1"/>
            <a:endParaRPr lang="en-US" dirty="0"/>
          </a:p>
          <a:p>
            <a:r>
              <a:rPr lang="en-US" dirty="0"/>
              <a:t>The fields can be then “read only”.. a class have control of the stored values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7F8A3D-40C4-4C25-A827-C1B764E11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rgbClr val="77AD1C"/>
                </a:solidFill>
              </a:rPr>
              <a:t>&lt;</a:t>
            </a:r>
            <a:fld id="{0E259CFB-96C1-410A-B0F5-19B2A0669C55}" type="slidenum">
              <a:rPr lang="cs-CZ" smtClean="0"/>
              <a:pPr/>
              <a:t>23</a:t>
            </a:fld>
            <a:r>
              <a:rPr lang="en-US" dirty="0">
                <a:solidFill>
                  <a:srgbClr val="77AD1C"/>
                </a:solidFill>
              </a:rPr>
              <a:t>&gt;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9169985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2C1FB-E953-437C-801C-3211C78DA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522DC-2E86-4315-AC06-44B82C282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IS-A helper world.. Dog is-an animal, rose is-a flower, car is-a vehicle.</a:t>
            </a:r>
          </a:p>
          <a:p>
            <a:endParaRPr lang="en-US" dirty="0"/>
          </a:p>
          <a:p>
            <a:r>
              <a:rPr lang="en-US" dirty="0"/>
              <a:t>Every object is-a someone child – at least from basic class Object</a:t>
            </a:r>
          </a:p>
          <a:p>
            <a:endParaRPr lang="en-US" dirty="0"/>
          </a:p>
          <a:p>
            <a:r>
              <a:rPr lang="en-US" dirty="0"/>
              <a:t>Object can “extend” or “implement” its parent.</a:t>
            </a:r>
          </a:p>
          <a:p>
            <a:endParaRPr lang="en-US" dirty="0"/>
          </a:p>
          <a:p>
            <a:pPr lvl="1"/>
            <a:r>
              <a:rPr lang="en-US" dirty="0"/>
              <a:t>has-a relationship determines dependency / encapsulation of reference variable inside the object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80F72F-FB22-4232-96A8-BB82964A5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rgbClr val="77AD1C"/>
                </a:solidFill>
              </a:rPr>
              <a:t>&lt;</a:t>
            </a:r>
            <a:fld id="{0E259CFB-96C1-410A-B0F5-19B2A0669C55}" type="slidenum">
              <a:rPr lang="cs-CZ" smtClean="0"/>
              <a:pPr/>
              <a:t>24</a:t>
            </a:fld>
            <a:r>
              <a:rPr lang="en-US" dirty="0">
                <a:solidFill>
                  <a:srgbClr val="77AD1C"/>
                </a:solidFill>
              </a:rPr>
              <a:t>&gt;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246861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1747D-91FC-4BF5-A456-67AAFE7D3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2AE41-C86B-4EE2-86F6-716D79935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keyword “interface” in the class declaration</a:t>
            </a:r>
          </a:p>
          <a:p>
            <a:endParaRPr lang="en-US" dirty="0"/>
          </a:p>
          <a:p>
            <a:r>
              <a:rPr lang="en-US" dirty="0"/>
              <a:t>can’t have: constructor, instance fields</a:t>
            </a:r>
          </a:p>
          <a:p>
            <a:endParaRPr lang="en-US" dirty="0"/>
          </a:p>
          <a:p>
            <a:r>
              <a:rPr lang="en-US" dirty="0"/>
              <a:t>can: extend multiple interfaces, static final fields (constants)</a:t>
            </a:r>
          </a:p>
          <a:p>
            <a:endParaRPr lang="en-US" dirty="0"/>
          </a:p>
          <a:p>
            <a:r>
              <a:rPr lang="en-US" dirty="0"/>
              <a:t>object can “implement” any number of interfaces</a:t>
            </a:r>
          </a:p>
          <a:p>
            <a:endParaRPr lang="en-US" dirty="0"/>
          </a:p>
          <a:p>
            <a:r>
              <a:rPr lang="en-US" dirty="0"/>
              <a:t>(sometimes used just as a “marker” &gt; Serializable for example)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241456-ACAF-4688-8C9F-DFF3CF316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rgbClr val="77AD1C"/>
                </a:solidFill>
              </a:rPr>
              <a:t>&lt;</a:t>
            </a:r>
            <a:fld id="{0E259CFB-96C1-410A-B0F5-19B2A0669C55}" type="slidenum">
              <a:rPr lang="cs-CZ" smtClean="0"/>
              <a:pPr/>
              <a:t>25</a:t>
            </a:fld>
            <a:r>
              <a:rPr lang="en-US" dirty="0">
                <a:solidFill>
                  <a:srgbClr val="77AD1C"/>
                </a:solidFill>
              </a:rPr>
              <a:t>&gt;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6772468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C8178-5C0E-4E26-BCC0-681C8418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3931E-1B8C-44AF-8B9E-601498C97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keyword “abstract” in the class definition</a:t>
            </a:r>
          </a:p>
          <a:p>
            <a:endParaRPr lang="en-US" dirty="0"/>
          </a:p>
          <a:p>
            <a:r>
              <a:rPr lang="en-US" dirty="0"/>
              <a:t>can’t: be final, cannot be instantiated, may contain methods with body or just declarations of methods.</a:t>
            </a:r>
          </a:p>
          <a:p>
            <a:endParaRPr lang="en-US" dirty="0"/>
          </a:p>
          <a:p>
            <a:r>
              <a:rPr lang="en-US" dirty="0"/>
              <a:t>why we use?</a:t>
            </a:r>
          </a:p>
          <a:p>
            <a:pPr lvl="1"/>
            <a:r>
              <a:rPr lang="en-US" dirty="0"/>
              <a:t>if we don’t know the exact implementation when we design the program / API / …</a:t>
            </a:r>
          </a:p>
          <a:p>
            <a:pPr lvl="1"/>
            <a:endParaRPr lang="en-US" dirty="0"/>
          </a:p>
          <a:p>
            <a:r>
              <a:rPr lang="en-US" dirty="0"/>
              <a:t>Object “can not” extend multiple abstract (nor regular) classes. (we can not make flying dog) or can we 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60C9C7-465C-4A54-BCAE-D9ED5E800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rgbClr val="77AD1C"/>
                </a:solidFill>
              </a:rPr>
              <a:t>&lt;</a:t>
            </a:r>
            <a:fld id="{0E259CFB-96C1-410A-B0F5-19B2A0669C55}" type="slidenum">
              <a:rPr lang="cs-CZ" smtClean="0"/>
              <a:pPr/>
              <a:t>26</a:t>
            </a:fld>
            <a:r>
              <a:rPr lang="en-US" dirty="0">
                <a:solidFill>
                  <a:srgbClr val="77AD1C"/>
                </a:solidFill>
              </a:rPr>
              <a:t>&gt;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6016360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B4200-E289-45EE-A03E-B15BC3E2E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2EC34-211C-4AAC-92D1-9C09AFB88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 can take on many forms according of what type it is. It uses inheritance to achieve this.</a:t>
            </a:r>
          </a:p>
          <a:p>
            <a:endParaRPr lang="en-US" dirty="0"/>
          </a:p>
          <a:p>
            <a:r>
              <a:rPr lang="en-US" dirty="0"/>
              <a:t>We can make dog signing instead of barking</a:t>
            </a:r>
          </a:p>
          <a:p>
            <a:r>
              <a:rPr lang="en-US" dirty="0"/>
              <a:t>We can make snake fly </a:t>
            </a:r>
          </a:p>
          <a:p>
            <a:endParaRPr lang="en-US" dirty="0"/>
          </a:p>
          <a:p>
            <a:r>
              <a:rPr lang="en-US" dirty="0"/>
              <a:t>There are many ways how to do this</a:t>
            </a:r>
          </a:p>
          <a:p>
            <a:pPr lvl="1"/>
            <a:r>
              <a:rPr lang="en-US" dirty="0"/>
              <a:t>Compile time polymorphism &gt; overloading of methods</a:t>
            </a:r>
          </a:p>
          <a:p>
            <a:pPr lvl="1"/>
            <a:r>
              <a:rPr lang="en-US" dirty="0"/>
              <a:t>Runtime polymorphism &gt; overriding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E451D7-7ACD-47BF-AB62-4389D5004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rgbClr val="77AD1C"/>
                </a:solidFill>
              </a:rPr>
              <a:t>&lt;</a:t>
            </a:r>
            <a:fld id="{0E259CFB-96C1-410A-B0F5-19B2A0669C55}" type="slidenum">
              <a:rPr lang="cs-CZ" smtClean="0"/>
              <a:pPr/>
              <a:t>27</a:t>
            </a:fld>
            <a:r>
              <a:rPr lang="en-US" dirty="0">
                <a:solidFill>
                  <a:srgbClr val="77AD1C"/>
                </a:solidFill>
              </a:rPr>
              <a:t>&gt;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1878216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1A1CA-2BCA-4FCE-88AA-ECBFCA31D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5671F7-B51A-4238-A91C-059D5F327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rgbClr val="77AD1C"/>
                </a:solidFill>
              </a:rPr>
              <a:t>&lt;</a:t>
            </a:r>
            <a:fld id="{0E259CFB-96C1-410A-B0F5-19B2A0669C55}" type="slidenum">
              <a:rPr lang="cs-CZ" smtClean="0"/>
              <a:pPr/>
              <a:t>28</a:t>
            </a:fld>
            <a:r>
              <a:rPr lang="en-US" dirty="0">
                <a:solidFill>
                  <a:srgbClr val="77AD1C"/>
                </a:solidFill>
              </a:rPr>
              <a:t>&gt;</a:t>
            </a:r>
            <a:endParaRPr lang="cs-CZ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918B354-2484-4D59-9CDA-2A45624C6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613" y="3124200"/>
            <a:ext cx="3543300" cy="8096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E809AFA-7D0A-4BCE-9C92-E8A9438940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098" y="1447800"/>
            <a:ext cx="3648075" cy="89535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16EEF70-12D5-43F6-BE72-B2A76BF4D4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1600" y="2744526"/>
            <a:ext cx="3057525" cy="20193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E172ED5-0959-47D4-8CDC-E7253E7BE2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098" y="4514851"/>
            <a:ext cx="287655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1658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B2BD8-F2B8-4B15-8A15-0C12B7C54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Coupling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36BDA6-5968-41D5-A2C3-E0192E930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term when one object is dependent on (in) the other</a:t>
            </a:r>
          </a:p>
          <a:p>
            <a:r>
              <a:rPr lang="en-US" dirty="0"/>
              <a:t>Loose coupling</a:t>
            </a:r>
          </a:p>
          <a:p>
            <a:pPr lvl="1"/>
            <a:r>
              <a:rPr lang="en-US" dirty="0"/>
              <a:t>Whenever the one class needs to be changed, the other does not care:</a:t>
            </a:r>
          </a:p>
          <a:p>
            <a:pPr marL="1033200" lvl="2" indent="-457200">
              <a:buFont typeface="+mj-lt"/>
              <a:buAutoNum type="arabicPeriod"/>
            </a:pPr>
            <a:r>
              <a:rPr lang="en-US" dirty="0"/>
              <a:t>Classes are dependent via interface</a:t>
            </a:r>
          </a:p>
          <a:p>
            <a:pPr marL="1033200" lvl="2" indent="-457200">
              <a:buFont typeface="+mj-lt"/>
              <a:buAutoNum type="arabicPeriod"/>
            </a:pPr>
            <a:r>
              <a:rPr lang="en-US" dirty="0"/>
              <a:t>No property of one class is instantiated in the other with “new” construct</a:t>
            </a:r>
          </a:p>
          <a:p>
            <a:pPr marL="1033200" lvl="2" indent="-457200">
              <a:buFont typeface="+mj-lt"/>
              <a:buAutoNum type="arabicPeriod"/>
            </a:pPr>
            <a:r>
              <a:rPr lang="en-US" dirty="0"/>
              <a:t>Or no class dependency – the two are separated. Accessed only via access methods</a:t>
            </a:r>
          </a:p>
          <a:p>
            <a:r>
              <a:rPr lang="en-US" dirty="0"/>
              <a:t>Tight coupling</a:t>
            </a:r>
          </a:p>
          <a:p>
            <a:pPr lvl="1"/>
            <a:r>
              <a:rPr lang="en-US" dirty="0"/>
              <a:t>When one class is changed, the other needs to be changed (modified) as well.</a:t>
            </a:r>
          </a:p>
          <a:p>
            <a:pPr marL="1033200" lvl="2" indent="-457200">
              <a:buFont typeface="+mj-lt"/>
              <a:buAutoNum type="arabicPeriod"/>
            </a:pPr>
            <a:r>
              <a:rPr lang="en-US" dirty="0"/>
              <a:t>Direct inheritance via “extend” class method</a:t>
            </a:r>
          </a:p>
          <a:p>
            <a:pPr marL="1033200" lvl="2" indent="-457200">
              <a:buFont typeface="+mj-lt"/>
              <a:buAutoNum type="arabicPeriod"/>
            </a:pPr>
            <a:r>
              <a:rPr lang="en-US" dirty="0"/>
              <a:t>Objects created in the other ones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6C366E-E841-4EE1-9F3E-1E4306D26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solidFill>
                  <a:srgbClr val="77AD1C"/>
                </a:solidFill>
              </a:rPr>
              <a:t>&lt;</a:t>
            </a:r>
            <a:fld id="{0E259CFB-96C1-410A-B0F5-19B2A0669C55}" type="slidenum">
              <a:rPr lang="cs-CZ" smtClean="0"/>
              <a:pPr/>
              <a:t>29</a:t>
            </a:fld>
            <a:r>
              <a:rPr lang="en-US">
                <a:solidFill>
                  <a:srgbClr val="77AD1C"/>
                </a:solidFill>
              </a:rPr>
              <a:t>&gt;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06127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6AD7B-476F-60C9-F780-CD4F214B0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dirty="0"/>
              <a:t>What is (not) “Java”</a:t>
            </a:r>
            <a:endParaRPr lang="cs-C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8790EC-3DCD-091B-013B-6AA17CD1B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900">
                <a:solidFill>
                  <a:srgbClr val="77AD1C"/>
                </a:solidFill>
              </a:rPr>
              <a:t>&lt;</a:t>
            </a:r>
            <a:fld id="{0E259CFB-96C1-410A-B0F5-19B2A0669C55}" type="slidenum">
              <a:rPr lang="cs-CZ" sz="1900" smtClean="0">
                <a:solidFill>
                  <a:srgbClr val="77AD1C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3</a:t>
            </a:fld>
            <a:r>
              <a:rPr lang="en-US" sz="1900">
                <a:solidFill>
                  <a:srgbClr val="77AD1C"/>
                </a:solidFill>
              </a:rPr>
              <a:t>&gt;</a:t>
            </a:r>
            <a:endParaRPr lang="cs-CZ" sz="1900">
              <a:solidFill>
                <a:srgbClr val="77AD1C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9FDC8B-BD82-72CC-6C24-9E366908126D}"/>
              </a:ext>
            </a:extLst>
          </p:cNvPr>
          <p:cNvSpPr txBox="1"/>
          <p:nvPr/>
        </p:nvSpPr>
        <p:spPr>
          <a:xfrm>
            <a:off x="914400" y="16764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compiled</a:t>
            </a:r>
            <a:endParaRPr lang="cs-CZ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0F2459-6D96-93E3-0FF2-94AFB2013FDD}"/>
              </a:ext>
            </a:extLst>
          </p:cNvPr>
          <p:cNvSpPr txBox="1"/>
          <p:nvPr/>
        </p:nvSpPr>
        <p:spPr>
          <a:xfrm>
            <a:off x="2743200" y="18669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object oriented</a:t>
            </a:r>
            <a:endParaRPr lang="cs-CZ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AC0AD5-3CBA-E098-B5AA-2232D41A9794}"/>
              </a:ext>
            </a:extLst>
          </p:cNvPr>
          <p:cNvSpPr txBox="1"/>
          <p:nvPr/>
        </p:nvSpPr>
        <p:spPr>
          <a:xfrm>
            <a:off x="1485900" y="2619483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typed</a:t>
            </a:r>
            <a:endParaRPr lang="cs-CZ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367F46-CCA9-3F7B-CBF2-F1F16D21F017}"/>
              </a:ext>
            </a:extLst>
          </p:cNvPr>
          <p:cNvSpPr txBox="1"/>
          <p:nvPr/>
        </p:nvSpPr>
        <p:spPr>
          <a:xfrm>
            <a:off x="4091940" y="3236857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popular</a:t>
            </a:r>
            <a:endParaRPr lang="cs-CZ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0D53D4-B0E8-B610-3C95-0284D216C1EF}"/>
              </a:ext>
            </a:extLst>
          </p:cNvPr>
          <p:cNvSpPr txBox="1"/>
          <p:nvPr/>
        </p:nvSpPr>
        <p:spPr>
          <a:xfrm>
            <a:off x="5943600" y="2794337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simple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850A3D-C797-2264-AF40-E2BD8B6AD2D3}"/>
              </a:ext>
            </a:extLst>
          </p:cNvPr>
          <p:cNvSpPr txBox="1"/>
          <p:nvPr/>
        </p:nvSpPr>
        <p:spPr>
          <a:xfrm>
            <a:off x="6070140" y="3963118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similar to JavaScript</a:t>
            </a:r>
            <a:endParaRPr lang="cs-CZ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0DEF4C-72EC-7348-0CE3-615F88517997}"/>
              </a:ext>
            </a:extLst>
          </p:cNvPr>
          <p:cNvSpPr txBox="1"/>
          <p:nvPr/>
        </p:nvSpPr>
        <p:spPr>
          <a:xfrm>
            <a:off x="1143000" y="4886093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cross platform</a:t>
            </a:r>
            <a:endParaRPr lang="cs-CZ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91A7E0-80A6-176E-1391-D8613C7D3977}"/>
              </a:ext>
            </a:extLst>
          </p:cNvPr>
          <p:cNvSpPr txBox="1"/>
          <p:nvPr/>
        </p:nvSpPr>
        <p:spPr>
          <a:xfrm>
            <a:off x="6172200" y="1654934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interpreted</a:t>
            </a:r>
            <a:endParaRPr lang="cs-CZ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5B4265-1BFD-56AF-E184-AB2A45CA0793}"/>
              </a:ext>
            </a:extLst>
          </p:cNvPr>
          <p:cNvSpPr txBox="1"/>
          <p:nvPr/>
        </p:nvSpPr>
        <p:spPr>
          <a:xfrm>
            <a:off x="4663440" y="5267349"/>
            <a:ext cx="1775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multithreading</a:t>
            </a:r>
            <a:endParaRPr lang="cs-CZ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070FE4-6B4B-3624-1170-67DE79CB6B1D}"/>
              </a:ext>
            </a:extLst>
          </p:cNvPr>
          <p:cNvSpPr txBox="1"/>
          <p:nvPr/>
        </p:nvSpPr>
        <p:spPr>
          <a:xfrm>
            <a:off x="1005840" y="3965027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hard to learn</a:t>
            </a:r>
            <a:endParaRPr lang="cs-CZ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633B32-ED00-34EB-EA27-F7DA1C501286}"/>
              </a:ext>
            </a:extLst>
          </p:cNvPr>
          <p:cNvSpPr txBox="1"/>
          <p:nvPr/>
        </p:nvSpPr>
        <p:spPr>
          <a:xfrm>
            <a:off x="3710940" y="2595243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island</a:t>
            </a:r>
            <a:endParaRPr lang="cs-CZ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39BE386-FA0D-C26C-A2B0-D494F03EFB4B}"/>
              </a:ext>
            </a:extLst>
          </p:cNvPr>
          <p:cNvSpPr txBox="1"/>
          <p:nvPr/>
        </p:nvSpPr>
        <p:spPr>
          <a:xfrm>
            <a:off x="2952750" y="4232629"/>
            <a:ext cx="2217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memory consumer</a:t>
            </a:r>
            <a:endParaRPr lang="cs-CZ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7166D59-A0E7-150D-A88C-E53E91617A65}"/>
              </a:ext>
            </a:extLst>
          </p:cNvPr>
          <p:cNvSpPr txBox="1"/>
          <p:nvPr/>
        </p:nvSpPr>
        <p:spPr>
          <a:xfrm>
            <a:off x="5581650" y="4749989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easy to learn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FAF5CA-A733-1A0C-8A66-3BA5B51DA3DE}"/>
              </a:ext>
            </a:extLst>
          </p:cNvPr>
          <p:cNvSpPr txBox="1"/>
          <p:nvPr/>
        </p:nvSpPr>
        <p:spPr>
          <a:xfrm>
            <a:off x="2000250" y="3406559"/>
            <a:ext cx="1276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motorbike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911820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7AD1C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7AD1C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7AD1C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7AD1C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7AD1C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7AD1C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7AD1C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7AD1C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/>
      <p:bldP spid="7" grpId="0" build="allAtOnce"/>
      <p:bldP spid="8" grpId="0" build="allAtOnce"/>
      <p:bldP spid="11" grpId="0" build="allAtOnce"/>
      <p:bldP spid="12" grpId="0" build="allAtOnce"/>
      <p:bldP spid="13" grpId="0" build="allAtOnce"/>
      <p:bldP spid="16" grpId="0" build="allAtOnce"/>
      <p:bldP spid="3" grpId="0" build="allAtOnce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1E51A-009F-453D-A099-EE4633E17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(IOC)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E7D7CB-8D4C-4715-A056-C805BB1E8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IOC – container to manage objects created for purpose</a:t>
            </a:r>
          </a:p>
          <a:p>
            <a:pPr lvl="1"/>
            <a:r>
              <a:rPr lang="en-US" dirty="0"/>
              <a:t>objects created / managed there are known as “beans”</a:t>
            </a:r>
          </a:p>
          <a:p>
            <a:pPr lvl="1"/>
            <a:r>
              <a:rPr lang="en-US" dirty="0"/>
              <a:t>the “recipe” of that creation called as </a:t>
            </a:r>
            <a:r>
              <a:rPr lang="en-US" i="1" dirty="0"/>
              <a:t>context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There can be a lot of types of beans:</a:t>
            </a:r>
          </a:p>
          <a:p>
            <a:pPr marL="1149750" lvl="2" indent="-285750">
              <a:buFont typeface="Arial" panose="020B0604020202020204" pitchFamily="34" charset="0"/>
              <a:buChar char="•"/>
            </a:pPr>
            <a:r>
              <a:rPr lang="en-US" dirty="0"/>
              <a:t>Services – contains logic of the app</a:t>
            </a:r>
          </a:p>
          <a:p>
            <a:pPr marL="1149750" lvl="2" indent="-285750">
              <a:buFont typeface="Arial" panose="020B0604020202020204" pitchFamily="34" charset="0"/>
              <a:buChar char="•"/>
            </a:pPr>
            <a:r>
              <a:rPr lang="en-US" dirty="0"/>
              <a:t>Repositories (persists objects via JDBC to … )</a:t>
            </a:r>
          </a:p>
          <a:p>
            <a:pPr marL="1149750" lvl="2" indent="-285750">
              <a:buFont typeface="Arial" panose="020B0604020202020204" pitchFamily="34" charset="0"/>
              <a:buChar char="•"/>
            </a:pPr>
            <a:r>
              <a:rPr lang="en-US" dirty="0"/>
              <a:t>Various network templates: REST, WS</a:t>
            </a:r>
          </a:p>
          <a:p>
            <a:pPr marL="11497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1149750" lvl="2" indent="-285750">
              <a:buFont typeface="Arial" panose="020B0604020202020204" pitchFamily="34" charset="0"/>
              <a:buChar char="•"/>
            </a:pPr>
            <a:r>
              <a:rPr lang="en-US" dirty="0"/>
              <a:t>Various listeners: KAFKA, Rabbit, JMS, …</a:t>
            </a:r>
          </a:p>
          <a:p>
            <a:pPr marL="11497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1149750" lvl="2" indent="-285750">
              <a:buFont typeface="Arial" panose="020B0604020202020204" pitchFamily="34" charset="0"/>
              <a:buChar char="•"/>
            </a:pPr>
            <a:r>
              <a:rPr lang="en-US" dirty="0"/>
              <a:t>and other stuff like: IO, batch, security,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53AC65-B1BF-4004-9E78-8A2A473F5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solidFill>
                  <a:srgbClr val="77AD1C"/>
                </a:solidFill>
              </a:rPr>
              <a:t>&lt;</a:t>
            </a:r>
            <a:fld id="{0E259CFB-96C1-410A-B0F5-19B2A0669C55}" type="slidenum">
              <a:rPr lang="cs-CZ" smtClean="0"/>
              <a:pPr/>
              <a:t>30</a:t>
            </a:fld>
            <a:r>
              <a:rPr lang="en-US">
                <a:solidFill>
                  <a:srgbClr val="77AD1C"/>
                </a:solidFill>
              </a:rPr>
              <a:t>&gt;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7291323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4BD54-14BD-4D5D-9B10-8E76CA02A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Spring?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FA057-BC0B-44A6-BE77-002740C2C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IOC pattern helps to abstract the need of concrete implementation through the interface.</a:t>
            </a:r>
          </a:p>
          <a:p>
            <a:endParaRPr lang="en-US" dirty="0"/>
          </a:p>
          <a:p>
            <a:r>
              <a:rPr lang="en-US" dirty="0"/>
              <a:t>When dependencies (remember loose coupling) are needed</a:t>
            </a:r>
          </a:p>
          <a:p>
            <a:endParaRPr lang="en-US" dirty="0"/>
          </a:p>
          <a:p>
            <a:pPr lvl="1"/>
            <a:r>
              <a:rPr lang="en-US" dirty="0"/>
              <a:t>Is widely used across the community</a:t>
            </a:r>
          </a:p>
          <a:p>
            <a:pPr lvl="1"/>
            <a:r>
              <a:rPr lang="en-US" dirty="0"/>
              <a:t>Well documented</a:t>
            </a:r>
          </a:p>
          <a:p>
            <a:pPr lvl="1"/>
            <a:r>
              <a:rPr lang="en-US" dirty="0"/>
              <a:t>Lots of help tools: starter projects, libraries, </a:t>
            </a:r>
          </a:p>
          <a:p>
            <a:pPr lvl="1"/>
            <a:r>
              <a:rPr lang="en-US" dirty="0"/>
              <a:t>Its free</a:t>
            </a:r>
          </a:p>
          <a:p>
            <a:pPr lvl="1"/>
            <a:r>
              <a:rPr lang="en-US" dirty="0"/>
              <a:t>….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164C94-FA6B-4447-A925-FA1D6E7CA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solidFill>
                  <a:srgbClr val="77AD1C"/>
                </a:solidFill>
              </a:rPr>
              <a:t>&lt;</a:t>
            </a:r>
            <a:fld id="{0E259CFB-96C1-410A-B0F5-19B2A0669C55}" type="slidenum">
              <a:rPr lang="cs-CZ" smtClean="0"/>
              <a:pPr/>
              <a:t>31</a:t>
            </a:fld>
            <a:r>
              <a:rPr lang="en-US">
                <a:solidFill>
                  <a:srgbClr val="77AD1C"/>
                </a:solidFill>
              </a:rPr>
              <a:t>&gt;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786606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8CF02-5206-4547-9D44-678415DEF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boot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5F206-AF8F-40A6-B1C6-D20402850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of libraries to bootstrap and run Spring container and app on the any platform / system</a:t>
            </a:r>
          </a:p>
          <a:p>
            <a:pPr lvl="1"/>
            <a:r>
              <a:rPr lang="en-US" dirty="0"/>
              <a:t>(mostly nowadays in Docker (on K8))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https://start.spring.io/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1BED5D-268F-439D-B9F9-14BCC2F3A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solidFill>
                  <a:srgbClr val="77AD1C"/>
                </a:solidFill>
              </a:rPr>
              <a:t>&lt;</a:t>
            </a:r>
            <a:fld id="{0E259CFB-96C1-410A-B0F5-19B2A0669C55}" type="slidenum">
              <a:rPr lang="cs-CZ" smtClean="0"/>
              <a:pPr/>
              <a:t>32</a:t>
            </a:fld>
            <a:r>
              <a:rPr lang="en-US">
                <a:solidFill>
                  <a:srgbClr val="77AD1C"/>
                </a:solidFill>
              </a:rPr>
              <a:t>&gt;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316891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390EA-65FB-420E-9BD7-472FFB6EC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78241-B201-4F25-8A70-4550E624A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784" y="1290094"/>
            <a:ext cx="8229600" cy="4929411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hlinkClick r:id="rId2"/>
              </a:rPr>
              <a:t>https://www.scientecheasy.com/2021/03/what-is-jvm.html/</a:t>
            </a:r>
          </a:p>
          <a:p>
            <a:r>
              <a:rPr lang="en-US" dirty="0">
                <a:hlinkClick r:id="rId2"/>
              </a:rPr>
              <a:t>https://www.javatpoint.com/</a:t>
            </a:r>
            <a:endParaRPr lang="en-US" dirty="0"/>
          </a:p>
          <a:p>
            <a:r>
              <a:rPr lang="en-US" dirty="0">
                <a:hlinkClick r:id="rId3"/>
              </a:rPr>
              <a:t>https://www.geeksforgeeks.org/</a:t>
            </a:r>
            <a:endParaRPr lang="en-US" dirty="0"/>
          </a:p>
          <a:p>
            <a:endParaRPr lang="en-US" dirty="0"/>
          </a:p>
          <a:p>
            <a:r>
              <a:rPr lang="en-US" dirty="0"/>
              <a:t>Baeldung.com</a:t>
            </a:r>
          </a:p>
          <a:p>
            <a:pPr lvl="1"/>
            <a:r>
              <a:rPr lang="en-US" dirty="0">
                <a:hlinkClick r:id="rId4"/>
              </a:rPr>
              <a:t>https://www.baeldung.com/java-pass-by-value-or-pass-by-reference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https://www.baeldung.com/java-equals-hashcode-contracts</a:t>
            </a:r>
            <a:endParaRPr lang="en-US" dirty="0"/>
          </a:p>
          <a:p>
            <a:pPr lvl="1"/>
            <a:r>
              <a:rPr lang="en-US" dirty="0"/>
              <a:t>https://www.baeldung.com/java-stack-heap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(stackoverflow.com)</a:t>
            </a:r>
          </a:p>
          <a:p>
            <a:endParaRPr lang="en-US" dirty="0"/>
          </a:p>
          <a:p>
            <a:r>
              <a:rPr lang="en-US" dirty="0"/>
              <a:t>(Java doc </a:t>
            </a:r>
            <a:r>
              <a:rPr lang="en-US" dirty="0">
                <a:sym typeface="Wingdings" panose="05000000000000000000" pitchFamily="2" charset="2"/>
              </a:rPr>
              <a:t>)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260556-BDF2-443C-80A3-0D2647D80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solidFill>
                  <a:srgbClr val="77AD1C"/>
                </a:solidFill>
              </a:rPr>
              <a:t>&lt;</a:t>
            </a:r>
            <a:fld id="{0E259CFB-96C1-410A-B0F5-19B2A0669C55}" type="slidenum">
              <a:rPr lang="cs-CZ" smtClean="0"/>
              <a:pPr/>
              <a:t>33</a:t>
            </a:fld>
            <a:r>
              <a:rPr lang="en-US">
                <a:solidFill>
                  <a:srgbClr val="77AD1C"/>
                </a:solidFill>
              </a:rPr>
              <a:t>&gt;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779908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F8063-885B-4585-8A9E-C042821EC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from 1996 (from SUN now ORACLE)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9F1A0-05B7-44CE-BC09-11D8D9986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 oriented language</a:t>
            </a:r>
          </a:p>
          <a:p>
            <a:r>
              <a:rPr lang="en-US" dirty="0"/>
              <a:t>Interpreted language</a:t>
            </a:r>
          </a:p>
          <a:p>
            <a:pPr lvl="1"/>
            <a:r>
              <a:rPr lang="en-US" dirty="0"/>
              <a:t>Every *java file is compiled to *class file and interpreted in JRE (java runtime environment – JVM (java virtual machine)</a:t>
            </a:r>
          </a:p>
          <a:p>
            <a:endParaRPr lang="en-US" dirty="0"/>
          </a:p>
          <a:p>
            <a:r>
              <a:rPr lang="en-US" dirty="0"/>
              <a:t>Currently there are two main streams – paid and open version</a:t>
            </a:r>
          </a:p>
          <a:p>
            <a:pPr lvl="1"/>
            <a:r>
              <a:rPr lang="en-US" dirty="0"/>
              <a:t>(OpenJDK)</a:t>
            </a:r>
          </a:p>
          <a:p>
            <a:pPr lvl="2"/>
            <a:r>
              <a:rPr lang="en-US" dirty="0"/>
              <a:t>&gt; GraalVM</a:t>
            </a:r>
          </a:p>
          <a:p>
            <a:pPr lvl="1"/>
            <a:endParaRPr lang="en-US" dirty="0"/>
          </a:p>
          <a:p>
            <a:r>
              <a:rPr lang="en-US" dirty="0"/>
              <a:t>On JVM runs also:</a:t>
            </a:r>
          </a:p>
          <a:p>
            <a:pPr lvl="1"/>
            <a:r>
              <a:rPr lang="en-US" dirty="0"/>
              <a:t>Scala, Groovy, Kotlin, Closure, 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58AB63-566B-4C2D-8509-9F99C460D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rgbClr val="77AD1C"/>
                </a:solidFill>
              </a:rPr>
              <a:t>&lt;</a:t>
            </a:r>
            <a:fld id="{0E259CFB-96C1-410A-B0F5-19B2A0669C55}" type="slidenum">
              <a:rPr lang="cs-CZ" smtClean="0"/>
              <a:pPr/>
              <a:t>4</a:t>
            </a:fld>
            <a:r>
              <a:rPr lang="en-US" dirty="0">
                <a:solidFill>
                  <a:srgbClr val="77AD1C"/>
                </a:solidFill>
              </a:rPr>
              <a:t>&gt;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516377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52BBD-2637-4B4A-A922-9C3EAD09A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JRE / JDK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847AC-2B67-4CD7-B6D0-209F8A3C7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JDK – Java development kit &gt; contains libraries (already compiled “core” java files and sources for actual development of the app)</a:t>
            </a:r>
          </a:p>
          <a:p>
            <a:pPr lvl="1"/>
            <a:r>
              <a:rPr lang="en-US" dirty="0"/>
              <a:t>You can actually write code in notepad and compile the code yourself – but most convenient way is to use some workplace</a:t>
            </a:r>
          </a:p>
          <a:p>
            <a:pPr lvl="1"/>
            <a:r>
              <a:rPr lang="en-US" dirty="0"/>
              <a:t>Compiler - </a:t>
            </a:r>
            <a:r>
              <a:rPr lang="en-US" i="1" dirty="0" err="1"/>
              <a:t>javac</a:t>
            </a:r>
            <a:endParaRPr lang="en-US" i="1" dirty="0"/>
          </a:p>
          <a:p>
            <a:pPr lvl="1"/>
            <a:endParaRPr lang="en-US" dirty="0"/>
          </a:p>
          <a:p>
            <a:pPr marL="288000" lvl="1" indent="0">
              <a:buNone/>
            </a:pPr>
            <a:endParaRPr lang="en-US" dirty="0"/>
          </a:p>
          <a:p>
            <a:r>
              <a:rPr lang="en-US" dirty="0"/>
              <a:t>JRE – runtime environment &gt; contains </a:t>
            </a:r>
          </a:p>
          <a:p>
            <a:pPr lvl="1"/>
            <a:r>
              <a:rPr lang="en-US" dirty="0"/>
              <a:t>Java virtual machine (JVM) - </a:t>
            </a:r>
            <a:r>
              <a:rPr lang="en-US" i="1" dirty="0"/>
              <a:t>java</a:t>
            </a:r>
          </a:p>
          <a:p>
            <a:pPr lvl="1"/>
            <a:r>
              <a:rPr lang="en-US" dirty="0"/>
              <a:t>(other supporting libraries needed to run the compiled code)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E14615-7EEF-4E7B-A223-C51A98097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rgbClr val="77AD1C"/>
                </a:solidFill>
              </a:rPr>
              <a:t>&lt;</a:t>
            </a:r>
            <a:fld id="{0E259CFB-96C1-410A-B0F5-19B2A0669C55}" type="slidenum">
              <a:rPr lang="cs-CZ" smtClean="0"/>
              <a:pPr/>
              <a:t>5</a:t>
            </a:fld>
            <a:r>
              <a:rPr lang="en-US" dirty="0">
                <a:solidFill>
                  <a:srgbClr val="77AD1C"/>
                </a:solidFill>
              </a:rPr>
              <a:t>&gt;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017322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C5DCD-299A-6E59-E7D7-723285BD1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Java program run</a:t>
            </a:r>
            <a:endParaRPr lang="cs-C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5E73D9-24ED-3D0F-FCD2-CA1BB1695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solidFill>
                  <a:srgbClr val="77AD1C"/>
                </a:solidFill>
              </a:rPr>
              <a:t>&lt;</a:t>
            </a:r>
            <a:fld id="{0E259CFB-96C1-410A-B0F5-19B2A0669C55}" type="slidenum">
              <a:rPr lang="cs-CZ" smtClean="0"/>
              <a:pPr/>
              <a:t>6</a:t>
            </a:fld>
            <a:r>
              <a:rPr lang="en-US">
                <a:solidFill>
                  <a:srgbClr val="77AD1C"/>
                </a:solidFill>
              </a:rPr>
              <a:t>&gt;</a:t>
            </a:r>
            <a:endParaRPr lang="cs-CZ" dirty="0"/>
          </a:p>
        </p:txBody>
      </p:sp>
      <p:pic>
        <p:nvPicPr>
          <p:cNvPr id="1026" name="Picture 2" descr="Internal Architecture of Java Virtual Machine (JVM) diagram">
            <a:extLst>
              <a:ext uri="{FF2B5EF4-FFF2-40B4-BE49-F238E27FC236}">
                <a16:creationId xmlns:a16="http://schemas.microsoft.com/office/drawing/2014/main" id="{04C67E84-C343-D917-90F9-930935A0765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0" y="1343819"/>
            <a:ext cx="6667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5572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0DADF-B2FD-9A85-C2BF-C5DC7476C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Garbage collection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40F9C-A43B-335B-2FBD-28B266855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build-in Java memory management</a:t>
            </a:r>
          </a:p>
          <a:p>
            <a:pPr lvl="1"/>
            <a:r>
              <a:rPr lang="en-US" dirty="0"/>
              <a:t>ensures cleanup of Heap memory</a:t>
            </a:r>
          </a:p>
          <a:p>
            <a:pPr lvl="1"/>
            <a:r>
              <a:rPr lang="en-US" dirty="0"/>
              <a:t>runs in JVM independently of the user code – cant be called manually</a:t>
            </a:r>
          </a:p>
          <a:p>
            <a:pPr lvl="2"/>
            <a:r>
              <a:rPr lang="en-US" dirty="0"/>
              <a:t>&lt; cant be scheduled, cant be stopped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Can throw </a:t>
            </a:r>
            <a:r>
              <a:rPr lang="en-US" dirty="0" err="1"/>
              <a:t>OutOfMemoryError</a:t>
            </a:r>
            <a:r>
              <a:rPr lang="en-US" dirty="0"/>
              <a:t> – no more heap to use</a:t>
            </a:r>
            <a:endParaRPr lang="cs-C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486C6D-EAA7-4E03-69BD-E28CF62EF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solidFill>
                  <a:srgbClr val="77AD1C"/>
                </a:solidFill>
              </a:rPr>
              <a:t>&lt;</a:t>
            </a:r>
            <a:fld id="{0E259CFB-96C1-410A-B0F5-19B2A0669C55}" type="slidenum">
              <a:rPr lang="cs-CZ" smtClean="0"/>
              <a:pPr/>
              <a:t>7</a:t>
            </a:fld>
            <a:r>
              <a:rPr lang="en-US">
                <a:solidFill>
                  <a:srgbClr val="77AD1C"/>
                </a:solidFill>
              </a:rPr>
              <a:t>&gt;</a:t>
            </a:r>
            <a:endParaRPr lang="cs-CZ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E63FB07-184F-166C-719F-DBFC61CABA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4114800"/>
            <a:ext cx="2209800" cy="1917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5778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72E0C-D680-49B2-95B5-954D0B0E8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67D41-CCFC-4F9B-B2D1-E06F22C9D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is case sensitive</a:t>
            </a:r>
          </a:p>
          <a:p>
            <a:pPr lvl="1"/>
            <a:r>
              <a:rPr lang="en-US" dirty="0"/>
              <a:t>Class and methods</a:t>
            </a:r>
          </a:p>
          <a:p>
            <a:pPr lvl="2"/>
            <a:r>
              <a:rPr lang="en-US" dirty="0"/>
              <a:t>Names should start with letter. Java uses </a:t>
            </a:r>
            <a:r>
              <a:rPr lang="en-US" dirty="0" err="1"/>
              <a:t>camelCaseName</a:t>
            </a:r>
            <a:r>
              <a:rPr lang="en-US" dirty="0"/>
              <a:t> for inner (not methods) names</a:t>
            </a:r>
          </a:p>
          <a:p>
            <a:pPr lvl="1"/>
            <a:r>
              <a:rPr lang="en-US" dirty="0"/>
              <a:t>Identifiers</a:t>
            </a:r>
          </a:p>
          <a:p>
            <a:pPr lvl="2"/>
            <a:r>
              <a:rPr lang="en-US" dirty="0"/>
              <a:t>Begins with letter, can’t with number</a:t>
            </a:r>
          </a:p>
          <a:p>
            <a:pPr lvl="2"/>
            <a:r>
              <a:rPr lang="en-US" dirty="0"/>
              <a:t>Keyword cannot be used as identifier: (for, int, super, void…)</a:t>
            </a:r>
          </a:p>
          <a:p>
            <a:r>
              <a:rPr lang="en-US" dirty="0"/>
              <a:t>Line of code ends with ; or with “newline” symbol and continues (for example multiline strings)</a:t>
            </a:r>
          </a:p>
          <a:p>
            <a:pPr marL="288000" lvl="1" indent="0">
              <a:buNone/>
            </a:pPr>
            <a:r>
              <a:rPr lang="en-US" dirty="0"/>
              <a:t>	(blank lines are ignored)</a:t>
            </a:r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B9DBC8-DD9D-4EDE-84A6-2AE4F76E1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solidFill>
                  <a:srgbClr val="77AD1C"/>
                </a:solidFill>
              </a:rPr>
              <a:t>&lt;</a:t>
            </a:r>
            <a:fld id="{0E259CFB-96C1-410A-B0F5-19B2A0669C55}" type="slidenum">
              <a:rPr lang="cs-CZ" smtClean="0"/>
              <a:pPr/>
              <a:t>8</a:t>
            </a:fld>
            <a:r>
              <a:rPr lang="en-US">
                <a:solidFill>
                  <a:srgbClr val="77AD1C"/>
                </a:solidFill>
              </a:rPr>
              <a:t>&gt;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535299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32C24-4AF4-4077-B564-8CF43DA63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C023D-B744-42F2-9AA1-921E9864A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</a:t>
            </a:r>
          </a:p>
          <a:p>
            <a:pPr lvl="1"/>
            <a:r>
              <a:rPr lang="en-US" dirty="0"/>
              <a:t>Representation of real-life thing (or function) with its behavior</a:t>
            </a:r>
          </a:p>
          <a:p>
            <a:pPr lvl="2"/>
            <a:r>
              <a:rPr lang="en-US" dirty="0"/>
              <a:t>Car, cat, person, bank, .., calculator, counter,.., client / server </a:t>
            </a:r>
          </a:p>
          <a:p>
            <a:r>
              <a:rPr lang="en-US" dirty="0"/>
              <a:t>Class</a:t>
            </a:r>
          </a:p>
          <a:p>
            <a:pPr lvl="1"/>
            <a:r>
              <a:rPr lang="en-US" dirty="0"/>
              <a:t>Recipe how the “instance” of the object will be looking like</a:t>
            </a:r>
          </a:p>
          <a:p>
            <a:pPr marL="1149750" lvl="2" indent="-285750">
              <a:buFontTx/>
              <a:buChar char="-"/>
            </a:pPr>
            <a:r>
              <a:rPr lang="en-US" dirty="0"/>
              <a:t>Defines object state and behavior</a:t>
            </a:r>
          </a:p>
          <a:p>
            <a:r>
              <a:rPr lang="en-US" dirty="0"/>
              <a:t>Methods</a:t>
            </a:r>
          </a:p>
          <a:p>
            <a:pPr lvl="1"/>
            <a:r>
              <a:rPr lang="en-US" dirty="0"/>
              <a:t>Access points to object behavior – you write logic into this part of class.</a:t>
            </a:r>
          </a:p>
          <a:p>
            <a:r>
              <a:rPr lang="en-US" dirty="0"/>
              <a:t>Instance variables</a:t>
            </a:r>
          </a:p>
          <a:p>
            <a:pPr lvl="1"/>
            <a:r>
              <a:rPr lang="en-US" dirty="0"/>
              <a:t>Represents inner state of an object instance.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9D74DF-2FBD-442D-A296-3B74CF083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rgbClr val="77AD1C"/>
                </a:solidFill>
              </a:rPr>
              <a:t>&lt;</a:t>
            </a:r>
            <a:fld id="{0E259CFB-96C1-410A-B0F5-19B2A0669C55}" type="slidenum">
              <a:rPr lang="cs-CZ" smtClean="0"/>
              <a:pPr/>
              <a:t>9</a:t>
            </a:fld>
            <a:r>
              <a:rPr lang="en-US" dirty="0">
                <a:solidFill>
                  <a:srgbClr val="77AD1C"/>
                </a:solidFill>
              </a:rPr>
              <a:t>&gt;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752694323"/>
      </p:ext>
    </p:extLst>
  </p:cSld>
  <p:clrMapOvr>
    <a:masterClrMapping/>
  </p:clrMapOvr>
</p:sld>
</file>

<file path=ppt/theme/theme1.xml><?xml version="1.0" encoding="utf-8"?>
<a:theme xmlns:a="http://schemas.openxmlformats.org/drawingml/2006/main" name="EmbedIT_template">
  <a:themeElements>
    <a:clrScheme name="Vlastní 1">
      <a:dk1>
        <a:srgbClr val="666666"/>
      </a:dk1>
      <a:lt1>
        <a:sysClr val="window" lastClr="FFFFFF"/>
      </a:lt1>
      <a:dk2>
        <a:srgbClr val="007BA5"/>
      </a:dk2>
      <a:lt2>
        <a:srgbClr val="EEECE1"/>
      </a:lt2>
      <a:accent1>
        <a:srgbClr val="007BA5"/>
      </a:accent1>
      <a:accent2>
        <a:srgbClr val="666666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7BA5"/>
      </a:hlink>
      <a:folHlink>
        <a:srgbClr val="007BA5"/>
      </a:folHlink>
    </a:clrScheme>
    <a:fontScheme name="Office – klasické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EFE4D2C7C32D47B026CEA830711F15" ma:contentTypeVersion="0" ma:contentTypeDescription="Create a new document." ma:contentTypeScope="" ma:versionID="2a01143dd55015441cdc48eef791578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C779DB5-5C0F-45A1-BC21-B394F625341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A06ED2-B3FC-406E-B95F-55C39FA528ED}">
  <ds:schemaRefs>
    <ds:schemaRef ds:uri="http://purl.org/dc/elements/1.1/"/>
    <ds:schemaRef ds:uri="http://schemas.microsoft.com/office/2006/documentManagement/types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65B136C-B31D-444F-BA2E-591D0EBC2B5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EmbedIT_template</Template>
  <TotalTime>9767</TotalTime>
  <Words>2141</Words>
  <Application>Microsoft Office PowerPoint</Application>
  <PresentationFormat>On-screen Show (4:3)</PresentationFormat>
  <Paragraphs>371</Paragraphs>
  <Slides>33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6" baseType="lpstr">
      <vt:lpstr>Arial</vt:lpstr>
      <vt:lpstr>Calibri</vt:lpstr>
      <vt:lpstr>EmbedIT_template</vt:lpstr>
      <vt:lpstr>Java – for beginners</vt:lpstr>
      <vt:lpstr>Content</vt:lpstr>
      <vt:lpstr>What is (not) “Java”</vt:lpstr>
      <vt:lpstr>Java from 1996 (from SUN now ORACLE)</vt:lpstr>
      <vt:lpstr>JRE / JDK</vt:lpstr>
      <vt:lpstr>How does Java program run</vt:lpstr>
      <vt:lpstr>Garbage collection</vt:lpstr>
      <vt:lpstr>Java syntax</vt:lpstr>
      <vt:lpstr>Java syntax</vt:lpstr>
      <vt:lpstr>Class</vt:lpstr>
      <vt:lpstr>Method</vt:lpstr>
      <vt:lpstr>Object</vt:lpstr>
      <vt:lpstr>How to run Java program – create Object</vt:lpstr>
      <vt:lpstr>Basic data types</vt:lpstr>
      <vt:lpstr>Modifiers and operators</vt:lpstr>
      <vt:lpstr>Flow controls</vt:lpstr>
      <vt:lpstr>Immutable types</vt:lpstr>
      <vt:lpstr>Arrays, Maps, .. Collections</vt:lpstr>
      <vt:lpstr>Exceptions</vt:lpstr>
      <vt:lpstr>Try, catch, finally &gt; throw exceptions</vt:lpstr>
      <vt:lpstr>All the other stuff</vt:lpstr>
      <vt:lpstr>OOP</vt:lpstr>
      <vt:lpstr>Encapsulation</vt:lpstr>
      <vt:lpstr>Inheritance</vt:lpstr>
      <vt:lpstr>Interface</vt:lpstr>
      <vt:lpstr>Abstraction</vt:lpstr>
      <vt:lpstr>Polymorphism</vt:lpstr>
      <vt:lpstr>Polymorphism</vt:lpstr>
      <vt:lpstr>Coupling</vt:lpstr>
      <vt:lpstr>Spring (IOC)</vt:lpstr>
      <vt:lpstr>WHY Spring?</vt:lpstr>
      <vt:lpstr>Spring boot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Název samotné prezentace může být i na dva řádky</dc:title>
  <dc:creator>bohunicka</dc:creator>
  <cp:lastModifiedBy>Jan Kovar (EIT)</cp:lastModifiedBy>
  <cp:revision>358</cp:revision>
  <dcterms:created xsi:type="dcterms:W3CDTF">2013-10-21T10:06:12Z</dcterms:created>
  <dcterms:modified xsi:type="dcterms:W3CDTF">2023-05-03T17:45:47Z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0x010100B0EFE4D2C7C32D47B026CEA830711F15</vt:lpwstr>
  </property>
  <property fmtid="{D5CDD505-2E9C-101B-9397-08002B2CF9AE}" pid="3" name="Order">
    <vt:r8>28900</vt:r8>
  </property>
  <property fmtid="{D5CDD505-2E9C-101B-9397-08002B2CF9AE}" pid="4" name="TemplateUrl">
    <vt:lpwstr/>
  </property>
  <property fmtid="{D5CDD505-2E9C-101B-9397-08002B2CF9AE}" pid="5" name="_SourceUrl">
    <vt:lpwstr/>
  </property>
  <property fmtid="{D5CDD505-2E9C-101B-9397-08002B2CF9AE}" pid="6" name="_SharedFileIndex">
    <vt:lpwstr/>
  </property>
  <property fmtid="{D5CDD505-2E9C-101B-9397-08002B2CF9AE}" pid="7" name="xd_Signature">
    <vt:bool>false</vt:bool>
  </property>
  <property fmtid="{D5CDD505-2E9C-101B-9397-08002B2CF9AE}" pid="8" name="xd_ProgID">
    <vt:lpwstr/>
  </property>
  <property fmtid="{D5CDD505-2E9C-101B-9397-08002B2CF9AE}" pid="9" name="MSIP_Label_13ed54b0-3371-4c9f-b9e0-3039d14ae50d_Enabled">
    <vt:lpwstr>true</vt:lpwstr>
  </property>
  <property fmtid="{D5CDD505-2E9C-101B-9397-08002B2CF9AE}" pid="10" name="MSIP_Label_13ed54b0-3371-4c9f-b9e0-3039d14ae50d_SetDate">
    <vt:lpwstr>2023-05-03T17:45:47Z</vt:lpwstr>
  </property>
  <property fmtid="{D5CDD505-2E9C-101B-9397-08002B2CF9AE}" pid="11" name="MSIP_Label_13ed54b0-3371-4c9f-b9e0-3039d14ae50d_Method">
    <vt:lpwstr>Standard</vt:lpwstr>
  </property>
  <property fmtid="{D5CDD505-2E9C-101B-9397-08002B2CF9AE}" pid="12" name="MSIP_Label_13ed54b0-3371-4c9f-b9e0-3039d14ae50d_Name">
    <vt:lpwstr>Internal</vt:lpwstr>
  </property>
  <property fmtid="{D5CDD505-2E9C-101B-9397-08002B2CF9AE}" pid="13" name="MSIP_Label_13ed54b0-3371-4c9f-b9e0-3039d14ae50d_SiteId">
    <vt:lpwstr>5675d321-19d1-4c95-9684-2c28ac8f80a4</vt:lpwstr>
  </property>
  <property fmtid="{D5CDD505-2E9C-101B-9397-08002B2CF9AE}" pid="14" name="MSIP_Label_13ed54b0-3371-4c9f-b9e0-3039d14ae50d_ActionId">
    <vt:lpwstr>1d46c5c1-91fc-4f79-aed7-255f5c0f6ff1</vt:lpwstr>
  </property>
  <property fmtid="{D5CDD505-2E9C-101B-9397-08002B2CF9AE}" pid="15" name="MSIP_Label_13ed54b0-3371-4c9f-b9e0-3039d14ae50d_ContentBits">
    <vt:lpwstr>2</vt:lpwstr>
  </property>
</Properties>
</file>