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9" r:id="rId6"/>
    <p:sldId id="288" r:id="rId7"/>
    <p:sldId id="268" r:id="rId8"/>
    <p:sldId id="289" r:id="rId9"/>
    <p:sldId id="319" r:id="rId10"/>
    <p:sldId id="320" r:id="rId11"/>
    <p:sldId id="271" r:id="rId12"/>
    <p:sldId id="291" r:id="rId13"/>
    <p:sldId id="290" r:id="rId14"/>
    <p:sldId id="292" r:id="rId15"/>
    <p:sldId id="293" r:id="rId16"/>
    <p:sldId id="294" r:id="rId17"/>
    <p:sldId id="295" r:id="rId18"/>
    <p:sldId id="322" r:id="rId19"/>
    <p:sldId id="296" r:id="rId20"/>
    <p:sldId id="299" r:id="rId21"/>
    <p:sldId id="300" r:id="rId22"/>
    <p:sldId id="302" r:id="rId23"/>
    <p:sldId id="323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21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01" r:id="rId40"/>
    <p:sldId id="318" r:id="rId41"/>
    <p:sldId id="269" r:id="rId42"/>
    <p:sldId id="297" r:id="rId43"/>
    <p:sldId id="298" r:id="rId44"/>
    <p:sldId id="324" r:id="rId4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7AD1C"/>
    <a:srgbClr val="00A1BD"/>
    <a:srgbClr val="E5711E"/>
    <a:srgbClr val="007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11EE-F94C-4959-9339-E333A8A0D08D}" type="datetimeFigureOut">
              <a:rPr lang="cs-CZ" smtClean="0"/>
              <a:pPr/>
              <a:t>13.05.2020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F9A5-1ED0-4B79-AE87-0AEE44E4A11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381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56F98-5D61-486E-B737-B6FAB5019291}" type="datetimeFigureOut">
              <a:rPr lang="cs-CZ" smtClean="0"/>
              <a:pPr/>
              <a:t>13.05.2020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91679-12D2-4CC4-A509-F391343EF76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430800" y="360000"/>
            <a:ext cx="5256000" cy="6120000"/>
          </a:xfrm>
          <a:solidFill>
            <a:srgbClr val="77AD1C"/>
          </a:solidFill>
        </p:spPr>
        <p:txBody>
          <a:bodyPr lIns="288000" tIns="468000" rIns="288000" bIns="0" anchor="t" anchorCtr="0">
            <a:normAutofit/>
          </a:bodyPr>
          <a:lstStyle>
            <a:lvl1pPr marL="0" indent="0" algn="l">
              <a:spcBef>
                <a:spcPts val="0"/>
              </a:spcBef>
              <a:defRPr sz="2500"/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30800" y="5517232"/>
            <a:ext cx="5256584" cy="962952"/>
          </a:xfrm>
        </p:spPr>
        <p:txBody>
          <a:bodyPr lIns="288000" tIns="108000" rIns="108000" bIns="180000"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dirty="0" err="1"/>
              <a:t>EmbedIT</a:t>
            </a:r>
            <a:endParaRPr lang="cs-CZ" noProof="0" dirty="0"/>
          </a:p>
          <a:p>
            <a:r>
              <a:rPr lang="cs-CZ" noProof="0" dirty="0"/>
              <a:t>Datum prezentace</a:t>
            </a:r>
          </a:p>
          <a:p>
            <a:r>
              <a:rPr lang="cs-CZ" noProof="0" dirty="0"/>
              <a:t>Jméno autora prezentace</a:t>
            </a:r>
          </a:p>
        </p:txBody>
      </p:sp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8000"/>
            <a:ext cx="2755392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929411"/>
          </a:xfrm>
        </p:spPr>
        <p:txBody>
          <a:bodyPr lIns="0" rIns="0"/>
          <a:lstStyle>
            <a:lvl1pPr>
              <a:defRPr>
                <a:solidFill>
                  <a:srgbClr val="666666"/>
                </a:solidFill>
              </a:defRPr>
            </a:lvl1pPr>
            <a:lvl2pPr>
              <a:defRPr>
                <a:solidFill>
                  <a:srgbClr val="66666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028384" y="6357600"/>
            <a:ext cx="702000" cy="363600"/>
          </a:xfrm>
          <a:noFill/>
        </p:spPr>
        <p:txBody>
          <a:bodyPr lIns="0" rIns="0">
            <a:noAutofit/>
          </a:bodyPr>
          <a:lstStyle>
            <a:lvl1pPr algn="r">
              <a:defRPr/>
            </a:lvl1pPr>
          </a:lstStyle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cxnSp>
        <p:nvCxnSpPr>
          <p:cNvPr id="9" name="Přímá spojnice 8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259999"/>
            <a:ext cx="4028256" cy="4928400"/>
          </a:xfrm>
        </p:spPr>
        <p:txBody>
          <a:bodyPr lIns="0" rIns="0"/>
          <a:lstStyle>
            <a:lvl1pPr>
              <a:defRPr sz="2500"/>
            </a:lvl1pPr>
            <a:lvl2pPr>
              <a:defRPr sz="2000"/>
            </a:lvl2pPr>
            <a:lvl3pPr>
              <a:defRPr sz="15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0" y="1259999"/>
            <a:ext cx="4100400" cy="4928400"/>
          </a:xfrm>
        </p:spPr>
        <p:txBody>
          <a:bodyPr lIns="0" rIns="0"/>
          <a:lstStyle>
            <a:lvl1pPr>
              <a:defRPr sz="2500"/>
            </a:lvl1pPr>
            <a:lvl2pPr>
              <a:defRPr sz="2000"/>
            </a:lvl2pPr>
            <a:lvl3pPr>
              <a:defRPr sz="15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9" name="Přímá spojnice 8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římá spojnice 10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260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grafu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908522"/>
            <a:ext cx="4040188" cy="3680718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39200" cy="3679200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12" name="Zástupný symbol pro text 2"/>
          <p:cNvSpPr>
            <a:spLocks noGrp="1"/>
          </p:cNvSpPr>
          <p:nvPr>
            <p:ph type="body" idx="13" hasCustomPrompt="1"/>
          </p:nvPr>
        </p:nvSpPr>
        <p:spPr>
          <a:xfrm>
            <a:off x="457200" y="1512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Výsledky</a:t>
            </a:r>
          </a:p>
        </p:txBody>
      </p:sp>
      <p:sp>
        <p:nvSpPr>
          <p:cNvPr id="13" name="Zástupný symbol pro text 2"/>
          <p:cNvSpPr>
            <a:spLocks noGrp="1"/>
          </p:cNvSpPr>
          <p:nvPr>
            <p:ph type="body" idx="14" hasCustomPrompt="1"/>
          </p:nvPr>
        </p:nvSpPr>
        <p:spPr>
          <a:xfrm>
            <a:off x="4644008" y="1260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grafu</a:t>
            </a:r>
          </a:p>
        </p:txBody>
      </p:sp>
      <p:sp>
        <p:nvSpPr>
          <p:cNvPr id="14" name="Zástupný symbol pro text 2"/>
          <p:cNvSpPr>
            <a:spLocks noGrp="1"/>
          </p:cNvSpPr>
          <p:nvPr>
            <p:ph type="body" idx="15" hasCustomPrompt="1"/>
          </p:nvPr>
        </p:nvSpPr>
        <p:spPr>
          <a:xfrm>
            <a:off x="4644008" y="1512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Výsledky</a:t>
            </a:r>
          </a:p>
        </p:txBody>
      </p:sp>
      <p:sp>
        <p:nvSpPr>
          <p:cNvPr id="15" name="Zástupný symbol pro text 2"/>
          <p:cNvSpPr>
            <a:spLocks noGrp="1"/>
          </p:cNvSpPr>
          <p:nvPr>
            <p:ph type="body" idx="16" hasCustomPrompt="1"/>
          </p:nvPr>
        </p:nvSpPr>
        <p:spPr>
          <a:xfrm>
            <a:off x="457200" y="5877272"/>
            <a:ext cx="8229600" cy="296792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Zde je prostor na vysvětlení nebo poznámky, které upřesňují informace popisované na této stránce</a:t>
            </a:r>
            <a:br>
              <a:rPr lang="cs-CZ" dirty="0"/>
            </a:br>
            <a:r>
              <a:rPr lang="cs-CZ" dirty="0"/>
              <a:t>Zde je prostor na vysvětlení nebo poznámky, které upřesňují informace popisované na této stránce</a:t>
            </a:r>
          </a:p>
        </p:txBody>
      </p:sp>
      <p:sp>
        <p:nvSpPr>
          <p:cNvPr id="16" name="Zástupný symbol pro text 2"/>
          <p:cNvSpPr>
            <a:spLocks noGrp="1"/>
          </p:cNvSpPr>
          <p:nvPr>
            <p:ph type="body" idx="17" hasCustomPrompt="1"/>
          </p:nvPr>
        </p:nvSpPr>
        <p:spPr>
          <a:xfrm>
            <a:off x="457200" y="5724000"/>
            <a:ext cx="8229600" cy="144000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1" i="0" baseline="0">
                <a:solidFill>
                  <a:srgbClr val="007B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Komentář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25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260000"/>
            <a:ext cx="8229600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tabulky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92000"/>
            <a:ext cx="8229600" cy="3825224"/>
          </a:xfrm>
        </p:spPr>
        <p:txBody>
          <a:bodyPr>
            <a:normAutofit/>
          </a:bodyPr>
          <a:lstStyle>
            <a:lvl1pPr marL="0" indent="0" rtl="0" eaLnBrk="1" fontAlgn="t" latinLnBrk="0" hangingPunct="1">
              <a:buNone/>
              <a:defRPr lang="cs-CZ" sz="2500" b="1" i="0" u="none" strike="noStrike" smtClean="0">
                <a:effectLst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15" name="Zástupný symbol pro text 2"/>
          <p:cNvSpPr>
            <a:spLocks noGrp="1"/>
          </p:cNvSpPr>
          <p:nvPr>
            <p:ph type="body" idx="16" hasCustomPrompt="1"/>
          </p:nvPr>
        </p:nvSpPr>
        <p:spPr>
          <a:xfrm>
            <a:off x="457200" y="5877272"/>
            <a:ext cx="8229600" cy="296792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Zde je prostor na vysvětlení nebo poznámky, které upřesňují informace popisované na této stránce</a:t>
            </a:r>
            <a:br>
              <a:rPr lang="cs-CZ" dirty="0"/>
            </a:br>
            <a:r>
              <a:rPr lang="cs-CZ" dirty="0"/>
              <a:t>Zde je prostor na vysvětlení nebo poznámky, které upřesňují informace popisované na této stránce</a:t>
            </a:r>
          </a:p>
        </p:txBody>
      </p:sp>
      <p:sp>
        <p:nvSpPr>
          <p:cNvPr id="16" name="Zástupný symbol pro text 2"/>
          <p:cNvSpPr>
            <a:spLocks noGrp="1"/>
          </p:cNvSpPr>
          <p:nvPr>
            <p:ph type="body" idx="17" hasCustomPrompt="1"/>
          </p:nvPr>
        </p:nvSpPr>
        <p:spPr>
          <a:xfrm>
            <a:off x="457200" y="5724000"/>
            <a:ext cx="8229600" cy="144000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1" i="0" baseline="0">
                <a:solidFill>
                  <a:srgbClr val="007B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Komentář</a:t>
            </a:r>
          </a:p>
        </p:txBody>
      </p:sp>
      <p:cxnSp>
        <p:nvCxnSpPr>
          <p:cNvPr id="11" name="Přímá spojnice 10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7" name="Přímá spojnice 6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6" name="Přímá spojnice 5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  <a:prstGeom prst="rect">
            <a:avLst/>
          </a:prstGeom>
          <a:solidFill>
            <a:srgbClr val="007BA5"/>
          </a:solidFill>
        </p:spPr>
        <p:txBody>
          <a:bodyPr vert="horz" lIns="91440" tIns="36000" rIns="9144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60000"/>
            <a:ext cx="8229600" cy="4929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dirty="0"/>
              <a:t>Kliknutím lze upravit styly předlohy textu. 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7524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28000" y="6356352"/>
            <a:ext cx="70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2000" baseline="0">
                <a:solidFill>
                  <a:srgbClr val="007BA5"/>
                </a:solidFill>
              </a:defRPr>
            </a:lvl1pPr>
          </a:lstStyle>
          <a:p>
            <a:r>
              <a:rPr lang="en-US" sz="2500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sz="2500" dirty="0">
                <a:solidFill>
                  <a:srgbClr val="77AD1C"/>
                </a:solidFill>
              </a:rPr>
              <a:t>&gt;</a:t>
            </a:r>
            <a:endParaRPr lang="cs-CZ" sz="2500" dirty="0">
              <a:solidFill>
                <a:srgbClr val="77AD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500" b="1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spcBef>
          <a:spcPts val="300"/>
        </a:spcBef>
        <a:spcAft>
          <a:spcPts val="300"/>
        </a:spcAft>
        <a:buClr>
          <a:srgbClr val="77AD1C"/>
        </a:buClr>
        <a:buFont typeface="Calibri" pitchFamily="34" charset="0"/>
        <a:buChar char="˂"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spcBef>
          <a:spcPts val="300"/>
        </a:spcBef>
        <a:spcAft>
          <a:spcPts val="300"/>
        </a:spcAft>
        <a:buClr>
          <a:srgbClr val="007BA5"/>
        </a:buClr>
        <a:buFont typeface="Calibri" pitchFamily="34" charset="0"/>
        <a:buChar char="˂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maven.apache.org/maven2/" TargetMode="External"/><Relationship Id="rId2" Type="http://schemas.openxmlformats.org/officeDocument/2006/relationships/hyperlink" Target="https://nexus.cz.infra/nexus/#nexus-search;quick~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eclipse.jetty/jetty-maven-plugi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maven-plugin/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m-bien.com/roller/abien/entry/maven_vs_ant" TargetMode="External"/><Relationship Id="rId2" Type="http://schemas.openxmlformats.org/officeDocument/2006/relationships/hyperlink" Target="https://ant.apache.org/manual/tutorial-HelloWorldWithA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nuxeo.com/corg/maven-coding-rule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Acyclic_dependencies_princi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– for beginners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EmbedIT</a:t>
            </a:r>
            <a:r>
              <a:rPr lang="en-US" dirty="0"/>
              <a:t> - Brno</a:t>
            </a:r>
            <a:endParaRPr lang="cs-CZ" dirty="0"/>
          </a:p>
          <a:p>
            <a:r>
              <a:rPr lang="en-US" dirty="0"/>
              <a:t>26.9.2018</a:t>
            </a:r>
            <a:endParaRPr lang="cs-CZ" dirty="0"/>
          </a:p>
          <a:p>
            <a:r>
              <a:rPr lang="en-US" dirty="0"/>
              <a:t>Jan </a:t>
            </a:r>
            <a:r>
              <a:rPr lang="en-US" dirty="0" err="1"/>
              <a:t>Kov</a:t>
            </a:r>
            <a:r>
              <a:rPr lang="cs-CZ" dirty="0"/>
              <a:t>ář</a:t>
            </a:r>
          </a:p>
        </p:txBody>
      </p:sp>
    </p:spTree>
    <p:extLst>
      <p:ext uri="{BB962C8B-B14F-4D97-AF65-F5344CB8AC3E}">
        <p14:creationId xmlns:p14="http://schemas.microsoft.com/office/powerpoint/2010/main" val="99657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uses Phases of build for particular step (Goal) execution</a:t>
            </a:r>
          </a:p>
          <a:p>
            <a:r>
              <a:rPr lang="en-US" dirty="0"/>
              <a:t>Three build-in lifecycles</a:t>
            </a:r>
          </a:p>
          <a:p>
            <a:pPr lvl="1"/>
            <a:r>
              <a:rPr lang="en-US" dirty="0"/>
              <a:t>Clean &gt; project clean</a:t>
            </a:r>
          </a:p>
          <a:p>
            <a:pPr lvl="1"/>
            <a:r>
              <a:rPr lang="en-US" dirty="0"/>
              <a:t>Default &gt; for project deployment</a:t>
            </a:r>
          </a:p>
          <a:p>
            <a:pPr lvl="1"/>
            <a:r>
              <a:rPr lang="en-US" dirty="0"/>
              <a:t>Site &gt; generate site information (if requested)</a:t>
            </a:r>
          </a:p>
          <a:p>
            <a:pPr lvl="1"/>
            <a:endParaRPr lang="en-US" dirty="0"/>
          </a:p>
          <a:p>
            <a:r>
              <a:rPr lang="en-US" dirty="0"/>
              <a:t>When need to execute lifecycle we call Phase(s) not lifecycle itself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(clean) install – runs phases in order from default lifecycle to compile, package and install your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030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particular stage / step in lifecycle of Maven build</a:t>
            </a:r>
          </a:p>
          <a:p>
            <a:pPr lvl="1"/>
            <a:r>
              <a:rPr lang="en-US" dirty="0"/>
              <a:t>Most common phases are:</a:t>
            </a:r>
          </a:p>
          <a:p>
            <a:pPr lvl="2"/>
            <a:r>
              <a:rPr lang="en-US" dirty="0"/>
              <a:t>validate</a:t>
            </a:r>
          </a:p>
          <a:p>
            <a:pPr lvl="2"/>
            <a:r>
              <a:rPr lang="en-US" dirty="0"/>
              <a:t>clean</a:t>
            </a:r>
          </a:p>
          <a:p>
            <a:pPr lvl="2"/>
            <a:r>
              <a:rPr lang="en-US" dirty="0"/>
              <a:t>… ? </a:t>
            </a:r>
          </a:p>
          <a:p>
            <a:pPr lvl="2"/>
            <a:r>
              <a:rPr lang="en-US" dirty="0"/>
              <a:t>install</a:t>
            </a:r>
          </a:p>
          <a:p>
            <a:pPr lvl="2"/>
            <a:r>
              <a:rPr lang="en-US" dirty="0"/>
              <a:t>package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deploy</a:t>
            </a:r>
          </a:p>
          <a:p>
            <a:pPr lvl="2"/>
            <a:r>
              <a:rPr lang="en-US" dirty="0"/>
              <a:t>site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(are in right order? what is missing)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433060" y="2473883"/>
            <a:ext cx="2057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validate</a:t>
            </a:r>
          </a:p>
          <a:p>
            <a:r>
              <a:rPr lang="en-US" sz="1500" i="1" dirty="0"/>
              <a:t>generate-sources</a:t>
            </a:r>
          </a:p>
          <a:p>
            <a:r>
              <a:rPr lang="en-US" sz="1500" i="1" dirty="0"/>
              <a:t>process-sources</a:t>
            </a:r>
          </a:p>
          <a:p>
            <a:r>
              <a:rPr lang="en-US" sz="1500" i="1" dirty="0"/>
              <a:t>…</a:t>
            </a:r>
          </a:p>
          <a:p>
            <a:r>
              <a:rPr lang="en-US" sz="1500" i="1" dirty="0"/>
              <a:t>compile</a:t>
            </a:r>
          </a:p>
          <a:p>
            <a:r>
              <a:rPr lang="en-US" sz="1500" i="1" dirty="0"/>
              <a:t>…</a:t>
            </a:r>
          </a:p>
          <a:p>
            <a:r>
              <a:rPr lang="en-US" sz="1500" i="1" dirty="0"/>
              <a:t>generate-test-sources</a:t>
            </a:r>
          </a:p>
          <a:p>
            <a:r>
              <a:rPr lang="en-US" sz="1500" i="1" dirty="0"/>
              <a:t>…</a:t>
            </a:r>
          </a:p>
          <a:p>
            <a:r>
              <a:rPr lang="en-US" sz="1500" i="1" dirty="0"/>
              <a:t>test</a:t>
            </a:r>
          </a:p>
          <a:p>
            <a:r>
              <a:rPr lang="en-US" sz="1500" i="1" dirty="0"/>
              <a:t>prepare-package</a:t>
            </a:r>
          </a:p>
          <a:p>
            <a:r>
              <a:rPr lang="en-US" sz="1500" i="1" dirty="0"/>
              <a:t>package</a:t>
            </a:r>
          </a:p>
          <a:p>
            <a:r>
              <a:rPr lang="en-US" sz="1500" i="1" dirty="0"/>
              <a:t>…</a:t>
            </a:r>
          </a:p>
          <a:p>
            <a:r>
              <a:rPr lang="en-US" sz="1500" i="1" dirty="0"/>
              <a:t>integration-test ?</a:t>
            </a:r>
          </a:p>
          <a:p>
            <a:r>
              <a:rPr lang="en-US" sz="1500" i="1" dirty="0"/>
              <a:t>…</a:t>
            </a:r>
          </a:p>
          <a:p>
            <a:r>
              <a:rPr lang="en-US" sz="1500" i="1" dirty="0"/>
              <a:t>verify</a:t>
            </a:r>
          </a:p>
          <a:p>
            <a:r>
              <a:rPr lang="en-US" sz="1500" i="1" dirty="0"/>
              <a:t>install</a:t>
            </a:r>
          </a:p>
          <a:p>
            <a:r>
              <a:rPr lang="en-US" sz="1500" i="1" dirty="0"/>
              <a:t>deploy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7820" y="2111074"/>
            <a:ext cx="205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clean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667000"/>
            <a:ext cx="849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10271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finer (specific) task bound to a phase.</a:t>
            </a:r>
          </a:p>
          <a:p>
            <a:pPr lvl="1"/>
            <a:r>
              <a:rPr lang="en-US" dirty="0"/>
              <a:t>One phase can have zero or more goals</a:t>
            </a:r>
          </a:p>
          <a:p>
            <a:pPr lvl="2"/>
            <a:r>
              <a:rPr lang="en-US" dirty="0"/>
              <a:t>(phase  without goal is not executed)</a:t>
            </a:r>
          </a:p>
          <a:p>
            <a:pPr lvl="1"/>
            <a:r>
              <a:rPr lang="en-US" dirty="0"/>
              <a:t>One goal can be bound to zero, one or more phases.</a:t>
            </a:r>
          </a:p>
          <a:p>
            <a:endParaRPr lang="en-US" dirty="0"/>
          </a:p>
          <a:p>
            <a:r>
              <a:rPr lang="en-US" dirty="0"/>
              <a:t>Goals are specific executions made from plugins</a:t>
            </a:r>
          </a:p>
          <a:p>
            <a:endParaRPr lang="en-US" dirty="0"/>
          </a:p>
          <a:p>
            <a:r>
              <a:rPr lang="en-US" dirty="0"/>
              <a:t>When plugin has no phase specified, goal can be executed outside lifecycle</a:t>
            </a:r>
          </a:p>
          <a:p>
            <a:pPr lvl="2"/>
            <a:r>
              <a:rPr lang="en-US" dirty="0"/>
              <a:t>(server run, some special reporting plugin,…)</a:t>
            </a:r>
          </a:p>
          <a:p>
            <a:endParaRPr lang="en-US" dirty="0"/>
          </a:p>
          <a:p>
            <a:pPr lvl="1"/>
            <a:r>
              <a:rPr lang="en-US" dirty="0"/>
              <a:t>e.g.: </a:t>
            </a:r>
            <a:r>
              <a:rPr lang="en-US" dirty="0" err="1"/>
              <a:t>mvn</a:t>
            </a:r>
            <a:r>
              <a:rPr lang="en-US" dirty="0"/>
              <a:t> clean </a:t>
            </a:r>
            <a:r>
              <a:rPr lang="en-US" dirty="0" err="1"/>
              <a:t>dependency:copy-dependencies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12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346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package options for project are</a:t>
            </a:r>
          </a:p>
          <a:p>
            <a:pPr lvl="1"/>
            <a:r>
              <a:rPr lang="en-US" dirty="0"/>
              <a:t>jar (default), war, ear, </a:t>
            </a:r>
            <a:r>
              <a:rPr lang="en-US" dirty="0" err="1"/>
              <a:t>pom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packaging engages specific Goals in its Phases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jar</a:t>
            </a:r>
          </a:p>
          <a:p>
            <a:pPr lvl="2"/>
            <a:r>
              <a:rPr lang="en-US" dirty="0"/>
              <a:t>compile  &gt; </a:t>
            </a:r>
            <a:r>
              <a:rPr lang="en-US" dirty="0" err="1"/>
              <a:t>compiler:compile</a:t>
            </a:r>
            <a:endParaRPr lang="en-US" dirty="0"/>
          </a:p>
          <a:p>
            <a:pPr lvl="2"/>
            <a:r>
              <a:rPr lang="en-US" dirty="0"/>
              <a:t>test-compile &gt; </a:t>
            </a:r>
            <a:r>
              <a:rPr lang="en-US" dirty="0" err="1"/>
              <a:t>compiler:testCompile</a:t>
            </a:r>
            <a:endParaRPr lang="en-US" dirty="0"/>
          </a:p>
          <a:p>
            <a:pPr lvl="2"/>
            <a:r>
              <a:rPr lang="en-US" dirty="0"/>
              <a:t>test &gt; </a:t>
            </a:r>
            <a:r>
              <a:rPr lang="en-US" dirty="0" err="1"/>
              <a:t>surefire:test</a:t>
            </a:r>
            <a:endParaRPr lang="en-US" dirty="0"/>
          </a:p>
          <a:p>
            <a:pPr lvl="2"/>
            <a:r>
              <a:rPr lang="en-US" dirty="0"/>
              <a:t>install &gt; </a:t>
            </a:r>
            <a:r>
              <a:rPr lang="en-US" dirty="0" err="1"/>
              <a:t>install:install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(for instance </a:t>
            </a:r>
            <a:r>
              <a:rPr lang="en-US" dirty="0" err="1"/>
              <a:t>pom</a:t>
            </a:r>
            <a:r>
              <a:rPr lang="en-US" dirty="0"/>
              <a:t> packaging has only three phases: package, install, deploy)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13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0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 ecosystem is the core of the maven build / execution</a:t>
            </a:r>
          </a:p>
          <a:p>
            <a:r>
              <a:rPr lang="en-US" dirty="0"/>
              <a:t>Each plugin is the real action</a:t>
            </a:r>
          </a:p>
          <a:p>
            <a:r>
              <a:rPr lang="en-US" dirty="0"/>
              <a:t>Action is the MOJO (maven ,old, java, object)</a:t>
            </a:r>
          </a:p>
          <a:p>
            <a:endParaRPr lang="en-US" dirty="0"/>
          </a:p>
          <a:p>
            <a:r>
              <a:rPr lang="en-US" dirty="0"/>
              <a:t>Each plugin can have more MOJOS</a:t>
            </a:r>
          </a:p>
          <a:p>
            <a:pPr lvl="1"/>
            <a:r>
              <a:rPr lang="en-US" dirty="0" err="1"/>
              <a:t>install:install</a:t>
            </a:r>
            <a:r>
              <a:rPr lang="en-US" dirty="0"/>
              <a:t> &gt; install plugin (mojo) with install goal</a:t>
            </a:r>
          </a:p>
          <a:p>
            <a:r>
              <a:rPr lang="en-US" dirty="0"/>
              <a:t>Execution phase can be specified in the MOJO or in the </a:t>
            </a:r>
            <a:r>
              <a:rPr lang="en-US" dirty="0" err="1"/>
              <a:t>pom</a:t>
            </a:r>
            <a:r>
              <a:rPr lang="en-US" dirty="0"/>
              <a:t> aside the plugin specification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help:describe</a:t>
            </a:r>
            <a:r>
              <a:rPr lang="en-US" dirty="0"/>
              <a:t> -</a:t>
            </a:r>
            <a:r>
              <a:rPr lang="en-US" dirty="0" err="1"/>
              <a:t>DartifactId</a:t>
            </a:r>
            <a:r>
              <a:rPr lang="en-US" dirty="0"/>
              <a:t>=maven-dependency-plugin -</a:t>
            </a:r>
            <a:r>
              <a:rPr lang="en-US" dirty="0" err="1"/>
              <a:t>DgroupId</a:t>
            </a:r>
            <a:r>
              <a:rPr lang="en-US" dirty="0"/>
              <a:t>=</a:t>
            </a:r>
            <a:r>
              <a:rPr lang="en-US" dirty="0" err="1"/>
              <a:t>org.apache.maven.plugins</a:t>
            </a:r>
            <a:r>
              <a:rPr lang="en-US" dirty="0"/>
              <a:t> -</a:t>
            </a:r>
            <a:r>
              <a:rPr lang="en-US" dirty="0" err="1"/>
              <a:t>Dgoal</a:t>
            </a:r>
            <a:r>
              <a:rPr lang="en-US" dirty="0"/>
              <a:t>=tree -</a:t>
            </a:r>
            <a:r>
              <a:rPr lang="en-US" dirty="0" err="1"/>
              <a:t>Ddetail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14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82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maven-${prefix}-plugin – for official maven plugins</a:t>
            </a:r>
          </a:p>
          <a:p>
            <a:pPr lvl="1"/>
            <a:r>
              <a:rPr lang="en-US" dirty="0"/>
              <a:t>vs</a:t>
            </a:r>
          </a:p>
          <a:p>
            <a:r>
              <a:rPr lang="en-US" dirty="0"/>
              <a:t>${prefix}-maven-plugin – other sources</a:t>
            </a:r>
          </a:p>
          <a:p>
            <a:endParaRPr lang="en-US" dirty="0"/>
          </a:p>
          <a:p>
            <a:r>
              <a:rPr lang="en-US" dirty="0"/>
              <a:t>for short version you can use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somePrefix:goal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15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472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best practice helps maven and user to build the code smoothly and all the same way through the projects </a:t>
            </a:r>
          </a:p>
          <a:p>
            <a:pPr marL="288000" lvl="1" indent="0">
              <a:buNone/>
            </a:pPr>
            <a:r>
              <a:rPr lang="en-US" dirty="0"/>
              <a:t>my-app</a:t>
            </a:r>
          </a:p>
          <a:p>
            <a:pPr marL="288000" lvl="1" indent="0">
              <a:buNone/>
            </a:pPr>
            <a:r>
              <a:rPr lang="en-US" dirty="0"/>
              <a:t>|-- pom.xml</a:t>
            </a:r>
          </a:p>
          <a:p>
            <a:pPr marL="288000" lvl="1" indent="0">
              <a:buNone/>
            </a:pPr>
            <a:r>
              <a:rPr lang="en-US" dirty="0"/>
              <a:t>`-- </a:t>
            </a:r>
            <a:r>
              <a:rPr lang="en-US" dirty="0" err="1"/>
              <a:t>src</a:t>
            </a:r>
            <a:endParaRPr lang="en-US" dirty="0"/>
          </a:p>
          <a:p>
            <a:pPr marL="288000" lvl="1" indent="0">
              <a:buNone/>
            </a:pPr>
            <a:r>
              <a:rPr lang="en-US" dirty="0"/>
              <a:t>    |-- main</a:t>
            </a:r>
          </a:p>
          <a:p>
            <a:pPr marL="288000" lvl="1" indent="0">
              <a:buNone/>
            </a:pPr>
            <a:r>
              <a:rPr lang="en-US" dirty="0"/>
              <a:t>    |   `-- java</a:t>
            </a:r>
          </a:p>
          <a:p>
            <a:pPr marL="288000" lvl="1" indent="0">
              <a:buNone/>
            </a:pPr>
            <a:r>
              <a:rPr lang="en-US" dirty="0"/>
              <a:t>    |       `-- com</a:t>
            </a:r>
          </a:p>
          <a:p>
            <a:pPr marL="288000" lvl="1" indent="0">
              <a:buNone/>
            </a:pPr>
            <a:r>
              <a:rPr lang="en-US" dirty="0"/>
              <a:t>    |           `-- </a:t>
            </a:r>
            <a:r>
              <a:rPr lang="en-US" dirty="0" err="1"/>
              <a:t>mycompany</a:t>
            </a:r>
            <a:endParaRPr lang="en-US" dirty="0"/>
          </a:p>
          <a:p>
            <a:pPr marL="288000" lvl="1" indent="0">
              <a:buNone/>
            </a:pPr>
            <a:r>
              <a:rPr lang="en-US" dirty="0"/>
              <a:t>    |               `-- app</a:t>
            </a:r>
          </a:p>
          <a:p>
            <a:pPr marL="288000" lvl="1" indent="0">
              <a:buNone/>
            </a:pPr>
            <a:r>
              <a:rPr lang="en-US" dirty="0"/>
              <a:t>    |                   `-- App.java</a:t>
            </a:r>
          </a:p>
          <a:p>
            <a:pPr marL="288000" lvl="1" indent="0">
              <a:buNone/>
            </a:pPr>
            <a:r>
              <a:rPr lang="en-US" dirty="0"/>
              <a:t>    `-- test</a:t>
            </a:r>
          </a:p>
          <a:p>
            <a:pPr marL="288000" lvl="1" indent="0">
              <a:buNone/>
            </a:pPr>
            <a:r>
              <a:rPr lang="en-US" dirty="0"/>
              <a:t>        `-- java</a:t>
            </a:r>
          </a:p>
          <a:p>
            <a:pPr marL="288000" lvl="1" indent="0">
              <a:buNone/>
            </a:pPr>
            <a:r>
              <a:rPr lang="en-US" dirty="0"/>
              <a:t>            `-- com</a:t>
            </a:r>
          </a:p>
          <a:p>
            <a:pPr marL="288000" lvl="1" indent="0">
              <a:buNone/>
            </a:pPr>
            <a:r>
              <a:rPr lang="en-US" dirty="0"/>
              <a:t>                `-- </a:t>
            </a:r>
            <a:r>
              <a:rPr lang="en-US" dirty="0" err="1"/>
              <a:t>mycompany</a:t>
            </a:r>
            <a:endParaRPr lang="en-US" dirty="0"/>
          </a:p>
          <a:p>
            <a:pPr marL="288000" lvl="1" indent="0">
              <a:buNone/>
            </a:pPr>
            <a:r>
              <a:rPr lang="en-US" dirty="0"/>
              <a:t>                    `-- app</a:t>
            </a:r>
          </a:p>
          <a:p>
            <a:pPr marL="288000" lvl="1" indent="0">
              <a:buNone/>
            </a:pPr>
            <a:r>
              <a:rPr lang="en-US" dirty="0"/>
              <a:t>                        `-- AppTest.java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16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2971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the structure for the tests will be?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47301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are the resources?</a:t>
            </a:r>
          </a:p>
        </p:txBody>
      </p:sp>
    </p:spTree>
    <p:extLst>
      <p:ext uri="{BB962C8B-B14F-4D97-AF65-F5344CB8AC3E}">
        <p14:creationId xmlns:p14="http://schemas.microsoft.com/office/powerpoint/2010/main" val="28673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Generated sources are compiled to ‘</a:t>
            </a:r>
            <a:r>
              <a:rPr lang="en-US" i="1" dirty="0"/>
              <a:t>target</a:t>
            </a:r>
            <a:r>
              <a:rPr lang="en-US" dirty="0"/>
              <a:t>’ folder</a:t>
            </a:r>
          </a:p>
          <a:p>
            <a:r>
              <a:rPr lang="en-US" dirty="0"/>
              <a:t>The rule can be changed, but some plugins tends to use “standards” – compile plugin for example</a:t>
            </a:r>
          </a:p>
          <a:p>
            <a:endParaRPr lang="en-US" dirty="0"/>
          </a:p>
          <a:p>
            <a:r>
              <a:rPr lang="en-US" dirty="0"/>
              <a:t>For other than main project files – ‘</a:t>
            </a:r>
            <a:r>
              <a:rPr lang="en-US" i="1" dirty="0"/>
              <a:t>resource</a:t>
            </a:r>
            <a:r>
              <a:rPr lang="en-US" dirty="0"/>
              <a:t>’ directory is used for properties and other supporting files</a:t>
            </a:r>
          </a:p>
          <a:p>
            <a:endParaRPr lang="en-US" dirty="0"/>
          </a:p>
          <a:p>
            <a:r>
              <a:rPr lang="en-US" dirty="0"/>
              <a:t>Any other resources hast to specify its own path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antlr</a:t>
            </a:r>
            <a:r>
              <a:rPr lang="en-US" dirty="0"/>
              <a:t>/  (*.g4).. but plugin can have property for custom path specification </a:t>
            </a:r>
          </a:p>
          <a:p>
            <a:pPr marL="288000" lvl="1" indent="0">
              <a:buNone/>
            </a:pPr>
            <a:endParaRPr lang="en-US" dirty="0"/>
          </a:p>
          <a:p>
            <a:pPr marL="288000" lvl="1" indent="0">
              <a:buNone/>
            </a:pPr>
            <a:r>
              <a:rPr lang="en-US" dirty="0"/>
              <a:t>&lt;</a:t>
            </a:r>
            <a:r>
              <a:rPr lang="en-US" dirty="0" err="1"/>
              <a:t>sourceDirectory</a:t>
            </a:r>
            <a:r>
              <a:rPr lang="en-US" dirty="0"/>
              <a:t>&gt;</a:t>
            </a:r>
            <a:r>
              <a:rPr lang="en-US" dirty="0" err="1"/>
              <a:t>src</a:t>
            </a:r>
            <a:r>
              <a:rPr lang="en-US" dirty="0"/>
              <a:t>/main/resources/grammar&lt;/</a:t>
            </a:r>
            <a:r>
              <a:rPr lang="en-US" dirty="0" err="1"/>
              <a:t>sourceDirectory</a:t>
            </a:r>
            <a:r>
              <a:rPr lang="en-US" dirty="0"/>
              <a:t>&gt;</a:t>
            </a:r>
          </a:p>
          <a:p>
            <a:pPr marL="288000" lvl="1" indent="0">
              <a:buNone/>
            </a:pPr>
            <a:r>
              <a:rPr lang="en-US" dirty="0"/>
              <a:t>&lt;</a:t>
            </a:r>
            <a:r>
              <a:rPr lang="en-US" dirty="0" err="1"/>
              <a:t>outputDirectory</a:t>
            </a:r>
            <a:r>
              <a:rPr lang="en-US" dirty="0"/>
              <a:t>&gt;</a:t>
            </a:r>
            <a:r>
              <a:rPr lang="en-US" dirty="0" err="1"/>
              <a:t>src</a:t>
            </a:r>
            <a:r>
              <a:rPr lang="en-US" dirty="0"/>
              <a:t>/main/java/net/</a:t>
            </a:r>
            <a:r>
              <a:rPr lang="en-US" dirty="0" err="1"/>
              <a:t>homecredit</a:t>
            </a:r>
            <a:r>
              <a:rPr lang="en-US" dirty="0"/>
              <a:t>/parser&lt;/</a:t>
            </a:r>
            <a:r>
              <a:rPr lang="en-US" dirty="0" err="1"/>
              <a:t>outputDirectory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17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918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are key elements to achieve build</a:t>
            </a:r>
          </a:p>
          <a:p>
            <a:pPr lvl="1"/>
            <a:r>
              <a:rPr lang="en-US" dirty="0"/>
              <a:t>Plugin dependencies – provides way how to specify and manage build goals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 dependencies – adds the code from other libraries to project environment</a:t>
            </a:r>
          </a:p>
          <a:p>
            <a:pPr lvl="2"/>
            <a:r>
              <a:rPr lang="en-US" dirty="0"/>
              <a:t>(compiled code together with properties and other resources)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of them mentioned above have two places to specify</a:t>
            </a:r>
          </a:p>
          <a:p>
            <a:pPr lvl="2"/>
            <a:r>
              <a:rPr lang="en-US" dirty="0"/>
              <a:t>&lt;dependency / plugin management&gt;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&lt;dependencies&gt;  / &lt;build/&gt;&lt;plugins/&gt;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18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873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transition</a:t>
            </a:r>
          </a:p>
          <a:p>
            <a:pPr lvl="1"/>
            <a:r>
              <a:rPr lang="en-US" dirty="0"/>
              <a:t>Project A &gt; Project B</a:t>
            </a:r>
          </a:p>
          <a:p>
            <a:pPr lvl="1"/>
            <a:r>
              <a:rPr lang="en-US" dirty="0"/>
              <a:t>Project B &gt; Project C</a:t>
            </a:r>
          </a:p>
          <a:p>
            <a:pPr marL="1149750" lvl="2" indent="-285750">
              <a:buFont typeface="Symbol" panose="05050102010706020507" pitchFamily="18" charset="2"/>
              <a:buChar char="Þ"/>
            </a:pPr>
            <a:r>
              <a:rPr lang="en-US" dirty="0"/>
              <a:t>Project A &gt; Project C</a:t>
            </a:r>
          </a:p>
          <a:p>
            <a:pPr marL="1149750" lvl="2" indent="-285750">
              <a:buFont typeface="Symbol" panose="05050102010706020507" pitchFamily="18" charset="2"/>
              <a:buChar char="Þ"/>
            </a:pPr>
            <a:endParaRPr lang="en-US" dirty="0"/>
          </a:p>
          <a:p>
            <a:r>
              <a:rPr lang="en-US" dirty="0"/>
              <a:t>Dependency scope</a:t>
            </a:r>
          </a:p>
          <a:p>
            <a:pPr lvl="1"/>
            <a:r>
              <a:rPr lang="en-US" dirty="0"/>
              <a:t>Compile (default) – available at compile time</a:t>
            </a:r>
          </a:p>
          <a:p>
            <a:pPr lvl="1"/>
            <a:r>
              <a:rPr lang="en-US" dirty="0"/>
              <a:t>Provided – the container or server provides the dependency at runtime, but must be available at compile time also. Are not packaged to the target app bundle   </a:t>
            </a:r>
            <a:r>
              <a:rPr lang="en-US" dirty="0" err="1"/>
              <a:t>e.g</a:t>
            </a:r>
            <a:r>
              <a:rPr lang="en-US" dirty="0"/>
              <a:t>: servlet-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Runtime – not for compile, only for execution e.g.: </a:t>
            </a:r>
            <a:r>
              <a:rPr lang="en-US" dirty="0" err="1"/>
              <a:t>jdbc</a:t>
            </a:r>
            <a:r>
              <a:rPr lang="en-US" dirty="0"/>
              <a:t> drivers</a:t>
            </a:r>
          </a:p>
          <a:p>
            <a:pPr lvl="1"/>
            <a:r>
              <a:rPr lang="en-US" dirty="0"/>
              <a:t>Test – not at source </a:t>
            </a:r>
            <a:r>
              <a:rPr lang="en-US" dirty="0" err="1"/>
              <a:t>classpath</a:t>
            </a:r>
            <a:r>
              <a:rPr lang="en-US" dirty="0"/>
              <a:t>, just for tests</a:t>
            </a:r>
          </a:p>
          <a:p>
            <a:pPr lvl="1"/>
            <a:r>
              <a:rPr lang="en-US" dirty="0"/>
              <a:t>(System, Import)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19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61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  <a:endParaRPr lang="cs-CZ" dirty="0"/>
          </a:p>
        </p:txBody>
      </p:sp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Maven</a:t>
            </a:r>
            <a:endParaRPr lang="cs-CZ" dirty="0"/>
          </a:p>
          <a:p>
            <a:pPr lvl="1"/>
            <a:r>
              <a:rPr lang="en-US" dirty="0"/>
              <a:t>About</a:t>
            </a:r>
          </a:p>
          <a:p>
            <a:pPr lvl="1"/>
            <a:r>
              <a:rPr lang="en-US" dirty="0"/>
              <a:t>Build lifecycle</a:t>
            </a:r>
          </a:p>
          <a:p>
            <a:pPr lvl="1"/>
            <a:r>
              <a:rPr lang="en-US" dirty="0"/>
              <a:t>Plugins</a:t>
            </a:r>
          </a:p>
          <a:p>
            <a:pPr marL="288000" lvl="1" indent="0">
              <a:buNone/>
            </a:pPr>
            <a:endParaRPr lang="cs-CZ" dirty="0"/>
          </a:p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Project source code layout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endParaRPr lang="en-US" dirty="0"/>
          </a:p>
          <a:p>
            <a:r>
              <a:rPr lang="en-US"/>
              <a:t>Right into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Download and set Maven</a:t>
            </a:r>
          </a:p>
          <a:p>
            <a:pPr lvl="1"/>
            <a:r>
              <a:rPr lang="en-US" dirty="0"/>
              <a:t>Exercises </a:t>
            </a:r>
          </a:p>
          <a:p>
            <a:pPr lvl="1"/>
            <a:endParaRPr lang="en-US" dirty="0"/>
          </a:p>
          <a:p>
            <a:r>
              <a:rPr lang="en-US" dirty="0"/>
              <a:t>Practical part</a:t>
            </a:r>
          </a:p>
          <a:p>
            <a:pPr lvl="1"/>
            <a:r>
              <a:rPr lang="en-US" dirty="0"/>
              <a:t>Plugin development</a:t>
            </a:r>
          </a:p>
          <a:p>
            <a:pPr lvl="1"/>
            <a:r>
              <a:rPr lang="en-US" dirty="0"/>
              <a:t>Archetype</a:t>
            </a:r>
          </a:p>
          <a:p>
            <a:pPr lvl="1"/>
            <a:endParaRPr lang="en-US" dirty="0"/>
          </a:p>
          <a:p>
            <a:r>
              <a:rPr lang="en-US" dirty="0"/>
              <a:t>Last words and sources</a:t>
            </a:r>
          </a:p>
          <a:p>
            <a:r>
              <a:rPr lang="en-US" dirty="0"/>
              <a:t>Discussion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694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D40-81E5-4F8D-9499-D9AD7C93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project structure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49E5-F92D-4929-B193-8ADCB670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cs-CZ" dirty="0"/>
          </a:p>
          <a:p>
            <a:r>
              <a:rPr lang="cs-CZ" dirty="0" err="1"/>
              <a:t>root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(</a:t>
            </a:r>
            <a:r>
              <a:rPr lang="cs-CZ" dirty="0" err="1"/>
              <a:t>with</a:t>
            </a:r>
            <a:r>
              <a:rPr lang="cs-CZ" dirty="0"/>
              <a:t> &lt;</a:t>
            </a:r>
            <a:r>
              <a:rPr lang="cs-CZ" dirty="0" err="1"/>
              <a:t>modules</a:t>
            </a:r>
            <a:r>
              <a:rPr lang="cs-CZ" dirty="0"/>
              <a:t>&gt;) - !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POM </a:t>
            </a:r>
            <a:r>
              <a:rPr lang="cs-CZ" dirty="0" err="1"/>
              <a:t>packaging</a:t>
            </a:r>
            <a:r>
              <a:rPr lang="cs-CZ" dirty="0"/>
              <a:t> type!, cant </a:t>
            </a:r>
            <a:r>
              <a:rPr lang="cs-CZ" dirty="0" err="1"/>
              <a:t>be</a:t>
            </a:r>
            <a:r>
              <a:rPr lang="cs-CZ" dirty="0"/>
              <a:t> JAR!!</a:t>
            </a:r>
          </a:p>
          <a:p>
            <a:r>
              <a:rPr lang="cs-CZ" dirty="0"/>
              <a:t>|</a:t>
            </a:r>
          </a:p>
          <a:p>
            <a:r>
              <a:rPr lang="en-US" dirty="0"/>
              <a:t> </a:t>
            </a:r>
            <a:r>
              <a:rPr lang="cs-CZ" dirty="0"/>
              <a:t>------ </a:t>
            </a:r>
            <a:r>
              <a:rPr lang="cs-CZ" dirty="0" err="1"/>
              <a:t>project</a:t>
            </a:r>
            <a:r>
              <a:rPr lang="cs-CZ" dirty="0"/>
              <a:t> A (</a:t>
            </a:r>
            <a:r>
              <a:rPr lang="cs-CZ" dirty="0" err="1"/>
              <a:t>can</a:t>
            </a:r>
            <a:r>
              <a:rPr lang="cs-CZ" dirty="0"/>
              <a:t> / </a:t>
            </a:r>
            <a:r>
              <a:rPr lang="cs-CZ" dirty="0" err="1"/>
              <a:t>does</a:t>
            </a:r>
            <a:r>
              <a:rPr lang="en-US" dirty="0"/>
              <a:t> not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have</a:t>
            </a:r>
            <a:r>
              <a:rPr lang="cs-CZ" dirty="0"/>
              <a:t> &lt;</a:t>
            </a:r>
            <a:r>
              <a:rPr lang="cs-CZ" dirty="0" err="1"/>
              <a:t>parent</a:t>
            </a:r>
            <a:r>
              <a:rPr lang="cs-CZ" dirty="0"/>
              <a:t>&gt; as </a:t>
            </a:r>
            <a:r>
              <a:rPr lang="cs-CZ" dirty="0" err="1"/>
              <a:t>root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)</a:t>
            </a:r>
          </a:p>
          <a:p>
            <a:r>
              <a:rPr lang="en-US" dirty="0"/>
              <a:t> </a:t>
            </a:r>
            <a:r>
              <a:rPr lang="cs-CZ" dirty="0"/>
              <a:t>------ </a:t>
            </a:r>
            <a:r>
              <a:rPr lang="cs-CZ" dirty="0" err="1"/>
              <a:t>project</a:t>
            </a:r>
            <a:r>
              <a:rPr lang="cs-CZ" dirty="0"/>
              <a:t> B</a:t>
            </a:r>
          </a:p>
          <a:p>
            <a:r>
              <a:rPr lang="en-US" dirty="0"/>
              <a:t> </a:t>
            </a:r>
            <a:r>
              <a:rPr lang="cs-CZ" dirty="0"/>
              <a:t>------ </a:t>
            </a:r>
            <a:r>
              <a:rPr lang="cs-CZ" dirty="0" err="1"/>
              <a:t>project</a:t>
            </a:r>
            <a:r>
              <a:rPr lang="cs-CZ" dirty="0"/>
              <a:t> C </a:t>
            </a:r>
            <a:r>
              <a:rPr lang="cs-CZ" dirty="0" err="1"/>
              <a:t>root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POM </a:t>
            </a:r>
            <a:r>
              <a:rPr lang="cs-CZ" dirty="0" err="1"/>
              <a:t>packaging</a:t>
            </a:r>
            <a:r>
              <a:rPr lang="cs-CZ" dirty="0"/>
              <a:t> type</a:t>
            </a:r>
          </a:p>
          <a:p>
            <a:r>
              <a:rPr lang="cs-CZ" dirty="0"/>
              <a:t>        </a:t>
            </a:r>
            <a:r>
              <a:rPr lang="en-US" dirty="0"/>
              <a:t>	</a:t>
            </a:r>
            <a:r>
              <a:rPr lang="cs-CZ" dirty="0"/>
              <a:t>|</a:t>
            </a:r>
          </a:p>
          <a:p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-----</a:t>
            </a:r>
            <a:r>
              <a:rPr lang="en-US" dirty="0"/>
              <a:t> </a:t>
            </a:r>
            <a:r>
              <a:rPr lang="cs-CZ" dirty="0" err="1"/>
              <a:t>project</a:t>
            </a:r>
            <a:r>
              <a:rPr lang="cs-CZ" dirty="0"/>
              <a:t> D (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root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;-))</a:t>
            </a:r>
          </a:p>
          <a:p>
            <a:r>
              <a:rPr lang="cs-CZ" dirty="0"/>
              <a:t>	</a:t>
            </a:r>
            <a:r>
              <a:rPr lang="en-US" dirty="0"/>
              <a:t> </a:t>
            </a:r>
            <a:r>
              <a:rPr lang="cs-CZ" dirty="0"/>
              <a:t>-----</a:t>
            </a:r>
            <a:r>
              <a:rPr lang="en-US" dirty="0"/>
              <a:t> </a:t>
            </a:r>
            <a:r>
              <a:rPr lang="cs-CZ" dirty="0" err="1"/>
              <a:t>project</a:t>
            </a:r>
            <a:r>
              <a:rPr lang="cs-CZ" dirty="0"/>
              <a:t> E</a:t>
            </a:r>
          </a:p>
          <a:p>
            <a:endParaRPr lang="cs-CZ" dirty="0"/>
          </a:p>
          <a:p>
            <a:r>
              <a:rPr lang="cs-CZ" dirty="0"/>
              <a:t>? </a:t>
            </a:r>
            <a:r>
              <a:rPr lang="en-US" dirty="0"/>
              <a:t>What does it mean to have </a:t>
            </a:r>
            <a:r>
              <a:rPr lang="cs-CZ" dirty="0"/>
              <a:t>&lt;</a:t>
            </a:r>
            <a:r>
              <a:rPr lang="cs-CZ" dirty="0" err="1"/>
              <a:t>modules</a:t>
            </a:r>
            <a:r>
              <a:rPr lang="cs-CZ" dirty="0"/>
              <a:t>&gt; </a:t>
            </a:r>
            <a:endParaRPr lang="en-US" dirty="0"/>
          </a:p>
          <a:p>
            <a:r>
              <a:rPr lang="en-US" dirty="0"/>
              <a:t>-&gt;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maven</a:t>
            </a:r>
            <a:r>
              <a:rPr lang="cs-CZ" dirty="0"/>
              <a:t> </a:t>
            </a:r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executed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executed</a:t>
            </a:r>
            <a:r>
              <a:rPr lang="cs-CZ" dirty="0"/>
              <a:t> on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modules</a:t>
            </a:r>
            <a:r>
              <a:rPr lang="cs-CZ" dirty="0"/>
              <a:t> </a:t>
            </a:r>
            <a:r>
              <a:rPr lang="cs-CZ" dirty="0" err="1"/>
              <a:t>down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structure</a:t>
            </a:r>
            <a:endParaRPr lang="cs-CZ" dirty="0"/>
          </a:p>
          <a:p>
            <a:endParaRPr lang="cs-CZ" dirty="0"/>
          </a:p>
          <a:p>
            <a:r>
              <a:rPr lang="cs-CZ" dirty="0"/>
              <a:t>?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gives</a:t>
            </a:r>
            <a:r>
              <a:rPr lang="cs-CZ" dirty="0"/>
              <a:t> </a:t>
            </a:r>
            <a:r>
              <a:rPr lang="en-US" dirty="0"/>
              <a:t>you to have </a:t>
            </a:r>
            <a:r>
              <a:rPr lang="cs-CZ" dirty="0"/>
              <a:t>&lt;</a:t>
            </a:r>
            <a:r>
              <a:rPr lang="cs-CZ" dirty="0" err="1"/>
              <a:t>parent</a:t>
            </a:r>
            <a:r>
              <a:rPr lang="cs-CZ" dirty="0"/>
              <a:t>&gt; element</a:t>
            </a:r>
            <a:endParaRPr lang="en-US" dirty="0"/>
          </a:p>
          <a:p>
            <a:r>
              <a:rPr lang="cs-CZ" dirty="0"/>
              <a:t> </a:t>
            </a:r>
            <a:r>
              <a:rPr lang="en-US" dirty="0"/>
              <a:t>-</a:t>
            </a:r>
            <a:r>
              <a:rPr lang="cs-CZ" dirty="0"/>
              <a:t>&gt;</a:t>
            </a:r>
            <a:r>
              <a:rPr lang="en-US" dirty="0"/>
              <a:t> the child modules have dependencies automatically</a:t>
            </a:r>
            <a:r>
              <a:rPr lang="cs-CZ" dirty="0"/>
              <a:t>: </a:t>
            </a:r>
            <a:r>
              <a:rPr lang="cs-CZ" dirty="0" err="1"/>
              <a:t>dependencyManagement</a:t>
            </a:r>
            <a:r>
              <a:rPr lang="cs-CZ" dirty="0"/>
              <a:t>, </a:t>
            </a:r>
            <a:r>
              <a:rPr lang="en-US" dirty="0"/>
              <a:t>transitive dependencies</a:t>
            </a:r>
            <a:r>
              <a:rPr lang="cs-CZ" dirty="0"/>
              <a:t>, plugin a </a:t>
            </a:r>
            <a:r>
              <a:rPr lang="cs-CZ" dirty="0" err="1"/>
              <a:t>bui</a:t>
            </a:r>
            <a:r>
              <a:rPr lang="en-US" dirty="0" err="1"/>
              <a:t>ld</a:t>
            </a:r>
            <a:r>
              <a:rPr lang="en-US" dirty="0"/>
              <a:t> management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3793A-76D6-4E58-8027-683D7B3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670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set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https://maven.apache.org/download.cgi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	Java (JDK).. Check the JAVA_HOME</a:t>
            </a:r>
          </a:p>
          <a:p>
            <a:pPr lvl="2"/>
            <a:r>
              <a:rPr lang="en-US" dirty="0"/>
              <a:t>That’s it.</a:t>
            </a: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Extract into desired directory</a:t>
            </a:r>
          </a:p>
          <a:p>
            <a:pPr lvl="1"/>
            <a:r>
              <a:rPr lang="en-US" dirty="0"/>
              <a:t>Add the </a:t>
            </a:r>
            <a:r>
              <a:rPr lang="en-US" i="1" dirty="0"/>
              <a:t>bin</a:t>
            </a:r>
            <a:r>
              <a:rPr lang="en-US" dirty="0"/>
              <a:t> directory to the PATH</a:t>
            </a:r>
          </a:p>
          <a:p>
            <a:pPr lvl="1"/>
            <a:endParaRPr lang="en-US" dirty="0"/>
          </a:p>
          <a:p>
            <a:r>
              <a:rPr lang="en-US" dirty="0"/>
              <a:t>Run: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mvn</a:t>
            </a:r>
            <a:r>
              <a:rPr lang="en-US" dirty="0"/>
              <a:t> –v to check the right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59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set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installation does</a:t>
            </a:r>
          </a:p>
          <a:p>
            <a:pPr lvl="1"/>
            <a:r>
              <a:rPr lang="en-US" dirty="0"/>
              <a:t>Extract the Maven runtime and sets the path variables to be run anywhere from command line</a:t>
            </a:r>
          </a:p>
          <a:p>
            <a:pPr lvl="1"/>
            <a:r>
              <a:rPr lang="en-US" dirty="0"/>
              <a:t>JAVA_HOME must be specified</a:t>
            </a:r>
          </a:p>
          <a:p>
            <a:pPr lvl="1"/>
            <a:r>
              <a:rPr lang="en-US" dirty="0"/>
              <a:t>Creates USER_HOME/.m2 folder with settings.xml where the information about repositories 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also specify your own properties (memory, </a:t>
            </a:r>
            <a:r>
              <a:rPr lang="en-US" dirty="0" err="1"/>
              <a:t>env_variables</a:t>
            </a:r>
            <a:r>
              <a:rPr lang="en-US" dirty="0"/>
              <a:t>,..) in the *bat/*</a:t>
            </a:r>
            <a:r>
              <a:rPr lang="en-US" dirty="0" err="1"/>
              <a:t>sh</a:t>
            </a:r>
            <a:r>
              <a:rPr lang="en-US" dirty="0"/>
              <a:t> files or in the MAVEN_OPTS system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Lots of IDEs has Maven already bundled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22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429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Repositories stores dependencies, plugins, </a:t>
            </a:r>
            <a:r>
              <a:rPr lang="en-US" dirty="0" err="1"/>
              <a:t>poms</a:t>
            </a:r>
            <a:r>
              <a:rPr lang="en-US" dirty="0"/>
              <a:t>,..</a:t>
            </a:r>
          </a:p>
          <a:p>
            <a:r>
              <a:rPr lang="en-US" dirty="0"/>
              <a:t>Local repository (./m2 folder)</a:t>
            </a:r>
          </a:p>
          <a:p>
            <a:pPr lvl="1"/>
            <a:r>
              <a:rPr lang="en-US" dirty="0"/>
              <a:t>Contains all modules, code made from: </a:t>
            </a:r>
            <a:r>
              <a:rPr lang="en-US" dirty="0" err="1"/>
              <a:t>mvn</a:t>
            </a:r>
            <a:r>
              <a:rPr lang="en-US" dirty="0"/>
              <a:t> install command</a:t>
            </a:r>
          </a:p>
          <a:p>
            <a:pPr lvl="1"/>
            <a:r>
              <a:rPr lang="en-US" dirty="0"/>
              <a:t>Can be huge when maintaining lots of projects</a:t>
            </a:r>
          </a:p>
          <a:p>
            <a:pPr lvl="1"/>
            <a:r>
              <a:rPr lang="en-US" dirty="0"/>
              <a:t>Is created/restored every time the ./m2 folder is deleted but then the dependencies are downloaded only once</a:t>
            </a:r>
          </a:p>
          <a:p>
            <a:r>
              <a:rPr lang="en-US" dirty="0"/>
              <a:t>Local company repository</a:t>
            </a:r>
          </a:p>
          <a:p>
            <a:pPr lvl="1"/>
            <a:r>
              <a:rPr lang="en-US" dirty="0"/>
              <a:t>Maintain the code after: </a:t>
            </a:r>
            <a:r>
              <a:rPr lang="en-US" i="1" dirty="0" err="1"/>
              <a:t>mvn</a:t>
            </a:r>
            <a:r>
              <a:rPr lang="en-US" i="1" dirty="0"/>
              <a:t> deploy </a:t>
            </a:r>
            <a:r>
              <a:rPr lang="en-US" dirty="0"/>
              <a:t>command is executed</a:t>
            </a:r>
          </a:p>
          <a:p>
            <a:pPr lvl="2"/>
            <a:r>
              <a:rPr lang="en-US" dirty="0">
                <a:hlinkClick r:id="rId2"/>
              </a:rPr>
              <a:t>https://nexus.cz.infra/nexus/#nexus-search;quick~</a:t>
            </a:r>
            <a:endParaRPr lang="en-US" dirty="0"/>
          </a:p>
          <a:p>
            <a:pPr lvl="1"/>
            <a:r>
              <a:rPr lang="en-US" dirty="0"/>
              <a:t>Is mirror for master repository</a:t>
            </a:r>
          </a:p>
          <a:p>
            <a:pPr lvl="2"/>
            <a:r>
              <a:rPr lang="en-US" dirty="0">
                <a:hlinkClick r:id="rId3"/>
              </a:rPr>
              <a:t>https://repo.maven.apache.org/maven2/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When the dependency is not found in any repository the project cant be build,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23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558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Maven builds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the </a:t>
            </a:r>
            <a:r>
              <a:rPr lang="en-US" dirty="0" err="1"/>
              <a:t>pom</a:t>
            </a:r>
            <a:r>
              <a:rPr lang="en-US" dirty="0"/>
              <a:t> is validated</a:t>
            </a:r>
          </a:p>
          <a:p>
            <a:r>
              <a:rPr lang="en-US" dirty="0"/>
              <a:t>Then the dependency tree is generated</a:t>
            </a:r>
          </a:p>
          <a:p>
            <a:r>
              <a:rPr lang="en-US" dirty="0"/>
              <a:t>Dependencies are</a:t>
            </a:r>
          </a:p>
          <a:p>
            <a:pPr lvl="1"/>
            <a:r>
              <a:rPr lang="en-US" dirty="0"/>
              <a:t>searched in the repository 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generated from source code &gt; root project and its submodules / dependencies</a:t>
            </a:r>
          </a:p>
          <a:p>
            <a:r>
              <a:rPr lang="en-US" dirty="0"/>
              <a:t>Other phases follows:</a:t>
            </a:r>
          </a:p>
          <a:p>
            <a:pPr lvl="1"/>
            <a:r>
              <a:rPr lang="en-US" dirty="0"/>
              <a:t>Compile</a:t>
            </a:r>
          </a:p>
          <a:p>
            <a:pPr lvl="1"/>
            <a:r>
              <a:rPr lang="en-US" dirty="0"/>
              <a:t>Test compile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24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369805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right order?</a:t>
            </a:r>
          </a:p>
          <a:p>
            <a:r>
              <a:rPr lang="en-US" dirty="0"/>
              <a:t>does maven always install into local repo?</a:t>
            </a:r>
          </a:p>
        </p:txBody>
      </p:sp>
    </p:spTree>
    <p:extLst>
      <p:ext uri="{BB962C8B-B14F-4D97-AF65-F5344CB8AC3E}">
        <p14:creationId xmlns:p14="http://schemas.microsoft.com/office/powerpoint/2010/main" val="39024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Spring (Boot) application</a:t>
            </a:r>
          </a:p>
          <a:p>
            <a:r>
              <a:rPr lang="en-US" dirty="0" err="1"/>
              <a:t>ReactJS</a:t>
            </a:r>
            <a:r>
              <a:rPr lang="en-US" dirty="0"/>
              <a:t> app?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(game)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25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124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Make a project with main class to print out Hello World! (or such text)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Create basic project structure according to Maven specification</a:t>
            </a:r>
          </a:p>
          <a:p>
            <a:pPr lvl="1"/>
            <a:r>
              <a:rPr lang="en-US" dirty="0"/>
              <a:t>Add your package and class to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Call appropriate Maven command to build (run your code? </a:t>
            </a:r>
            <a:r>
              <a:rPr lang="en-US" i="1" dirty="0"/>
              <a:t>you cant normally run your main class from maven – unless some cheating is performed ,exec-maven-plugin,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Solution (hint)</a:t>
            </a:r>
          </a:p>
          <a:p>
            <a:pPr lvl="1"/>
            <a:r>
              <a:rPr lang="en-US" dirty="0"/>
              <a:t>See HelloWorld source folder example</a:t>
            </a:r>
          </a:p>
          <a:p>
            <a:pPr lvl="2"/>
            <a:r>
              <a:rPr lang="en-US" dirty="0"/>
              <a:t>To run jour app call: java –</a:t>
            </a:r>
            <a:r>
              <a:rPr lang="en-US" i="0" dirty="0"/>
              <a:t>jar </a:t>
            </a:r>
            <a:r>
              <a:rPr lang="en-US" dirty="0"/>
              <a:t>YOUR_PATH_TO_JAR </a:t>
            </a:r>
            <a:r>
              <a:rPr lang="en-US" dirty="0" err="1"/>
              <a:t>full.name.of.your.Class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26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014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-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Test your main class with JUnit 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Use your previous project structure</a:t>
            </a:r>
          </a:p>
          <a:p>
            <a:pPr lvl="1"/>
            <a:r>
              <a:rPr lang="en-US" dirty="0"/>
              <a:t>Add dependency for JUnit library</a:t>
            </a:r>
          </a:p>
          <a:p>
            <a:pPr lvl="1"/>
            <a:r>
              <a:rPr lang="en-US" dirty="0"/>
              <a:t>Call appropriate Maven command to (build and) test your code</a:t>
            </a:r>
          </a:p>
          <a:p>
            <a:pPr lvl="1"/>
            <a:endParaRPr lang="en-US" dirty="0"/>
          </a:p>
          <a:p>
            <a:r>
              <a:rPr lang="en-US" dirty="0"/>
              <a:t>Solution (hint)</a:t>
            </a:r>
          </a:p>
          <a:p>
            <a:pPr lvl="1"/>
            <a:r>
              <a:rPr lang="en-US" dirty="0"/>
              <a:t>See HelloWorld - test source folder example</a:t>
            </a:r>
          </a:p>
          <a:p>
            <a:pPr lvl="1"/>
            <a:r>
              <a:rPr lang="en-US" dirty="0"/>
              <a:t>The test does not need to be sophisticated.. </a:t>
            </a:r>
            <a:r>
              <a:rPr lang="en-US" dirty="0" err="1"/>
              <a:t>assertTrue</a:t>
            </a:r>
            <a:r>
              <a:rPr lang="en-US" dirty="0"/>
              <a:t> is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27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485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relevant is artifact-id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is, how much distinct the artifact-id should be between projects?</a:t>
            </a:r>
          </a:p>
          <a:p>
            <a:pPr lvl="1"/>
            <a:r>
              <a:rPr lang="en-US" dirty="0"/>
              <a:t>Doesn’t the versions need to be different?</a:t>
            </a:r>
          </a:p>
          <a:p>
            <a:pPr lvl="1"/>
            <a:r>
              <a:rPr lang="en-US" dirty="0"/>
              <a:t>Are source folders enough to distinguish between projects?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combination is unique for maven from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 and version (and packaging)?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(try to change your HelloWorld packaging and names and you can see the difference)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28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83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package types we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Jar</a:t>
            </a:r>
          </a:p>
          <a:p>
            <a:pPr lvl="1"/>
            <a:r>
              <a:rPr lang="en-US" dirty="0"/>
              <a:t>Default for project, runs jar plugin for build and package the sources</a:t>
            </a:r>
          </a:p>
          <a:p>
            <a:pPr lvl="1"/>
            <a:r>
              <a:rPr lang="en-US" dirty="0"/>
              <a:t>Most common for external dependencies</a:t>
            </a:r>
          </a:p>
          <a:p>
            <a:r>
              <a:rPr lang="en-US" dirty="0" err="1"/>
              <a:t>Pom</a:t>
            </a:r>
            <a:endParaRPr lang="en-US" dirty="0"/>
          </a:p>
          <a:p>
            <a:pPr lvl="1"/>
            <a:r>
              <a:rPr lang="en-US" dirty="0"/>
              <a:t>Contains only settings information for project </a:t>
            </a:r>
          </a:p>
          <a:p>
            <a:pPr lvl="1"/>
            <a:r>
              <a:rPr lang="en-US" dirty="0"/>
              <a:t>When install is executed only POM itself is packed</a:t>
            </a:r>
          </a:p>
          <a:p>
            <a:pPr lvl="1"/>
            <a:r>
              <a:rPr lang="en-US" dirty="0"/>
              <a:t>Serves mostly as parent project or BOM (bill of material) project for import</a:t>
            </a:r>
          </a:p>
          <a:p>
            <a:r>
              <a:rPr lang="en-US" dirty="0"/>
              <a:t>War</a:t>
            </a:r>
          </a:p>
          <a:p>
            <a:pPr lvl="1"/>
            <a:r>
              <a:rPr lang="en-US" dirty="0"/>
              <a:t>Generates archive for web-app</a:t>
            </a:r>
          </a:p>
          <a:p>
            <a:pPr lvl="1"/>
            <a:r>
              <a:rPr lang="en-US" dirty="0"/>
              <a:t>Especially requires web.xml in </a:t>
            </a:r>
            <a:r>
              <a:rPr lang="en-US" i="1" dirty="0" err="1"/>
              <a:t>src</a:t>
            </a:r>
            <a:r>
              <a:rPr lang="en-US" i="1" dirty="0"/>
              <a:t>/main/</a:t>
            </a:r>
            <a:r>
              <a:rPr lang="en-US" i="1" dirty="0" err="1"/>
              <a:t>webapp</a:t>
            </a:r>
            <a:r>
              <a:rPr lang="en-US" i="1" dirty="0"/>
              <a:t>/WEB-INF</a:t>
            </a:r>
            <a:r>
              <a:rPr lang="en-US" dirty="0"/>
              <a:t> </a:t>
            </a:r>
          </a:p>
          <a:p>
            <a:r>
              <a:rPr lang="en-US" dirty="0"/>
              <a:t>Next can be </a:t>
            </a:r>
          </a:p>
          <a:p>
            <a:pPr lvl="1"/>
            <a:r>
              <a:rPr lang="en-US" dirty="0"/>
              <a:t>Plugins, EJB, and some custom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29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50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Started in year 2002 (Ant in 2000, </a:t>
            </a:r>
            <a:r>
              <a:rPr lang="en-US" dirty="0" err="1"/>
              <a:t>Gradle</a:t>
            </a:r>
            <a:r>
              <a:rPr lang="en-US" dirty="0"/>
              <a:t> 2012)</a:t>
            </a:r>
          </a:p>
          <a:p>
            <a:pPr lvl="1"/>
            <a:r>
              <a:rPr lang="en-US" dirty="0"/>
              <a:t>(before that? .. </a:t>
            </a:r>
            <a:r>
              <a:rPr lang="en-US" dirty="0" err="1"/>
              <a:t>javac</a:t>
            </a:r>
            <a:r>
              <a:rPr lang="en-US" dirty="0"/>
              <a:t>, ant, make (for C), …</a:t>
            </a:r>
          </a:p>
          <a:p>
            <a:r>
              <a:rPr lang="en-US" dirty="0"/>
              <a:t>Written in Java, open source, Apache license</a:t>
            </a:r>
          </a:p>
          <a:p>
            <a:r>
              <a:rPr lang="en-US" dirty="0"/>
              <a:t>3 major releases</a:t>
            </a:r>
          </a:p>
          <a:p>
            <a:pPr lvl="1"/>
            <a:r>
              <a:rPr lang="en-US" dirty="0"/>
              <a:t>most  performance updates between v.2 and v.3</a:t>
            </a:r>
          </a:p>
          <a:p>
            <a:pPr lvl="1"/>
            <a:r>
              <a:rPr lang="en-US" dirty="0"/>
              <a:t>can build any Java based project</a:t>
            </a:r>
          </a:p>
          <a:p>
            <a:pPr lvl="2"/>
            <a:r>
              <a:rPr lang="en-US" dirty="0"/>
              <a:t>(with plugins also another languages)</a:t>
            </a:r>
          </a:p>
          <a:p>
            <a:pPr lvl="2"/>
            <a:r>
              <a:rPr lang="en-US" dirty="0"/>
              <a:t>(has ant-run-plugin,..)</a:t>
            </a:r>
          </a:p>
          <a:p>
            <a:pPr lvl="2"/>
            <a:endParaRPr lang="en-US" dirty="0"/>
          </a:p>
          <a:p>
            <a:r>
              <a:rPr lang="en-US" dirty="0"/>
              <a:t>Maven objectives</a:t>
            </a:r>
          </a:p>
          <a:p>
            <a:pPr lvl="1"/>
            <a:r>
              <a:rPr lang="en-US" dirty="0"/>
              <a:t>Making the build process easy</a:t>
            </a:r>
          </a:p>
          <a:p>
            <a:pPr lvl="1"/>
            <a:r>
              <a:rPr lang="en-US" dirty="0"/>
              <a:t>Providing a uniform build system – model (POM)</a:t>
            </a:r>
          </a:p>
          <a:p>
            <a:pPr lvl="1"/>
            <a:r>
              <a:rPr lang="en-US" dirty="0"/>
              <a:t>Providing</a:t>
            </a:r>
            <a:r>
              <a:rPr lang="en-US" b="1" dirty="0"/>
              <a:t> </a:t>
            </a:r>
            <a:r>
              <a:rPr lang="en-US" dirty="0"/>
              <a:t>guidelines for best practices development</a:t>
            </a:r>
          </a:p>
          <a:p>
            <a:pPr lvl="2"/>
            <a:r>
              <a:rPr lang="en-US" i="0" dirty="0"/>
              <a:t>It means in basic that you should follow some practices to let the Maven do its best for you – like keep defined project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872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for Maven project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distinguish between more build of the same package (project)</a:t>
            </a:r>
          </a:p>
          <a:p>
            <a:r>
              <a:rPr lang="en-US" dirty="0"/>
              <a:t>Can consist of many (mostly up to 5) numbers and some letters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0" dirty="0"/>
              <a:t>1.4.2-12  - it is build number of major version </a:t>
            </a:r>
          </a:p>
          <a:p>
            <a:pPr lvl="1"/>
            <a:r>
              <a:rPr lang="en-US" dirty="0"/>
              <a:t>1.2-SNAPSHOT – incremental version</a:t>
            </a:r>
          </a:p>
          <a:p>
            <a:pPr lvl="1"/>
            <a:r>
              <a:rPr lang="en-US" dirty="0"/>
              <a:t>9.3-1102-jdbc4 – qualifier</a:t>
            </a:r>
          </a:p>
          <a:p>
            <a:pPr lvl="1"/>
            <a:endParaRPr lang="en-US" dirty="0"/>
          </a:p>
          <a:p>
            <a:r>
              <a:rPr lang="en-US" dirty="0"/>
              <a:t>Incremental version are meant to be not released yet and are refreshed every build of the same project</a:t>
            </a:r>
          </a:p>
          <a:p>
            <a:r>
              <a:rPr lang="en-US" dirty="0"/>
              <a:t>So the latest (fresh) build is always available</a:t>
            </a:r>
          </a:p>
          <a:p>
            <a:pPr lvl="1"/>
            <a:r>
              <a:rPr lang="en-US" dirty="0"/>
              <a:t>The information about the latest timestamp is available in the repository together with the artefact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878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Make a web project that runs in the browser and prints out some message to the user.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Create basic project structure according to Maven specification – this time for WAR packaging</a:t>
            </a:r>
          </a:p>
          <a:p>
            <a:pPr lvl="1"/>
            <a:r>
              <a:rPr lang="en-US" dirty="0"/>
              <a:t>Add your package, classes (or resources)</a:t>
            </a:r>
          </a:p>
          <a:p>
            <a:pPr lvl="1"/>
            <a:r>
              <a:rPr lang="en-US" dirty="0"/>
              <a:t>Call appropriate Maven command to build (and run your code? It can be easily done to run your WAR.. check out next slide)</a:t>
            </a:r>
          </a:p>
          <a:p>
            <a:pPr lvl="1"/>
            <a:endParaRPr lang="en-US" dirty="0"/>
          </a:p>
          <a:p>
            <a:r>
              <a:rPr lang="en-US" dirty="0"/>
              <a:t>Solution (hint)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WebApp</a:t>
            </a:r>
            <a:r>
              <a:rPr lang="en-US" dirty="0"/>
              <a:t> source folder example</a:t>
            </a:r>
          </a:p>
          <a:p>
            <a:pPr lvl="2"/>
            <a:r>
              <a:rPr lang="en-US" dirty="0"/>
              <a:t>To run jour app: install the target/*.war file onto your favorite app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889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Use your web project and run it inside mavens app server plugin.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Choose your desired plugin (e.g. jetty, tomcat)</a:t>
            </a:r>
          </a:p>
          <a:p>
            <a:pPr lvl="1"/>
            <a:r>
              <a:rPr lang="en-US" dirty="0"/>
              <a:t>Add dependency of that plugin to the plugin part of your pom.xml</a:t>
            </a:r>
          </a:p>
          <a:p>
            <a:pPr lvl="1"/>
            <a:r>
              <a:rPr lang="en-US" dirty="0"/>
              <a:t>Call appropriate Maven command to run the server</a:t>
            </a:r>
          </a:p>
          <a:p>
            <a:pPr lvl="1"/>
            <a:endParaRPr lang="en-US" dirty="0"/>
          </a:p>
          <a:p>
            <a:r>
              <a:rPr lang="en-US" dirty="0"/>
              <a:t>Solution (hint)</a:t>
            </a:r>
          </a:p>
          <a:p>
            <a:pPr lvl="1"/>
            <a:r>
              <a:rPr lang="en-US" dirty="0"/>
              <a:t>Jetty is most suitable one (check the latest version </a:t>
            </a:r>
            <a:r>
              <a:rPr lang="en-US" dirty="0">
                <a:hlinkClick r:id="rId2"/>
              </a:rPr>
              <a:t>https://mvnrepository.com/artifact/org.eclipse.jetty/jetty-maven-plugin</a:t>
            </a:r>
            <a:r>
              <a:rPr lang="en-US" dirty="0"/>
              <a:t>)</a:t>
            </a:r>
          </a:p>
          <a:p>
            <a:pPr marL="918900" lvl="1" indent="-342900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jetty:run</a:t>
            </a:r>
            <a:r>
              <a:rPr lang="en-US" dirty="0"/>
              <a:t>      is the key to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32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79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(Boot)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Create maven project to run Spring Boot.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Create basic structure of your project</a:t>
            </a:r>
          </a:p>
          <a:p>
            <a:pPr lvl="1"/>
            <a:r>
              <a:rPr lang="en-US" dirty="0"/>
              <a:t>Add as parent to your pom.xml artifact </a:t>
            </a:r>
            <a:r>
              <a:rPr lang="en-US" i="1" dirty="0"/>
              <a:t>spring-boot-starter-parent</a:t>
            </a:r>
            <a:endParaRPr lang="en-US" dirty="0"/>
          </a:p>
          <a:p>
            <a:pPr lvl="1"/>
            <a:r>
              <a:rPr lang="en-US" dirty="0"/>
              <a:t>Choose your desired dependencies for Spring Boot functionality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web, rest, database</a:t>
            </a:r>
          </a:p>
          <a:p>
            <a:pPr lvl="2"/>
            <a:r>
              <a:rPr lang="en-US" dirty="0"/>
              <a:t>(we should need spring-boot-starter-data-rest)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out (google, books, ask your lector) how to run your Spring Boot from maven. Add the dependency into the right place into the pom.xml and build the code.</a:t>
            </a:r>
          </a:p>
          <a:p>
            <a:pPr lvl="1"/>
            <a:endParaRPr lang="en-US" dirty="0"/>
          </a:p>
          <a:p>
            <a:r>
              <a:rPr lang="en-US" dirty="0"/>
              <a:t>Solution (question?)</a:t>
            </a:r>
          </a:p>
          <a:p>
            <a:pPr lvl="1"/>
            <a:r>
              <a:rPr lang="en-US" dirty="0"/>
              <a:t>What type of packaging will the project be? </a:t>
            </a:r>
          </a:p>
          <a:p>
            <a:pPr lvl="1"/>
            <a:r>
              <a:rPr lang="en-US" dirty="0"/>
              <a:t>Where can you find the desired dependencies and run plugin?</a:t>
            </a:r>
          </a:p>
          <a:p>
            <a:pPr lvl="2"/>
            <a:r>
              <a:rPr lang="en-US" dirty="0"/>
              <a:t>(</a:t>
            </a:r>
            <a:r>
              <a:rPr lang="en-US" dirty="0">
                <a:hlinkClick r:id="rId2"/>
              </a:rPr>
              <a:t>https://docs.spring.io/spring-boot/docs/current/maven-plugin/usage.html</a:t>
            </a:r>
            <a:endParaRPr lang="en-US" dirty="0"/>
          </a:p>
          <a:p>
            <a:pPr lvl="2"/>
            <a:r>
              <a:rPr lang="en-US" dirty="0"/>
              <a:t>https://spring.io/guides/gs/rest-service/)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33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3548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(Boot) application – 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Use previous project template to run and show message to the user from browser</a:t>
            </a:r>
          </a:p>
          <a:p>
            <a:pPr lvl="1"/>
            <a:endParaRPr lang="en-US" dirty="0"/>
          </a:p>
          <a:p>
            <a:r>
              <a:rPr lang="en-US" dirty="0"/>
              <a:t>How to</a:t>
            </a:r>
          </a:p>
          <a:p>
            <a:pPr lvl="1"/>
            <a:r>
              <a:rPr lang="en-US" dirty="0"/>
              <a:t>Use your Spring Boot template</a:t>
            </a:r>
          </a:p>
          <a:p>
            <a:pPr lvl="1"/>
            <a:r>
              <a:rPr lang="en-US" dirty="0"/>
              <a:t>Add a simple Controller class to your project</a:t>
            </a:r>
          </a:p>
          <a:p>
            <a:pPr lvl="1"/>
            <a:r>
              <a:rPr lang="en-US" dirty="0"/>
              <a:t>Build and run your code</a:t>
            </a:r>
          </a:p>
          <a:p>
            <a:pPr marL="288000" lvl="1" indent="0">
              <a:buNone/>
            </a:pPr>
            <a:endParaRPr lang="en-US" dirty="0"/>
          </a:p>
          <a:p>
            <a:r>
              <a:rPr lang="en-US" dirty="0"/>
              <a:t>Solution (question?)</a:t>
            </a:r>
          </a:p>
          <a:p>
            <a:pPr marL="576000" lvl="2"/>
            <a:r>
              <a:rPr lang="en-US" dirty="0"/>
              <a:t>import </a:t>
            </a:r>
            <a:r>
              <a:rPr lang="en-US" dirty="0" err="1"/>
              <a:t>org.springframework.web.bind.annotation.RestController</a:t>
            </a:r>
            <a:r>
              <a:rPr lang="en-US" dirty="0"/>
              <a:t>;</a:t>
            </a:r>
          </a:p>
          <a:p>
            <a:pPr marL="576000" lvl="2"/>
            <a:r>
              <a:rPr lang="en-US" dirty="0"/>
              <a:t>import </a:t>
            </a:r>
            <a:r>
              <a:rPr lang="en-US" dirty="0" err="1"/>
              <a:t>org.springframework.web.bind.annotation.RequestMapping</a:t>
            </a:r>
            <a:r>
              <a:rPr lang="en-US" dirty="0"/>
              <a:t>;</a:t>
            </a:r>
          </a:p>
          <a:p>
            <a:pPr marL="576000" lvl="2"/>
            <a:endParaRPr lang="en-US" dirty="0"/>
          </a:p>
          <a:p>
            <a:pPr marL="576000" lvl="2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576000" lvl="2"/>
            <a:r>
              <a:rPr lang="en-US" dirty="0"/>
              <a:t>public class </a:t>
            </a:r>
            <a:r>
              <a:rPr lang="en-US" dirty="0" err="1"/>
              <a:t>HelloController</a:t>
            </a:r>
            <a:r>
              <a:rPr lang="en-US" dirty="0"/>
              <a:t> {</a:t>
            </a:r>
          </a:p>
          <a:p>
            <a:pPr marL="576000" lvl="2"/>
            <a:endParaRPr lang="en-US" dirty="0"/>
          </a:p>
          <a:p>
            <a:pPr marL="576000" lvl="2"/>
            <a:r>
              <a:rPr lang="en-US" dirty="0"/>
              <a:t>    @</a:t>
            </a:r>
            <a:r>
              <a:rPr lang="en-US" dirty="0" err="1"/>
              <a:t>RequestMapping</a:t>
            </a:r>
            <a:r>
              <a:rPr lang="en-US" dirty="0"/>
              <a:t>("/")</a:t>
            </a:r>
          </a:p>
          <a:p>
            <a:pPr marL="576000" lvl="2"/>
            <a:r>
              <a:rPr lang="en-US" dirty="0"/>
              <a:t>    public String index() {</a:t>
            </a:r>
          </a:p>
          <a:p>
            <a:pPr marL="576000" lvl="2"/>
            <a:r>
              <a:rPr lang="en-US" dirty="0"/>
              <a:t>        return “XYZ!";</a:t>
            </a:r>
          </a:p>
          <a:p>
            <a:pPr marL="576000" lvl="2"/>
            <a:r>
              <a:rPr lang="en-US" dirty="0"/>
              <a:t>    }</a:t>
            </a:r>
          </a:p>
          <a:p>
            <a:pPr marL="576000" lvl="2"/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34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5552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profiles you can switch your maven execution</a:t>
            </a:r>
          </a:p>
          <a:p>
            <a:pPr lvl="1"/>
            <a:r>
              <a:rPr lang="en-US" dirty="0"/>
              <a:t>Are standard tag in the pom.xml</a:t>
            </a:r>
          </a:p>
          <a:p>
            <a:pPr lvl="1"/>
            <a:r>
              <a:rPr lang="en-US" dirty="0"/>
              <a:t>Defined by </a:t>
            </a:r>
            <a:r>
              <a:rPr lang="en-US" i="1" dirty="0"/>
              <a:t>id</a:t>
            </a:r>
            <a:r>
              <a:rPr lang="en-US" dirty="0"/>
              <a:t> and </a:t>
            </a:r>
            <a:r>
              <a:rPr lang="en-US" i="1" dirty="0"/>
              <a:t>activation</a:t>
            </a:r>
          </a:p>
          <a:p>
            <a:pPr lvl="2"/>
            <a:r>
              <a:rPr lang="en-US" dirty="0"/>
              <a:t>Mostly they are activated by its id</a:t>
            </a:r>
          </a:p>
          <a:p>
            <a:pPr lvl="2"/>
            <a:r>
              <a:rPr lang="en-US" i="1" dirty="0"/>
              <a:t>Second way is to use activation trigger</a:t>
            </a:r>
          </a:p>
          <a:p>
            <a:pPr lvl="2"/>
            <a:r>
              <a:rPr lang="en-US" dirty="0"/>
              <a:t>		runtime parameter</a:t>
            </a:r>
          </a:p>
          <a:p>
            <a:pPr lvl="2"/>
            <a:r>
              <a:rPr lang="en-US" i="1" dirty="0"/>
              <a:t>		environment variable</a:t>
            </a:r>
          </a:p>
          <a:p>
            <a:pPr marL="918900" lvl="1" indent="-342900"/>
            <a:r>
              <a:rPr lang="en-US" dirty="0"/>
              <a:t>Call then as: </a:t>
            </a:r>
            <a:r>
              <a:rPr lang="en-US" dirty="0" err="1"/>
              <a:t>mvn</a:t>
            </a:r>
            <a:r>
              <a:rPr lang="en-US" dirty="0"/>
              <a:t> install –P profile-x, profile-y		</a:t>
            </a:r>
          </a:p>
          <a:p>
            <a:pPr marL="918900" lvl="1" indent="-342900"/>
            <a:endParaRPr lang="en-US" i="1" dirty="0"/>
          </a:p>
          <a:p>
            <a:pPr marL="630900" indent="-342900"/>
            <a:r>
              <a:rPr lang="en-US" i="1" dirty="0"/>
              <a:t>Profiles can override:</a:t>
            </a:r>
          </a:p>
          <a:p>
            <a:pPr marL="918900" lvl="1" indent="-342900"/>
            <a:r>
              <a:rPr lang="en-US" i="1" dirty="0"/>
              <a:t>Repositories, dependencies, plugins,.. and some of build element: resources, </a:t>
            </a:r>
            <a:r>
              <a:rPr lang="en-US" i="1" dirty="0" err="1"/>
              <a:t>defaultGoal</a:t>
            </a:r>
            <a:r>
              <a:rPr lang="en-US" i="1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35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835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MOJO</a:t>
            </a:r>
          </a:p>
          <a:p>
            <a:pPr lvl="1"/>
            <a:r>
              <a:rPr lang="en-US" dirty="0"/>
              <a:t>used for the main maven part – building a project</a:t>
            </a:r>
          </a:p>
          <a:p>
            <a:pPr lvl="1"/>
            <a:r>
              <a:rPr lang="en-US" dirty="0"/>
              <a:t>are configured in the &lt;build/&gt; tag in the </a:t>
            </a:r>
            <a:r>
              <a:rPr lang="en-US" dirty="0" err="1"/>
              <a:t>pom</a:t>
            </a:r>
            <a:endParaRPr lang="en-US" dirty="0"/>
          </a:p>
          <a:p>
            <a:pPr lvl="1"/>
            <a:r>
              <a:rPr lang="en-US" dirty="0"/>
              <a:t>are most common for various plugins</a:t>
            </a:r>
          </a:p>
          <a:p>
            <a:endParaRPr lang="en-US" dirty="0"/>
          </a:p>
          <a:p>
            <a:r>
              <a:rPr lang="en-US" dirty="0"/>
              <a:t>Reporting MOJO</a:t>
            </a:r>
          </a:p>
          <a:p>
            <a:pPr lvl="1"/>
            <a:r>
              <a:rPr lang="en-US" dirty="0"/>
              <a:t>are executed during the site phase and configured in &lt;reporting/&gt;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36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1008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for Maven project</a:t>
            </a:r>
          </a:p>
          <a:p>
            <a:endParaRPr lang="en-US" dirty="0"/>
          </a:p>
          <a:p>
            <a:pPr lvl="1"/>
            <a:r>
              <a:rPr lang="en-US" dirty="0"/>
              <a:t>a)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DarchetypeGroupId</a:t>
            </a:r>
            <a:r>
              <a:rPr lang="en-US" dirty="0"/>
              <a:t>=</a:t>
            </a:r>
            <a:r>
              <a:rPr lang="en-US" dirty="0" err="1"/>
              <a:t>org.apache.maven.archetypes</a:t>
            </a:r>
            <a:r>
              <a:rPr lang="en-US" dirty="0"/>
              <a:t> -</a:t>
            </a:r>
            <a:r>
              <a:rPr lang="en-US" dirty="0" err="1"/>
              <a:t>DarchetypeArtifactId</a:t>
            </a:r>
            <a:r>
              <a:rPr lang="en-US" dirty="0"/>
              <a:t>=maven-archetype-archetype -</a:t>
            </a:r>
            <a:r>
              <a:rPr lang="en-US" dirty="0" err="1"/>
              <a:t>DarchetypeVersion</a:t>
            </a:r>
            <a:r>
              <a:rPr lang="en-US" dirty="0"/>
              <a:t>=1.3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b)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c) 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DarchetypeGroupId</a:t>
            </a:r>
            <a:r>
              <a:rPr lang="en-US" dirty="0"/>
              <a:t>=</a:t>
            </a:r>
            <a:r>
              <a:rPr lang="en-US" dirty="0" err="1"/>
              <a:t>net.homecredit</a:t>
            </a:r>
            <a:r>
              <a:rPr lang="en-US" dirty="0"/>
              <a:t> -</a:t>
            </a:r>
            <a:r>
              <a:rPr lang="en-US" dirty="0" err="1"/>
              <a:t>DarchetypeArtifactId</a:t>
            </a:r>
            <a:r>
              <a:rPr lang="en-US" dirty="0"/>
              <a:t>=</a:t>
            </a:r>
            <a:r>
              <a:rPr lang="en-US" dirty="0" err="1"/>
              <a:t>arch_template</a:t>
            </a:r>
            <a:r>
              <a:rPr lang="en-US" dirty="0"/>
              <a:t> -</a:t>
            </a:r>
            <a:r>
              <a:rPr lang="en-US" dirty="0" err="1"/>
              <a:t>DarchetypeVersion</a:t>
            </a:r>
            <a:r>
              <a:rPr lang="en-US" dirty="0"/>
              <a:t>=1.0-SNAPSHOT -</a:t>
            </a:r>
            <a:r>
              <a:rPr lang="en-US" dirty="0" err="1"/>
              <a:t>DgroupId</a:t>
            </a:r>
            <a:r>
              <a:rPr lang="en-US" dirty="0"/>
              <a:t>=</a:t>
            </a:r>
            <a:r>
              <a:rPr lang="en-US" dirty="0" err="1"/>
              <a:t>net.homecredit.arch</a:t>
            </a:r>
            <a:r>
              <a:rPr lang="en-US" dirty="0"/>
              <a:t> -</a:t>
            </a:r>
            <a:r>
              <a:rPr lang="en-US" dirty="0" err="1"/>
              <a:t>DartifactId</a:t>
            </a:r>
            <a:r>
              <a:rPr lang="en-US" dirty="0"/>
              <a:t>=generated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37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8925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project page</a:t>
            </a:r>
          </a:p>
          <a:p>
            <a:pPr lvl="1"/>
            <a:r>
              <a:rPr lang="cs-CZ" dirty="0"/>
              <a:t>http://maven.apache.org/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https://ant.apache.org/manual/tutorial-HelloWorldWithAnt.html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Ant vs Maven</a:t>
            </a:r>
          </a:p>
          <a:p>
            <a:pPr lvl="1"/>
            <a:r>
              <a:rPr lang="en-US" dirty="0">
                <a:hlinkClick r:id="rId3"/>
              </a:rPr>
              <a:t>http://www.adam-bien.com/roller/abien/entry/maven_vs_ant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https://doc.nuxeo.com/corg/maven-coding-rules/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38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457200" y="15240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230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in HCI -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mainly for collaboration between the teams and projects</a:t>
            </a:r>
          </a:p>
          <a:p>
            <a:pPr lvl="1"/>
            <a:r>
              <a:rPr lang="en-US" dirty="0"/>
              <a:t>Easy to use dependency management</a:t>
            </a:r>
          </a:p>
          <a:p>
            <a:r>
              <a:rPr lang="en-US" dirty="0"/>
              <a:t>Don’t use SNAPSHOT in your dependencies</a:t>
            </a:r>
          </a:p>
          <a:p>
            <a:r>
              <a:rPr lang="en-US" dirty="0"/>
              <a:t>Super (effective) </a:t>
            </a:r>
            <a:r>
              <a:rPr lang="en-US" dirty="0" err="1"/>
              <a:t>pom</a:t>
            </a:r>
            <a:r>
              <a:rPr lang="en-US" dirty="0"/>
              <a:t> (can be seen in IntelliJ)</a:t>
            </a:r>
          </a:p>
          <a:p>
            <a:r>
              <a:rPr lang="en-US" dirty="0"/>
              <a:t>-</a:t>
            </a:r>
            <a:r>
              <a:rPr lang="en-US" dirty="0" err="1"/>
              <a:t>DskipTests</a:t>
            </a:r>
            <a:r>
              <a:rPr lang="en-US" dirty="0"/>
              <a:t>=true</a:t>
            </a:r>
          </a:p>
          <a:p>
            <a:endParaRPr lang="en-US" dirty="0"/>
          </a:p>
          <a:p>
            <a:r>
              <a:rPr lang="en-US" dirty="0"/>
              <a:t>Deploy</a:t>
            </a:r>
          </a:p>
          <a:p>
            <a:pPr marL="288000" lvl="1" indent="0">
              <a:buNone/>
            </a:pPr>
            <a:r>
              <a:rPr lang="en-US" dirty="0"/>
              <a:t>&lt;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  <a:p>
            <a:pPr marL="288000" lvl="1" indent="0">
              <a:buNone/>
            </a:pPr>
            <a:r>
              <a:rPr lang="en-US" dirty="0"/>
              <a:t>		&lt;repository&gt;</a:t>
            </a:r>
          </a:p>
          <a:p>
            <a:pPr marL="288000" lvl="1" indent="0">
              <a:buNone/>
            </a:pPr>
            <a:r>
              <a:rPr lang="en-US" dirty="0"/>
              <a:t>			&lt;id&gt;</a:t>
            </a:r>
            <a:r>
              <a:rPr lang="en-US" dirty="0" err="1"/>
              <a:t>hci</a:t>
            </a:r>
            <a:r>
              <a:rPr lang="en-US" dirty="0"/>
              <a:t>-private-releases&lt;/id&gt;</a:t>
            </a:r>
          </a:p>
          <a:p>
            <a:pPr marL="288000" lvl="1" indent="0">
              <a:buNone/>
            </a:pPr>
            <a:r>
              <a:rPr lang="en-US" dirty="0"/>
              <a:t>			&lt;</a:t>
            </a:r>
            <a:r>
              <a:rPr lang="en-US" dirty="0" err="1"/>
              <a:t>url</a:t>
            </a:r>
            <a:r>
              <a:rPr lang="en-US" dirty="0"/>
              <a:t>&gt;http://nexus.homecredit.net/nexus/content/repositories/releases&lt;/url&gt;</a:t>
            </a:r>
          </a:p>
          <a:p>
            <a:pPr marL="288000" lvl="1" indent="0">
              <a:buNone/>
            </a:pPr>
            <a:r>
              <a:rPr lang="en-US" dirty="0"/>
              <a:t>		&lt;/repository&gt;</a:t>
            </a:r>
          </a:p>
          <a:p>
            <a:pPr marL="288000" lvl="1" indent="0">
              <a:buNone/>
            </a:pPr>
            <a:r>
              <a:rPr lang="en-US" dirty="0"/>
              <a:t>		&lt;</a:t>
            </a:r>
            <a:r>
              <a:rPr lang="en-US" dirty="0" err="1"/>
              <a:t>snapshotRepository</a:t>
            </a:r>
            <a:r>
              <a:rPr lang="en-US" dirty="0"/>
              <a:t>&gt;</a:t>
            </a:r>
          </a:p>
          <a:p>
            <a:pPr marL="288000" lvl="1" indent="0">
              <a:buNone/>
            </a:pPr>
            <a:r>
              <a:rPr lang="en-US" dirty="0"/>
              <a:t>			&lt;id&gt;</a:t>
            </a:r>
            <a:r>
              <a:rPr lang="en-US" dirty="0" err="1"/>
              <a:t>hci</a:t>
            </a:r>
            <a:r>
              <a:rPr lang="en-US" dirty="0"/>
              <a:t>-private-snapshots&lt;/id&gt;</a:t>
            </a:r>
          </a:p>
          <a:p>
            <a:pPr marL="288000" lvl="1" indent="0">
              <a:buNone/>
            </a:pPr>
            <a:r>
              <a:rPr lang="en-US" dirty="0"/>
              <a:t>			&lt;</a:t>
            </a:r>
            <a:r>
              <a:rPr lang="en-US" dirty="0" err="1"/>
              <a:t>url</a:t>
            </a:r>
            <a:r>
              <a:rPr lang="en-US" dirty="0"/>
              <a:t>&gt;http://nexus.homecredit.net/nexus/content/repositories/snapshots&lt;/url&gt;</a:t>
            </a:r>
          </a:p>
          <a:p>
            <a:pPr marL="288000" lvl="1" indent="0">
              <a:buNone/>
            </a:pPr>
            <a:r>
              <a:rPr lang="en-US" dirty="0"/>
              <a:t>		&lt;/</a:t>
            </a:r>
            <a:r>
              <a:rPr lang="en-US" dirty="0" err="1"/>
              <a:t>snapshotRepository</a:t>
            </a:r>
            <a:r>
              <a:rPr lang="en-US" dirty="0"/>
              <a:t>&gt;</a:t>
            </a:r>
          </a:p>
          <a:p>
            <a:pPr marL="288000" lvl="1" indent="0">
              <a:buNone/>
            </a:pPr>
            <a:r>
              <a:rPr lang="en-US" dirty="0"/>
              <a:t>	&lt;/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39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81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Maven</a:t>
            </a:r>
            <a:endParaRPr lang="cs-CZ" dirty="0"/>
          </a:p>
        </p:txBody>
      </p:sp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tool to build / wrap up your application</a:t>
            </a:r>
          </a:p>
          <a:p>
            <a:pPr lvl="1"/>
            <a:r>
              <a:rPr lang="en-US" dirty="0"/>
              <a:t>Maven when …</a:t>
            </a:r>
          </a:p>
          <a:p>
            <a:pPr lvl="2"/>
            <a:r>
              <a:rPr lang="en-US" b="0" i="0" dirty="0"/>
              <a:t>You are building a product-like application. You will have to manage different versions and branches with their dependencies.</a:t>
            </a:r>
          </a:p>
          <a:p>
            <a:pPr lvl="2"/>
            <a:r>
              <a:rPr lang="en-US" b="0" i="0" dirty="0"/>
              <a:t>Modules have to be composed to the application regularly. </a:t>
            </a:r>
            <a:br>
              <a:rPr lang="en-US" b="0" i="0" dirty="0"/>
            </a:br>
            <a:endParaRPr lang="en-US" b="0" i="0" dirty="0"/>
          </a:p>
          <a:p>
            <a:pPr lvl="2"/>
            <a:r>
              <a:rPr lang="en-US" b="0" i="0" dirty="0"/>
              <a:t>If you plan to use </a:t>
            </a:r>
            <a:r>
              <a:rPr lang="en-US" b="0" i="0" dirty="0" err="1"/>
              <a:t>checkstyle</a:t>
            </a:r>
            <a:r>
              <a:rPr lang="en-US" b="0" i="0" dirty="0"/>
              <a:t>, </a:t>
            </a:r>
            <a:r>
              <a:rPr lang="en-US" b="0" i="0" dirty="0" err="1"/>
              <a:t>pmd</a:t>
            </a:r>
            <a:r>
              <a:rPr lang="en-US" b="0" i="0" dirty="0"/>
              <a:t>, generate a project website etc. Its  easy with maven.</a:t>
            </a:r>
            <a:endParaRPr lang="en-US" i="0" dirty="0"/>
          </a:p>
          <a:p>
            <a:pPr lvl="2"/>
            <a:endParaRPr lang="en-US" i="0" dirty="0"/>
          </a:p>
          <a:p>
            <a:pPr lvl="1"/>
            <a:r>
              <a:rPr lang="en-US" dirty="0"/>
              <a:t>Ant</a:t>
            </a:r>
          </a:p>
          <a:p>
            <a:pPr lvl="2"/>
            <a:r>
              <a:rPr lang="en-US" i="0" dirty="0"/>
              <a:t>Projects without explicit requirements for modularization.</a:t>
            </a:r>
          </a:p>
          <a:p>
            <a:pPr lvl="2"/>
            <a:r>
              <a:rPr lang="en-US" i="0" dirty="0"/>
              <a:t>There is no need for finer grained dependency management.</a:t>
            </a:r>
          </a:p>
          <a:p>
            <a:pPr lvl="2"/>
            <a:endParaRPr lang="en-US" b="0" i="0" dirty="0"/>
          </a:p>
          <a:p>
            <a:pPr lvl="1"/>
            <a:r>
              <a:rPr lang="en-US" i="0" dirty="0" err="1"/>
              <a:t>Gradle</a:t>
            </a:r>
            <a:endParaRPr lang="en-US" i="0" dirty="0"/>
          </a:p>
          <a:p>
            <a:pPr lvl="2"/>
            <a:r>
              <a:rPr lang="en-US" i="0" dirty="0"/>
              <a:t>Combines both of the tools above</a:t>
            </a:r>
          </a:p>
          <a:p>
            <a:pPr lvl="2"/>
            <a:r>
              <a:rPr lang="en-US" b="0" i="0" dirty="0"/>
              <a:t>Need to learn some DSL practices – based for Java </a:t>
            </a:r>
            <a:r>
              <a:rPr lang="en-US" b="0" i="0" dirty="0" err="1"/>
              <a:t>nd</a:t>
            </a:r>
            <a:r>
              <a:rPr lang="en-US" b="0" i="0" dirty="0"/>
              <a:t> Groovy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4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9379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troubleshooting</a:t>
            </a:r>
            <a:br>
              <a:rPr lang="en-US" dirty="0"/>
            </a:br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missed dependency</a:t>
            </a:r>
          </a:p>
          <a:p>
            <a:pPr lvl="1"/>
            <a:r>
              <a:rPr lang="en-US" dirty="0"/>
              <a:t>symptom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possible cause</a:t>
            </a:r>
          </a:p>
          <a:p>
            <a:pPr marL="1149750" lvl="2" indent="-285750">
              <a:buFontTx/>
              <a:buChar char="-"/>
            </a:pPr>
            <a:r>
              <a:rPr lang="en-US" dirty="0"/>
              <a:t>The dependency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artefactId</a:t>
            </a:r>
            <a:r>
              <a:rPr lang="en-US" dirty="0"/>
              <a:t> or version are incorrect</a:t>
            </a:r>
          </a:p>
          <a:p>
            <a:pPr marL="1149750" lvl="2" indent="-285750">
              <a:buFontTx/>
              <a:buChar char="-"/>
            </a:pPr>
            <a:r>
              <a:rPr lang="en-US" dirty="0"/>
              <a:t>The dependency is missing in available repository</a:t>
            </a:r>
          </a:p>
          <a:p>
            <a:pPr lvl="1"/>
            <a:r>
              <a:rPr lang="en-US" dirty="0"/>
              <a:t>solution</a:t>
            </a:r>
          </a:p>
          <a:p>
            <a:pPr lvl="2"/>
            <a:r>
              <a:rPr lang="en-US" dirty="0"/>
              <a:t>- Try to change the version of your dependency</a:t>
            </a:r>
          </a:p>
          <a:p>
            <a:pPr lvl="2"/>
            <a:r>
              <a:rPr lang="en-US" dirty="0"/>
              <a:t>- Try to find the right dependency in the nexus</a:t>
            </a:r>
          </a:p>
          <a:p>
            <a:pPr lvl="2"/>
            <a:r>
              <a:rPr lang="en-US" dirty="0"/>
              <a:t>- Download and install the dependency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40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21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0755-B2B6-4763-B4E4-4D077D09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6223-EF94-4E47-B45A-056C399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https://en.wikipedia.org/wiki/Acyclic_dependencies_principle</a:t>
            </a:r>
            <a:endParaRPr lang="en-US" dirty="0"/>
          </a:p>
          <a:p>
            <a:r>
              <a:rPr lang="en-US" dirty="0"/>
              <a:t>It can be implemented but</a:t>
            </a:r>
          </a:p>
          <a:p>
            <a:pPr marL="0" indent="0">
              <a:buNone/>
            </a:pPr>
            <a:r>
              <a:rPr lang="en-US" dirty="0"/>
              <a:t>   Maven will not compile this</a:t>
            </a:r>
          </a:p>
          <a:p>
            <a:endParaRPr lang="en-US" dirty="0"/>
          </a:p>
          <a:p>
            <a:r>
              <a:rPr lang="en-US" dirty="0"/>
              <a:t>The solution:</a:t>
            </a:r>
          </a:p>
          <a:p>
            <a:pPr lvl="1"/>
            <a:r>
              <a:rPr lang="en-US" dirty="0"/>
              <a:t>Brake down the B C D circle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note this ? Maven will notify you when it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90CB1-ED06-4947-89AC-F064418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41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96F9AF-5E1F-4123-84A5-9E1FA4CF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378634" cy="22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vs declarative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Maven needs to be configured what to do - not how</a:t>
            </a:r>
          </a:p>
          <a:p>
            <a:pPr lvl="1"/>
            <a:r>
              <a:rPr lang="en-US" dirty="0"/>
              <a:t>In some cases the maven behavior can be imperatively (by plugins) changed or extended</a:t>
            </a:r>
          </a:p>
          <a:p>
            <a:pPr lvl="1"/>
            <a:r>
              <a:rPr lang="en-US" dirty="0"/>
              <a:t>Maven uses lifecycle and dependencies to steer the build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5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3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Java(c), Ant, Maven,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000"/>
            <a:ext cx="37338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/>
              <a:t>md build\classes</a:t>
            </a:r>
          </a:p>
          <a:p>
            <a:pPr marL="0" indent="0">
              <a:buNone/>
            </a:pPr>
            <a:r>
              <a:rPr lang="en-US" b="0" dirty="0" err="1"/>
              <a:t>javac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-</a:t>
            </a:r>
            <a:r>
              <a:rPr lang="en-US" b="0" dirty="0" err="1"/>
              <a:t>sourcepath</a:t>
            </a:r>
            <a:r>
              <a:rPr lang="en-US" b="0" dirty="0"/>
              <a:t> </a:t>
            </a:r>
            <a:r>
              <a:rPr lang="en-US" b="0" dirty="0" err="1"/>
              <a:t>src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-d build\classes</a:t>
            </a:r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err="1"/>
              <a:t>src</a:t>
            </a:r>
            <a:r>
              <a:rPr lang="en-US" b="0" dirty="0"/>
              <a:t>\</a:t>
            </a:r>
            <a:r>
              <a:rPr lang="en-US" b="0" dirty="0" err="1"/>
              <a:t>oata</a:t>
            </a:r>
            <a:r>
              <a:rPr lang="en-US" b="0" dirty="0"/>
              <a:t>\HelloWorld.java</a:t>
            </a:r>
          </a:p>
          <a:p>
            <a:pPr marL="0" indent="0">
              <a:buNone/>
            </a:pPr>
            <a:r>
              <a:rPr lang="en-US" b="0" dirty="0"/>
              <a:t>echo Main-Class: </a:t>
            </a:r>
            <a:r>
              <a:rPr lang="en-US" b="0" dirty="0" err="1"/>
              <a:t>oata.HelloWorld</a:t>
            </a:r>
            <a:r>
              <a:rPr lang="en-US" b="0" dirty="0"/>
              <a:t>&gt;mf</a:t>
            </a:r>
          </a:p>
          <a:p>
            <a:pPr marL="0" indent="0">
              <a:buNone/>
            </a:pPr>
            <a:r>
              <a:rPr lang="en-US" b="0" dirty="0"/>
              <a:t>md build\jar</a:t>
            </a:r>
          </a:p>
          <a:p>
            <a:pPr marL="0" indent="0">
              <a:buNone/>
            </a:pPr>
            <a:r>
              <a:rPr lang="en-US" b="0" dirty="0"/>
              <a:t>jar cfm</a:t>
            </a:r>
          </a:p>
          <a:p>
            <a:pPr marL="0" indent="0">
              <a:buNone/>
            </a:pPr>
            <a:r>
              <a:rPr lang="en-US" b="0" dirty="0"/>
              <a:t>    build\jar\HelloWorld.jar</a:t>
            </a:r>
          </a:p>
          <a:p>
            <a:pPr marL="0" indent="0">
              <a:buNone/>
            </a:pPr>
            <a:r>
              <a:rPr lang="en-US" b="0" dirty="0"/>
              <a:t>    mf</a:t>
            </a:r>
          </a:p>
          <a:p>
            <a:pPr marL="0" indent="0">
              <a:buNone/>
            </a:pPr>
            <a:r>
              <a:rPr lang="en-US" b="0" dirty="0"/>
              <a:t>    -C build\classes</a:t>
            </a:r>
          </a:p>
          <a:p>
            <a:pPr marL="0" indent="0">
              <a:buNone/>
            </a:pPr>
            <a:r>
              <a:rPr lang="en-US" b="0" dirty="0"/>
              <a:t>    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java -jar build\jar\HelloWorld.jar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6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1290094"/>
            <a:ext cx="4082184" cy="492941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288000" indent="-288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77AD1C"/>
              </a:buClr>
              <a:buFont typeface="Calibri" pitchFamily="34" charset="0"/>
              <a:buChar char="˂"/>
              <a:defRPr sz="2500" b="1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576000" indent="-288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007BA5"/>
              </a:buClr>
              <a:buFont typeface="Calibri" pitchFamily="34" charset="0"/>
              <a:buChar char="˂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864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i="1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152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&lt;</a:t>
            </a:r>
            <a:r>
              <a:rPr lang="en-US" b="0" dirty="0" err="1"/>
              <a:t>mkdir</a:t>
            </a:r>
            <a:r>
              <a:rPr lang="en-US" b="0" dirty="0"/>
              <a:t> </a:t>
            </a:r>
            <a:r>
              <a:rPr lang="en-US" b="0" dirty="0" err="1"/>
              <a:t>dir</a:t>
            </a:r>
            <a:r>
              <a:rPr lang="en-US" b="0" dirty="0"/>
              <a:t>="build/classes"/&gt;</a:t>
            </a:r>
          </a:p>
          <a:p>
            <a:pPr marL="0" indent="0">
              <a:buNone/>
            </a:pPr>
            <a:r>
              <a:rPr lang="en-US" b="0" dirty="0"/>
              <a:t>&lt;</a:t>
            </a:r>
            <a:r>
              <a:rPr lang="en-US" b="0" dirty="0" err="1"/>
              <a:t>javac</a:t>
            </a:r>
            <a:r>
              <a:rPr lang="en-US" b="0" dirty="0"/>
              <a:t> </a:t>
            </a:r>
            <a:r>
              <a:rPr lang="en-US" b="0" dirty="0" err="1"/>
              <a:t>srcdir</a:t>
            </a:r>
            <a:r>
              <a:rPr lang="en-US" b="0" dirty="0"/>
              <a:t>="</a:t>
            </a:r>
            <a:r>
              <a:rPr lang="en-US" b="0" dirty="0" err="1"/>
              <a:t>src</a:t>
            </a:r>
            <a:r>
              <a:rPr lang="en-US" b="0" dirty="0"/>
              <a:t>“ </a:t>
            </a:r>
            <a:r>
              <a:rPr lang="en-US" b="0" dirty="0" err="1"/>
              <a:t>destdir</a:t>
            </a:r>
            <a:r>
              <a:rPr lang="en-US" b="0" dirty="0"/>
              <a:t>="build/classes"/&gt;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&lt;!-- automatically detected --&gt;</a:t>
            </a:r>
          </a:p>
          <a:p>
            <a:pPr marL="0" indent="0">
              <a:buNone/>
            </a:pPr>
            <a:r>
              <a:rPr lang="en-US" b="0" dirty="0"/>
              <a:t>&lt;!-- obsolete; done via manifest tag --&gt;</a:t>
            </a:r>
          </a:p>
          <a:p>
            <a:pPr marL="0" indent="0">
              <a:buNone/>
            </a:pPr>
            <a:r>
              <a:rPr lang="en-US" b="0" dirty="0"/>
              <a:t>&lt;</a:t>
            </a:r>
            <a:r>
              <a:rPr lang="en-US" b="0" dirty="0" err="1"/>
              <a:t>mkdir</a:t>
            </a:r>
            <a:r>
              <a:rPr lang="en-US" b="0" dirty="0"/>
              <a:t> </a:t>
            </a:r>
            <a:r>
              <a:rPr lang="en-US" b="0" dirty="0" err="1"/>
              <a:t>dir</a:t>
            </a:r>
            <a:r>
              <a:rPr lang="en-US" b="0" dirty="0"/>
              <a:t>="build/jar"/&gt;</a:t>
            </a:r>
          </a:p>
          <a:p>
            <a:pPr marL="0" indent="0">
              <a:buNone/>
            </a:pPr>
            <a:r>
              <a:rPr lang="en-US" b="0" dirty="0"/>
              <a:t>&lt;jar </a:t>
            </a:r>
            <a:r>
              <a:rPr lang="en-US" b="0" dirty="0" err="1"/>
              <a:t>destfile</a:t>
            </a:r>
            <a:r>
              <a:rPr lang="en-US" b="0" dirty="0"/>
              <a:t>="build/jar/HelloWorld.jar"</a:t>
            </a:r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err="1"/>
              <a:t>basedir</a:t>
            </a:r>
            <a:r>
              <a:rPr lang="en-US" b="0" dirty="0"/>
              <a:t>="build/classes"&gt;</a:t>
            </a:r>
          </a:p>
          <a:p>
            <a:pPr marL="0" indent="0">
              <a:buNone/>
            </a:pPr>
            <a:r>
              <a:rPr lang="en-US" b="0" dirty="0"/>
              <a:t>    &lt;manifest&gt;</a:t>
            </a:r>
          </a:p>
          <a:p>
            <a:pPr marL="0" indent="0">
              <a:buNone/>
            </a:pPr>
            <a:r>
              <a:rPr lang="en-US" b="0" dirty="0"/>
              <a:t>        &lt;attribute name="Main-Class" value="</a:t>
            </a:r>
            <a:r>
              <a:rPr lang="en-US" b="0" dirty="0" err="1"/>
              <a:t>oata.HelloWorld</a:t>
            </a:r>
            <a:r>
              <a:rPr lang="en-US" b="0" dirty="0"/>
              <a:t>"/&gt;</a:t>
            </a:r>
          </a:p>
          <a:p>
            <a:pPr marL="0" indent="0">
              <a:buNone/>
            </a:pPr>
            <a:r>
              <a:rPr lang="en-US" b="0" dirty="0"/>
              <a:t>    &lt;/manifest&gt;</a:t>
            </a:r>
          </a:p>
          <a:p>
            <a:pPr marL="0" indent="0">
              <a:buNone/>
            </a:pPr>
            <a:r>
              <a:rPr lang="en-US" b="0" dirty="0"/>
              <a:t>&lt;/jar&gt;</a:t>
            </a:r>
          </a:p>
          <a:p>
            <a:pPr marL="0" indent="0">
              <a:buNone/>
            </a:pPr>
            <a:r>
              <a:rPr lang="en-US" b="0" dirty="0"/>
              <a:t>&lt;java jar="build/jar/HelloWorld.jar" fork="true"/&gt;</a:t>
            </a:r>
          </a:p>
        </p:txBody>
      </p:sp>
    </p:spTree>
    <p:extLst>
      <p:ext uri="{BB962C8B-B14F-4D97-AF65-F5344CB8AC3E}">
        <p14:creationId xmlns:p14="http://schemas.microsoft.com/office/powerpoint/2010/main" val="51583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000"/>
            <a:ext cx="3276600" cy="4929411"/>
          </a:xfrm>
        </p:spPr>
        <p:txBody>
          <a:bodyPr>
            <a:normAutofit fontScale="25000" lnSpcReduction="20000"/>
          </a:bodyPr>
          <a:lstStyle/>
          <a:p>
            <a:r>
              <a:rPr lang="en-US" b="0" dirty="0"/>
              <a:t>&lt;project </a:t>
            </a:r>
            <a:r>
              <a:rPr lang="en-US" b="0" dirty="0" err="1"/>
              <a:t>xmlns</a:t>
            </a:r>
            <a:r>
              <a:rPr lang="en-US" b="0" dirty="0"/>
              <a:t>="http://maven.apache.org/POM/4.0.0"</a:t>
            </a:r>
          </a:p>
          <a:p>
            <a:r>
              <a:rPr lang="en-US" b="0" dirty="0"/>
              <a:t>         </a:t>
            </a:r>
            <a:r>
              <a:rPr lang="en-US" b="0" dirty="0" err="1"/>
              <a:t>xmlns:xsi</a:t>
            </a:r>
            <a:r>
              <a:rPr lang="en-US" b="0" dirty="0"/>
              <a:t>="http://www.w3.org/2001/XMLSchema-instance"</a:t>
            </a:r>
          </a:p>
          <a:p>
            <a:r>
              <a:rPr lang="en-US" b="0" dirty="0"/>
              <a:t>         </a:t>
            </a:r>
            <a:r>
              <a:rPr lang="en-US" b="0" dirty="0" err="1"/>
              <a:t>xsi:schemaLocation</a:t>
            </a:r>
            <a:r>
              <a:rPr lang="en-US" b="0" dirty="0"/>
              <a:t>="http://maven.apache.org/POM/4.0.0</a:t>
            </a:r>
          </a:p>
          <a:p>
            <a:r>
              <a:rPr lang="en-US" b="0" dirty="0"/>
              <a:t>    http://maven.apache.org/maven-v4_0_0.xsd"&gt;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    &lt;</a:t>
            </a:r>
            <a:r>
              <a:rPr lang="en-US" b="0" dirty="0" err="1"/>
              <a:t>modelVersion</a:t>
            </a:r>
            <a:r>
              <a:rPr lang="en-US" b="0" dirty="0"/>
              <a:t>&gt;4.0.0&lt;/</a:t>
            </a:r>
            <a:r>
              <a:rPr lang="en-US" b="0" dirty="0" err="1"/>
              <a:t>modelVersion</a:t>
            </a:r>
            <a:r>
              <a:rPr lang="en-US" b="0" dirty="0"/>
              <a:t>&gt;</a:t>
            </a:r>
          </a:p>
          <a:p>
            <a:r>
              <a:rPr lang="en-US" b="0" dirty="0"/>
              <a:t>    &lt;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  <a:r>
              <a:rPr lang="en-US" b="0" dirty="0" err="1"/>
              <a:t>net.homecredit</a:t>
            </a:r>
            <a:r>
              <a:rPr lang="en-US" b="0" dirty="0"/>
              <a:t>&lt;/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</a:p>
          <a:p>
            <a:r>
              <a:rPr lang="en-US" b="0" dirty="0"/>
              <a:t>    &lt;</a:t>
            </a:r>
            <a:r>
              <a:rPr lang="en-US" b="0" dirty="0" err="1"/>
              <a:t>artifactId</a:t>
            </a:r>
            <a:r>
              <a:rPr lang="en-US" b="0" dirty="0"/>
              <a:t>&gt;intro&lt;/</a:t>
            </a:r>
            <a:r>
              <a:rPr lang="en-US" b="0" dirty="0" err="1"/>
              <a:t>artifactId</a:t>
            </a:r>
            <a:r>
              <a:rPr lang="en-US" b="0" dirty="0"/>
              <a:t>&gt;</a:t>
            </a:r>
          </a:p>
          <a:p>
            <a:r>
              <a:rPr lang="en-US" b="0" dirty="0"/>
              <a:t>    &lt;packaging&gt;jar&lt;/packaging&gt;</a:t>
            </a:r>
          </a:p>
          <a:p>
            <a:r>
              <a:rPr lang="en-US" b="0" dirty="0"/>
              <a:t>    &lt;version&gt;1.0&lt;/version&gt;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    &lt;dependencies&gt;</a:t>
            </a:r>
          </a:p>
          <a:p>
            <a:r>
              <a:rPr lang="en-US" b="0" dirty="0"/>
              <a:t>        &lt;dependency&gt;</a:t>
            </a:r>
          </a:p>
          <a:p>
            <a:r>
              <a:rPr lang="en-US" b="0" dirty="0"/>
              <a:t>            &lt;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  <a:r>
              <a:rPr lang="en-US" b="0" dirty="0" err="1"/>
              <a:t>junit</a:t>
            </a:r>
            <a:r>
              <a:rPr lang="en-US" b="0" dirty="0"/>
              <a:t>&lt;/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</a:p>
          <a:p>
            <a:r>
              <a:rPr lang="en-US" b="0" dirty="0"/>
              <a:t>            &lt;</a:t>
            </a:r>
            <a:r>
              <a:rPr lang="en-US" b="0" dirty="0" err="1"/>
              <a:t>artifactId</a:t>
            </a:r>
            <a:r>
              <a:rPr lang="en-US" b="0" dirty="0"/>
              <a:t>&gt;</a:t>
            </a:r>
            <a:r>
              <a:rPr lang="en-US" b="0" dirty="0" err="1"/>
              <a:t>junit</a:t>
            </a:r>
            <a:r>
              <a:rPr lang="en-US" b="0" dirty="0"/>
              <a:t>&lt;/</a:t>
            </a:r>
            <a:r>
              <a:rPr lang="en-US" b="0" dirty="0" err="1"/>
              <a:t>artifactId</a:t>
            </a:r>
            <a:r>
              <a:rPr lang="en-US" b="0" dirty="0"/>
              <a:t>&gt;</a:t>
            </a:r>
          </a:p>
          <a:p>
            <a:r>
              <a:rPr lang="en-US" b="0" dirty="0"/>
              <a:t>            &lt;version&gt;4.11&lt;/version&gt;</a:t>
            </a:r>
          </a:p>
          <a:p>
            <a:r>
              <a:rPr lang="en-US" b="0" dirty="0"/>
              <a:t>        &lt;/dependency&gt;</a:t>
            </a:r>
          </a:p>
          <a:p>
            <a:r>
              <a:rPr lang="en-US" b="0" dirty="0"/>
              <a:t>&lt;/dependencies&gt;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    &lt;build&gt;</a:t>
            </a:r>
          </a:p>
          <a:p>
            <a:r>
              <a:rPr lang="en-US" b="0" dirty="0"/>
              <a:t>        &lt;plugins&gt;</a:t>
            </a:r>
          </a:p>
          <a:p>
            <a:r>
              <a:rPr lang="en-US" b="0" dirty="0"/>
              <a:t>            &lt;plugin&gt;</a:t>
            </a:r>
          </a:p>
          <a:p>
            <a:r>
              <a:rPr lang="en-US" b="0" dirty="0"/>
              <a:t>                &lt;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  <a:r>
              <a:rPr lang="en-US" b="0" dirty="0" err="1"/>
              <a:t>org.apache.maven.plugins</a:t>
            </a:r>
            <a:r>
              <a:rPr lang="en-US" b="0" dirty="0"/>
              <a:t>&lt;/</a:t>
            </a:r>
            <a:r>
              <a:rPr lang="en-US" b="0" dirty="0" err="1"/>
              <a:t>groupId</a:t>
            </a:r>
            <a:r>
              <a:rPr lang="en-US" b="0" dirty="0"/>
              <a:t>&gt;</a:t>
            </a:r>
          </a:p>
          <a:p>
            <a:r>
              <a:rPr lang="en-US" b="0" dirty="0"/>
              <a:t>                &lt;</a:t>
            </a:r>
            <a:r>
              <a:rPr lang="en-US" b="0" dirty="0" err="1"/>
              <a:t>artifactId</a:t>
            </a:r>
            <a:r>
              <a:rPr lang="en-US" b="0" dirty="0"/>
              <a:t>&gt;maven-compiler-plugin&lt;/</a:t>
            </a:r>
            <a:r>
              <a:rPr lang="en-US" b="0" dirty="0" err="1"/>
              <a:t>artifactId</a:t>
            </a:r>
            <a:r>
              <a:rPr lang="en-US" b="0" dirty="0"/>
              <a:t>&gt;</a:t>
            </a:r>
          </a:p>
          <a:p>
            <a:r>
              <a:rPr lang="en-US" b="0" dirty="0"/>
              <a:t>                &lt;version&gt;2.3.2&lt;/version&gt;</a:t>
            </a:r>
          </a:p>
          <a:p>
            <a:r>
              <a:rPr lang="en-US" b="0" dirty="0"/>
              <a:t>            &lt;/plugin&gt;</a:t>
            </a:r>
          </a:p>
          <a:p>
            <a:r>
              <a:rPr lang="en-US" b="0" dirty="0"/>
              <a:t>        &lt;/plugins&gt;</a:t>
            </a:r>
          </a:p>
          <a:p>
            <a:r>
              <a:rPr lang="en-US" b="0" dirty="0"/>
              <a:t>    &lt;/build&gt;</a:t>
            </a:r>
          </a:p>
          <a:p>
            <a:r>
              <a:rPr lang="en-US" b="0" dirty="0"/>
              <a:t>&lt;/project&gt;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7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1784" y="1260000"/>
            <a:ext cx="3276600" cy="4929411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288000" indent="-288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77AD1C"/>
              </a:buClr>
              <a:buFont typeface="Calibri" pitchFamily="34" charset="0"/>
              <a:buChar char="˂"/>
              <a:defRPr sz="2500" b="1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576000" indent="-288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007BA5"/>
              </a:buClr>
              <a:buFont typeface="Calibri" pitchFamily="34" charset="0"/>
              <a:buChar char="˂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864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i="1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152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apply plugin: 'java'</a:t>
            </a:r>
          </a:p>
          <a:p>
            <a:pPr marL="0" indent="0">
              <a:buNone/>
            </a:pPr>
            <a:r>
              <a:rPr lang="en-US" b="0" dirty="0"/>
              <a:t>apply plugin: '</a:t>
            </a:r>
            <a:r>
              <a:rPr lang="en-US" b="0" dirty="0" err="1"/>
              <a:t>checkstyle</a:t>
            </a:r>
            <a:r>
              <a:rPr lang="en-US" b="0" dirty="0"/>
              <a:t>'</a:t>
            </a:r>
          </a:p>
          <a:p>
            <a:pPr marL="0" indent="0">
              <a:buNone/>
            </a:pPr>
            <a:r>
              <a:rPr lang="en-US" b="0" dirty="0"/>
              <a:t>apply plugin: '</a:t>
            </a:r>
            <a:r>
              <a:rPr lang="en-US" b="0" dirty="0" err="1"/>
              <a:t>findbugs</a:t>
            </a:r>
            <a:r>
              <a:rPr lang="en-US" b="0" dirty="0"/>
              <a:t>'</a:t>
            </a:r>
          </a:p>
          <a:p>
            <a:pPr marL="0" indent="0">
              <a:buNone/>
            </a:pPr>
            <a:r>
              <a:rPr lang="en-US" b="0" dirty="0"/>
              <a:t>apply plugin: '</a:t>
            </a:r>
            <a:r>
              <a:rPr lang="en-US" b="0" dirty="0" err="1"/>
              <a:t>pmd</a:t>
            </a:r>
            <a:r>
              <a:rPr lang="en-US" b="0" dirty="0"/>
              <a:t>'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version = '1.0'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repositories {</a:t>
            </a:r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err="1"/>
              <a:t>mavenCentral</a:t>
            </a:r>
            <a:r>
              <a:rPr lang="en-US" b="0" dirty="0"/>
              <a:t>()</a:t>
            </a:r>
          </a:p>
          <a:p>
            <a:pPr marL="0" indent="0">
              <a:buNone/>
            </a:pPr>
            <a:r>
              <a:rPr lang="en-US" b="0" dirty="0"/>
              <a:t>}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dependencies {</a:t>
            </a:r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err="1"/>
              <a:t>testCompile</a:t>
            </a:r>
            <a:r>
              <a:rPr lang="en-US" b="0" dirty="0"/>
              <a:t> group: '</a:t>
            </a:r>
            <a:r>
              <a:rPr lang="en-US" b="0" dirty="0" err="1"/>
              <a:t>junit</a:t>
            </a:r>
            <a:r>
              <a:rPr lang="en-US" b="0" dirty="0"/>
              <a:t>', name: '</a:t>
            </a:r>
            <a:r>
              <a:rPr lang="en-US" b="0" dirty="0" err="1"/>
              <a:t>junit</a:t>
            </a:r>
            <a:r>
              <a:rPr lang="en-US" b="0" dirty="0"/>
              <a:t>', version: '4.11'</a:t>
            </a:r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err="1"/>
              <a:t>testCompile</a:t>
            </a:r>
            <a:r>
              <a:rPr lang="en-US" b="0" dirty="0"/>
              <a:t> group: '</a:t>
            </a:r>
            <a:r>
              <a:rPr lang="en-US" b="0" dirty="0" err="1"/>
              <a:t>org.hamcrest</a:t>
            </a:r>
            <a:r>
              <a:rPr lang="en-US" b="0" dirty="0"/>
              <a:t>', name: '</a:t>
            </a:r>
            <a:r>
              <a:rPr lang="en-US" b="0" dirty="0" err="1"/>
              <a:t>hamcrest</a:t>
            </a:r>
            <a:r>
              <a:rPr lang="en-US" b="0" dirty="0"/>
              <a:t>-all', version: '1.3'</a:t>
            </a:r>
          </a:p>
          <a:p>
            <a:pPr marL="0" indent="0">
              <a:buNone/>
            </a:pPr>
            <a:r>
              <a:rPr 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96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  <a:br>
              <a:rPr lang="en-US" dirty="0"/>
            </a:br>
            <a:r>
              <a:rPr lang="en-US" dirty="0"/>
              <a:t>(project object model)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8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908824"/>
            <a:ext cx="8494633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com.mycompany.app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&gt;my-app&lt;/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packaging&gt;jar&lt;/packaging --&gt;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maven.compiler.source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maven.compiler.target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&gt;4.12&lt;/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541020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red part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4933431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minimal </a:t>
            </a:r>
            <a:r>
              <a:rPr lang="en-US" sz="2000" dirty="0" err="1"/>
              <a:t>pom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13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Serves as descriptor for whole build</a:t>
            </a:r>
          </a:p>
          <a:p>
            <a:pPr lvl="1"/>
            <a:r>
              <a:rPr lang="en-US" dirty="0"/>
              <a:t>Contains properties, dependency list, plugins list, build and profiles configuration</a:t>
            </a:r>
          </a:p>
          <a:p>
            <a:r>
              <a:rPr lang="en-US" dirty="0"/>
              <a:t>Every maven project has its “root </a:t>
            </a:r>
            <a:r>
              <a:rPr lang="en-US" dirty="0" err="1"/>
              <a:t>pom</a:t>
            </a:r>
            <a:r>
              <a:rPr lang="en-US" dirty="0"/>
              <a:t>” (super </a:t>
            </a:r>
            <a:r>
              <a:rPr lang="en-US" dirty="0" err="1"/>
              <a:t>pom</a:t>
            </a:r>
            <a:r>
              <a:rPr lang="en-US" dirty="0"/>
              <a:t> from Maven itself exists for root projects)</a:t>
            </a:r>
          </a:p>
          <a:p>
            <a:endParaRPr lang="en-US" dirty="0"/>
          </a:p>
          <a:p>
            <a:r>
              <a:rPr lang="en-US" dirty="0"/>
              <a:t>Any other module depends on its parent </a:t>
            </a:r>
            <a:r>
              <a:rPr lang="en-US" dirty="0" err="1"/>
              <a:t>pom</a:t>
            </a:r>
            <a:endParaRPr lang="en-US" dirty="0"/>
          </a:p>
          <a:p>
            <a:pPr lvl="1"/>
            <a:r>
              <a:rPr lang="en-US" dirty="0"/>
              <a:t>Or can have dependencies to others project </a:t>
            </a:r>
          </a:p>
          <a:p>
            <a:pPr lvl="2"/>
            <a:r>
              <a:rPr lang="en-US" dirty="0"/>
              <a:t>By the direct inheritance </a:t>
            </a:r>
            <a:r>
              <a:rPr lang="en-US"/>
              <a:t>– children inherits </a:t>
            </a:r>
            <a:r>
              <a:rPr lang="en-US" dirty="0"/>
              <a:t>from its parent</a:t>
            </a:r>
          </a:p>
          <a:p>
            <a:pPr lvl="2"/>
            <a:r>
              <a:rPr lang="en-US" dirty="0"/>
              <a:t>Or by the aggregation – parent project defines its submodules</a:t>
            </a:r>
          </a:p>
          <a:p>
            <a:pPr marL="288000" lvl="1" indent="0">
              <a:buNone/>
            </a:pPr>
            <a:endParaRPr lang="en-US" dirty="0"/>
          </a:p>
          <a:p>
            <a:r>
              <a:rPr lang="en-US" dirty="0"/>
              <a:t>Maven checks the structure of the xml before build</a:t>
            </a:r>
          </a:p>
          <a:p>
            <a:pPr lvl="1"/>
            <a:r>
              <a:rPr lang="en-US" dirty="0"/>
              <a:t>It has to contain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 and other properties of particular build type (dependency, plugin, profile,.. )</a:t>
            </a:r>
          </a:p>
          <a:p>
            <a:pPr lvl="1"/>
            <a:r>
              <a:rPr lang="en-US" dirty="0"/>
              <a:t>and also be well 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9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1443027"/>
      </p:ext>
    </p:extLst>
  </p:cSld>
  <p:clrMapOvr>
    <a:masterClrMapping/>
  </p:clrMapOvr>
</p:sld>
</file>

<file path=ppt/theme/theme1.xml><?xml version="1.0" encoding="utf-8"?>
<a:theme xmlns:a="http://schemas.openxmlformats.org/drawingml/2006/main" name="EmbedIT_template">
  <a:themeElements>
    <a:clrScheme name="Vlastní 1">
      <a:dk1>
        <a:srgbClr val="666666"/>
      </a:dk1>
      <a:lt1>
        <a:sysClr val="window" lastClr="FFFFFF"/>
      </a:lt1>
      <a:dk2>
        <a:srgbClr val="007BA5"/>
      </a:dk2>
      <a:lt2>
        <a:srgbClr val="EEECE1"/>
      </a:lt2>
      <a:accent1>
        <a:srgbClr val="007BA5"/>
      </a:accent1>
      <a:accent2>
        <a:srgbClr val="6666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BA5"/>
      </a:hlink>
      <a:folHlink>
        <a:srgbClr val="007BA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FE4D2C7C32D47B026CEA830711F15" ma:contentTypeVersion="0" ma:contentTypeDescription="Create a new document." ma:contentTypeScope="" ma:versionID="2a01143dd55015441cdc48eef79157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A06ED2-B3FC-406E-B95F-55C39FA528ED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779DB5-5C0F-45A1-BC21-B394F6253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5B136C-B31D-444F-BA2E-591D0EBC2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EmbedIT_template</Template>
  <TotalTime>3988</TotalTime>
  <Words>3761</Words>
  <Application>Microsoft Office PowerPoint</Application>
  <PresentationFormat>On-screen Show (4:3)</PresentationFormat>
  <Paragraphs>596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Symbol</vt:lpstr>
      <vt:lpstr>EmbedIT_template</vt:lpstr>
      <vt:lpstr>Maven – for beginners</vt:lpstr>
      <vt:lpstr>Content</vt:lpstr>
      <vt:lpstr>What is Maven</vt:lpstr>
      <vt:lpstr>What is Maven</vt:lpstr>
      <vt:lpstr>What is Maven</vt:lpstr>
      <vt:lpstr>Java(c), Ant, Maven, Gradle</vt:lpstr>
      <vt:lpstr>PowerPoint Presentation</vt:lpstr>
      <vt:lpstr>POM (project object model)</vt:lpstr>
      <vt:lpstr>POM</vt:lpstr>
      <vt:lpstr>Lifecycle</vt:lpstr>
      <vt:lpstr>Phases</vt:lpstr>
      <vt:lpstr>Goals</vt:lpstr>
      <vt:lpstr>Packaging</vt:lpstr>
      <vt:lpstr>Plugins</vt:lpstr>
      <vt:lpstr>Plugin name resolution</vt:lpstr>
      <vt:lpstr>Source code layout</vt:lpstr>
      <vt:lpstr>Source code layout</vt:lpstr>
      <vt:lpstr>Dependencies</vt:lpstr>
      <vt:lpstr>Dependencies</vt:lpstr>
      <vt:lpstr>Multi project structure</vt:lpstr>
      <vt:lpstr>Download and set maven</vt:lpstr>
      <vt:lpstr>Download and set maven</vt:lpstr>
      <vt:lpstr>Repositories</vt:lpstr>
      <vt:lpstr>The process Maven builds the project</vt:lpstr>
      <vt:lpstr>Exercises</vt:lpstr>
      <vt:lpstr>Hello world</vt:lpstr>
      <vt:lpstr>Hello world - test</vt:lpstr>
      <vt:lpstr>How relevant is artifact-id</vt:lpstr>
      <vt:lpstr>What kind of package types we have</vt:lpstr>
      <vt:lpstr>Version for Maven project and dependencies</vt:lpstr>
      <vt:lpstr>Web application</vt:lpstr>
      <vt:lpstr>Web application - run</vt:lpstr>
      <vt:lpstr>Spring (Boot) application </vt:lpstr>
      <vt:lpstr>Spring (Boot) application – hello</vt:lpstr>
      <vt:lpstr>Profiles</vt:lpstr>
      <vt:lpstr>MOJO</vt:lpstr>
      <vt:lpstr>Archetype</vt:lpstr>
      <vt:lpstr>Sources</vt:lpstr>
      <vt:lpstr>Maven in HCI - notes</vt:lpstr>
      <vt:lpstr>Most common troubleshooting scenarios</vt:lpstr>
      <vt:lpstr>Cyclic dependency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samotné prezentace může být i na dva řádky</dc:title>
  <dc:creator>bohunicka</dc:creator>
  <cp:lastModifiedBy>Jan Kovar (RCM &amp; Trustlists) (HCI)</cp:lastModifiedBy>
  <cp:revision>185</cp:revision>
  <dcterms:created xsi:type="dcterms:W3CDTF">2013-10-21T10:06:12Z</dcterms:created>
  <dcterms:modified xsi:type="dcterms:W3CDTF">2020-05-13T13:23:35Z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0x010100B0EFE4D2C7C32D47B026CEA830711F15</vt:lpwstr>
  </property>
  <property fmtid="{D5CDD505-2E9C-101B-9397-08002B2CF9AE}" pid="3" name="Order">
    <vt:r8>28900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