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692000" cx="7560000"/>
  <p:notesSz cx="6858000" cy="9144000"/>
  <p:embeddedFontLst>
    <p:embeddedFont>
      <p:font typeface="DotGothic16"/>
      <p:regular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8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8" orient="horz"/>
        <p:guide pos="23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DotGothic16-regular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9dbd595322_0_24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9dbd59532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dbd595322_0_177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dbd59532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dbd595322_0_245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dbd595322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dbd595322_0_275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9dbd595322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f0e8af2ff_0_2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f0e8af2f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f0e8af2ff_0_23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9f0e8af2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2d6b78d77_0_8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2d6b78d7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9f0e8af2ff_0_37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9f0e8af2f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553206" y="9930206"/>
            <a:ext cx="4536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9250" lvl="0" marL="4572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3553206" y="9930206"/>
            <a:ext cx="4536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3184050" y="9726200"/>
            <a:ext cx="11919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553206" y="9930206"/>
            <a:ext cx="4536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008857"/>
            <a:ext cx="7560000" cy="541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75" y="304750"/>
            <a:ext cx="749625" cy="70410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/>
        </p:nvSpPr>
        <p:spPr>
          <a:xfrm>
            <a:off x="1134925" y="539300"/>
            <a:ext cx="56514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134F5C"/>
                </a:solidFill>
                <a:latin typeface="DotGothic16"/>
                <a:ea typeface="DotGothic16"/>
                <a:cs typeface="DotGothic16"/>
                <a:sym typeface="DotGothic16"/>
              </a:rPr>
              <a:t>程式</a:t>
            </a:r>
            <a:r>
              <a:rPr b="1" lang="zh-TW" sz="1800">
                <a:solidFill>
                  <a:srgbClr val="134F5C"/>
                </a:solidFill>
                <a:latin typeface="DotGothic16"/>
                <a:ea typeface="DotGothic16"/>
                <a:cs typeface="DotGothic16"/>
                <a:sym typeface="DotGothic16"/>
              </a:rPr>
              <a:t>思維班</a:t>
            </a:r>
            <a:r>
              <a:rPr b="1" lang="zh-TW" sz="1800">
                <a:solidFill>
                  <a:srgbClr val="134F5C"/>
                </a:solidFill>
                <a:latin typeface="DotGothic16"/>
                <a:ea typeface="DotGothic16"/>
                <a:cs typeface="DotGothic16"/>
                <a:sym typeface="DotGothic16"/>
              </a:rPr>
              <a:t> - 圖形化介面專題 (剪刀/石頭/布)</a:t>
            </a:r>
            <a:endParaRPr b="1" sz="1800">
              <a:solidFill>
                <a:srgbClr val="134F5C"/>
              </a:solidFill>
              <a:latin typeface="DotGothic16"/>
              <a:ea typeface="DotGothic16"/>
              <a:cs typeface="DotGothic16"/>
              <a:sym typeface="DotGothic16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3553206" y="9930206"/>
            <a:ext cx="4536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3553206" y="9930206"/>
            <a:ext cx="4536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3553206" y="9930206"/>
            <a:ext cx="4536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3553206" y="9930206"/>
            <a:ext cx="4536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3553206" y="9930206"/>
            <a:ext cx="4536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3184050" y="9726200"/>
            <a:ext cx="11919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3553206" y="9930206"/>
            <a:ext cx="4536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tGothic16"/>
              <a:buNone/>
              <a:defRPr b="1" sz="2800">
                <a:solidFill>
                  <a:schemeClr val="dk1"/>
                </a:solidFill>
                <a:latin typeface="DotGothic16"/>
                <a:ea typeface="DotGothic16"/>
                <a:cs typeface="DotGothic16"/>
                <a:sym typeface="DotGothic16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tGothic16"/>
              <a:buNone/>
              <a:defRPr b="1" sz="2800">
                <a:solidFill>
                  <a:schemeClr val="dk1"/>
                </a:solidFill>
                <a:latin typeface="DotGothic16"/>
                <a:ea typeface="DotGothic16"/>
                <a:cs typeface="DotGothic16"/>
                <a:sym typeface="DotGothic16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tGothic16"/>
              <a:buNone/>
              <a:defRPr b="1" sz="2800">
                <a:solidFill>
                  <a:schemeClr val="dk1"/>
                </a:solidFill>
                <a:latin typeface="DotGothic16"/>
                <a:ea typeface="DotGothic16"/>
                <a:cs typeface="DotGothic16"/>
                <a:sym typeface="DotGothic16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tGothic16"/>
              <a:buNone/>
              <a:defRPr b="1" sz="2800">
                <a:solidFill>
                  <a:schemeClr val="dk1"/>
                </a:solidFill>
                <a:latin typeface="DotGothic16"/>
                <a:ea typeface="DotGothic16"/>
                <a:cs typeface="DotGothic16"/>
                <a:sym typeface="DotGothic16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tGothic16"/>
              <a:buNone/>
              <a:defRPr b="1" sz="2800">
                <a:solidFill>
                  <a:schemeClr val="dk1"/>
                </a:solidFill>
                <a:latin typeface="DotGothic16"/>
                <a:ea typeface="DotGothic16"/>
                <a:cs typeface="DotGothic16"/>
                <a:sym typeface="DotGothic16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tGothic16"/>
              <a:buNone/>
              <a:defRPr b="1" sz="2800">
                <a:solidFill>
                  <a:schemeClr val="dk1"/>
                </a:solidFill>
                <a:latin typeface="DotGothic16"/>
                <a:ea typeface="DotGothic16"/>
                <a:cs typeface="DotGothic16"/>
                <a:sym typeface="DotGothic16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tGothic16"/>
              <a:buNone/>
              <a:defRPr b="1" sz="2800">
                <a:solidFill>
                  <a:schemeClr val="dk1"/>
                </a:solidFill>
                <a:latin typeface="DotGothic16"/>
                <a:ea typeface="DotGothic16"/>
                <a:cs typeface="DotGothic16"/>
                <a:sym typeface="DotGothic16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tGothic16"/>
              <a:buNone/>
              <a:defRPr b="1" sz="2800">
                <a:solidFill>
                  <a:schemeClr val="dk1"/>
                </a:solidFill>
                <a:latin typeface="DotGothic16"/>
                <a:ea typeface="DotGothic16"/>
                <a:cs typeface="DotGothic16"/>
                <a:sym typeface="DotGothic16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tGothic16"/>
              <a:buNone/>
              <a:defRPr b="1" sz="2800">
                <a:solidFill>
                  <a:schemeClr val="dk1"/>
                </a:solidFill>
                <a:latin typeface="DotGothic16"/>
                <a:ea typeface="DotGothic16"/>
                <a:cs typeface="DotGothic16"/>
                <a:sym typeface="DotGothic16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otGothic16"/>
              <a:buChar char="●"/>
              <a:defRPr sz="1900">
                <a:solidFill>
                  <a:schemeClr val="dk2"/>
                </a:solidFill>
                <a:latin typeface="DotGothic16"/>
                <a:ea typeface="DotGothic16"/>
                <a:cs typeface="DotGothic16"/>
                <a:sym typeface="DotGothic16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DotGothic16"/>
              <a:buChar char="○"/>
              <a:defRPr sz="1500">
                <a:solidFill>
                  <a:schemeClr val="dk2"/>
                </a:solidFill>
                <a:latin typeface="DotGothic16"/>
                <a:ea typeface="DotGothic16"/>
                <a:cs typeface="DotGothic16"/>
                <a:sym typeface="DotGothic16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DotGothic16"/>
              <a:buChar char="■"/>
              <a:defRPr sz="1500">
                <a:solidFill>
                  <a:schemeClr val="dk2"/>
                </a:solidFill>
                <a:latin typeface="DotGothic16"/>
                <a:ea typeface="DotGothic16"/>
                <a:cs typeface="DotGothic16"/>
                <a:sym typeface="DotGothic16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DotGothic16"/>
              <a:buChar char="●"/>
              <a:defRPr sz="1500">
                <a:solidFill>
                  <a:schemeClr val="dk2"/>
                </a:solidFill>
                <a:latin typeface="DotGothic16"/>
                <a:ea typeface="DotGothic16"/>
                <a:cs typeface="DotGothic16"/>
                <a:sym typeface="DotGothic16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DotGothic16"/>
              <a:buChar char="○"/>
              <a:defRPr sz="1500">
                <a:solidFill>
                  <a:schemeClr val="dk2"/>
                </a:solidFill>
                <a:latin typeface="DotGothic16"/>
                <a:ea typeface="DotGothic16"/>
                <a:cs typeface="DotGothic16"/>
                <a:sym typeface="DotGothic16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DotGothic16"/>
              <a:buChar char="■"/>
              <a:defRPr sz="1500">
                <a:solidFill>
                  <a:schemeClr val="dk2"/>
                </a:solidFill>
                <a:latin typeface="DotGothic16"/>
                <a:ea typeface="DotGothic16"/>
                <a:cs typeface="DotGothic16"/>
                <a:sym typeface="DotGothic16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DotGothic16"/>
              <a:buChar char="●"/>
              <a:defRPr sz="1500">
                <a:solidFill>
                  <a:schemeClr val="dk2"/>
                </a:solidFill>
                <a:latin typeface="DotGothic16"/>
                <a:ea typeface="DotGothic16"/>
                <a:cs typeface="DotGothic16"/>
                <a:sym typeface="DotGothic16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DotGothic16"/>
              <a:buChar char="○"/>
              <a:defRPr sz="1500">
                <a:solidFill>
                  <a:schemeClr val="dk2"/>
                </a:solidFill>
                <a:latin typeface="DotGothic16"/>
                <a:ea typeface="DotGothic16"/>
                <a:cs typeface="DotGothic16"/>
                <a:sym typeface="DotGothic16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DotGothic16"/>
              <a:buChar char="■"/>
              <a:defRPr sz="1500">
                <a:solidFill>
                  <a:schemeClr val="dk2"/>
                </a:solidFill>
                <a:latin typeface="DotGothic16"/>
                <a:ea typeface="DotGothic16"/>
                <a:cs typeface="DotGothic16"/>
                <a:sym typeface="DotGothic16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553206" y="9930206"/>
            <a:ext cx="4536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b="1" sz="1800">
                <a:solidFill>
                  <a:srgbClr val="8E7CC3"/>
                </a:solidFill>
                <a:latin typeface="DotGothic16"/>
                <a:ea typeface="DotGothic16"/>
                <a:cs typeface="DotGothic16"/>
                <a:sym typeface="DotGothic16"/>
              </a:defRPr>
            </a:lvl1pPr>
            <a:lvl2pPr lvl="1" algn="ctr">
              <a:buNone/>
              <a:defRPr b="1" sz="1800">
                <a:solidFill>
                  <a:srgbClr val="8E7CC3"/>
                </a:solidFill>
                <a:latin typeface="DotGothic16"/>
                <a:ea typeface="DotGothic16"/>
                <a:cs typeface="DotGothic16"/>
                <a:sym typeface="DotGothic16"/>
              </a:defRPr>
            </a:lvl2pPr>
            <a:lvl3pPr lvl="2" algn="ctr">
              <a:buNone/>
              <a:defRPr b="1" sz="1800">
                <a:solidFill>
                  <a:srgbClr val="8E7CC3"/>
                </a:solidFill>
                <a:latin typeface="DotGothic16"/>
                <a:ea typeface="DotGothic16"/>
                <a:cs typeface="DotGothic16"/>
                <a:sym typeface="DotGothic16"/>
              </a:defRPr>
            </a:lvl3pPr>
            <a:lvl4pPr lvl="3" algn="ctr">
              <a:buNone/>
              <a:defRPr b="1" sz="1800">
                <a:solidFill>
                  <a:srgbClr val="8E7CC3"/>
                </a:solidFill>
                <a:latin typeface="DotGothic16"/>
                <a:ea typeface="DotGothic16"/>
                <a:cs typeface="DotGothic16"/>
                <a:sym typeface="DotGothic16"/>
              </a:defRPr>
            </a:lvl4pPr>
            <a:lvl5pPr lvl="4" algn="ctr">
              <a:buNone/>
              <a:defRPr b="1" sz="1800">
                <a:solidFill>
                  <a:srgbClr val="8E7CC3"/>
                </a:solidFill>
                <a:latin typeface="DotGothic16"/>
                <a:ea typeface="DotGothic16"/>
                <a:cs typeface="DotGothic16"/>
                <a:sym typeface="DotGothic16"/>
              </a:defRPr>
            </a:lvl5pPr>
            <a:lvl6pPr lvl="5" algn="ctr">
              <a:buNone/>
              <a:defRPr b="1" sz="1800">
                <a:solidFill>
                  <a:srgbClr val="8E7CC3"/>
                </a:solidFill>
                <a:latin typeface="DotGothic16"/>
                <a:ea typeface="DotGothic16"/>
                <a:cs typeface="DotGothic16"/>
                <a:sym typeface="DotGothic16"/>
              </a:defRPr>
            </a:lvl6pPr>
            <a:lvl7pPr lvl="6" algn="ctr">
              <a:buNone/>
              <a:defRPr b="1" sz="1800">
                <a:solidFill>
                  <a:srgbClr val="8E7CC3"/>
                </a:solidFill>
                <a:latin typeface="DotGothic16"/>
                <a:ea typeface="DotGothic16"/>
                <a:cs typeface="DotGothic16"/>
                <a:sym typeface="DotGothic16"/>
              </a:defRPr>
            </a:lvl7pPr>
            <a:lvl8pPr lvl="7" algn="ctr">
              <a:buNone/>
              <a:defRPr b="1" sz="1800">
                <a:solidFill>
                  <a:srgbClr val="8E7CC3"/>
                </a:solidFill>
                <a:latin typeface="DotGothic16"/>
                <a:ea typeface="DotGothic16"/>
                <a:cs typeface="DotGothic16"/>
                <a:sym typeface="DotGothic16"/>
              </a:defRPr>
            </a:lvl8pPr>
            <a:lvl9pPr lvl="8" algn="ctr">
              <a:buNone/>
              <a:defRPr b="1" sz="1800">
                <a:solidFill>
                  <a:srgbClr val="8E7CC3"/>
                </a:solidFill>
                <a:latin typeface="DotGothic16"/>
                <a:ea typeface="DotGothic16"/>
                <a:cs typeface="DotGothic16"/>
                <a:sym typeface="DotGothic16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4294967295" type="title"/>
          </p:nvPr>
        </p:nvSpPr>
        <p:spPr>
          <a:xfrm>
            <a:off x="278855" y="1676979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FF"/>
                </a:solidFill>
              </a:rPr>
              <a:t>PYTHON製作經典遊戲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FF"/>
                </a:solidFill>
              </a:rPr>
              <a:t>剪刀石頭布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10100" y="3019775"/>
            <a:ext cx="7044600" cy="6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0000FF"/>
                </a:solidFill>
              </a:rPr>
              <a:t>學習重點一：import</a:t>
            </a:r>
            <a:endParaRPr b="1" sz="2000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import [ __name__ ]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	使用：[ __name__ ] . [ function ]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from [ __name__ ] import [ function ]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	使用：[ function ]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from [ __name__ ] import *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	使用：[ function ]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0000FF"/>
                </a:solidFill>
              </a:rPr>
              <a:t>學習重點二：random套件</a:t>
            </a:r>
            <a:endParaRPr b="1" sz="2000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random.randint(min,max) ：</a:t>
            </a:r>
            <a:endParaRPr sz="18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隨機產生一個整數x，{ x | min &lt;= x &lt;= max }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random.random()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	隨機產生一個浮點數x，{ x | 0.0 &lt;= x &lt; 1.0 }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8857"/>
            <a:ext cx="7560000" cy="541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b="55669" l="26070" r="38679" t="7015"/>
          <a:stretch/>
        </p:blipFill>
        <p:spPr>
          <a:xfrm>
            <a:off x="902025" y="1703038"/>
            <a:ext cx="654810" cy="69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b="20160" l="52034" r="4776" t="38271"/>
          <a:stretch/>
        </p:blipFill>
        <p:spPr>
          <a:xfrm>
            <a:off x="6390975" y="1703050"/>
            <a:ext cx="932485" cy="8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4">
            <a:alphaModFix/>
          </a:blip>
          <a:srcRect b="6838" l="8723" r="51553" t="45603"/>
          <a:stretch/>
        </p:blipFill>
        <p:spPr>
          <a:xfrm>
            <a:off x="152400" y="1823448"/>
            <a:ext cx="749625" cy="89745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3553206" y="9930206"/>
            <a:ext cx="4536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750000" y="1792600"/>
            <a:ext cx="3810000" cy="11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0000FF"/>
                </a:solidFill>
              </a:rPr>
              <a:t>學習重點三：</a:t>
            </a:r>
            <a:endParaRPr b="1"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2000">
                <a:solidFill>
                  <a:srgbClr val="0000FF"/>
                </a:solidFill>
              </a:rPr>
              <a:t>剪刀石頭布遊戲製作流程圖</a:t>
            </a:r>
            <a:endParaRPr b="1" sz="2000">
              <a:solidFill>
                <a:srgbClr val="0000FF"/>
              </a:solidFill>
            </a:endParaRPr>
          </a:p>
        </p:txBody>
      </p:sp>
      <p:grpSp>
        <p:nvGrpSpPr>
          <p:cNvPr id="68" name="Google Shape;68;p14"/>
          <p:cNvGrpSpPr/>
          <p:nvPr/>
        </p:nvGrpSpPr>
        <p:grpSpPr>
          <a:xfrm>
            <a:off x="407176" y="1475575"/>
            <a:ext cx="6705012" cy="8111125"/>
            <a:chOff x="730038" y="906125"/>
            <a:chExt cx="6705012" cy="8111125"/>
          </a:xfrm>
        </p:grpSpPr>
        <p:sp>
          <p:nvSpPr>
            <p:cNvPr id="69" name="Google Shape;69;p14"/>
            <p:cNvSpPr/>
            <p:nvPr/>
          </p:nvSpPr>
          <p:spPr>
            <a:xfrm>
              <a:off x="1210138" y="906125"/>
              <a:ext cx="1962468" cy="521856"/>
            </a:xfrm>
            <a:prstGeom prst="flowChartTerminator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latin typeface="DotGothic16"/>
                  <a:ea typeface="DotGothic16"/>
                  <a:cs typeface="DotGothic16"/>
                  <a:sym typeface="DotGothic16"/>
                </a:rPr>
                <a:t>遊戲開始</a:t>
              </a:r>
              <a:endParaRPr b="1">
                <a:latin typeface="DotGothic16"/>
                <a:ea typeface="DotGothic16"/>
                <a:cs typeface="DotGothic16"/>
                <a:sym typeface="DotGothic16"/>
              </a:endParaRPr>
            </a:p>
          </p:txBody>
        </p:sp>
        <p:cxnSp>
          <p:nvCxnSpPr>
            <p:cNvPr id="70" name="Google Shape;70;p14"/>
            <p:cNvCxnSpPr/>
            <p:nvPr/>
          </p:nvCxnSpPr>
          <p:spPr>
            <a:xfrm>
              <a:off x="2191375" y="1428000"/>
              <a:ext cx="0" cy="38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1" name="Google Shape;71;p14"/>
            <p:cNvSpPr/>
            <p:nvPr/>
          </p:nvSpPr>
          <p:spPr>
            <a:xfrm>
              <a:off x="850525" y="1816200"/>
              <a:ext cx="2681700" cy="521700"/>
            </a:xfrm>
            <a:prstGeom prst="parallelogram">
              <a:avLst>
                <a:gd fmla="val 25000" name="adj"/>
              </a:avLst>
            </a:prstGeom>
            <a:solidFill>
              <a:srgbClr val="F4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chemeClr val="dk1"/>
                  </a:solidFill>
                  <a:latin typeface="DotGothic16"/>
                  <a:ea typeface="DotGothic16"/>
                  <a:cs typeface="DotGothic16"/>
                  <a:sym typeface="DotGothic16"/>
                </a:rPr>
                <a:t>輸出遊戲資訊</a:t>
              </a:r>
              <a:endParaRPr b="1">
                <a:latin typeface="DotGothic16"/>
                <a:ea typeface="DotGothic16"/>
                <a:cs typeface="DotGothic16"/>
                <a:sym typeface="DotGothic16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730038" y="2726125"/>
              <a:ext cx="2913000" cy="521700"/>
            </a:xfrm>
            <a:prstGeom prst="parallelogram">
              <a:avLst>
                <a:gd fmla="val 25000" name="adj"/>
              </a:avLst>
            </a:prstGeom>
            <a:solidFill>
              <a:srgbClr val="F4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chemeClr val="dk1"/>
                  </a:solidFill>
                  <a:latin typeface="DotGothic16"/>
                  <a:ea typeface="DotGothic16"/>
                  <a:cs typeface="DotGothic16"/>
                  <a:sym typeface="DotGothic16"/>
                </a:rPr>
                <a:t>輸入玩家選擇,變數user</a:t>
              </a:r>
              <a:endParaRPr b="1">
                <a:solidFill>
                  <a:schemeClr val="dk1"/>
                </a:solidFill>
                <a:latin typeface="DotGothic16"/>
                <a:ea typeface="DotGothic16"/>
                <a:cs typeface="DotGothic16"/>
                <a:sym typeface="DotGothic16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chemeClr val="dk1"/>
                  </a:solidFill>
                  <a:latin typeface="DotGothic16"/>
                  <a:ea typeface="DotGothic16"/>
                  <a:cs typeface="DotGothic16"/>
                  <a:sym typeface="DotGothic16"/>
                </a:rPr>
                <a:t>(剪刀[0],石頭[1],布[2])</a:t>
              </a:r>
              <a:endParaRPr>
                <a:latin typeface="DotGothic16"/>
                <a:ea typeface="DotGothic16"/>
                <a:cs typeface="DotGothic16"/>
                <a:sym typeface="DotGothic16"/>
              </a:endParaRPr>
            </a:p>
          </p:txBody>
        </p:sp>
        <p:cxnSp>
          <p:nvCxnSpPr>
            <p:cNvPr id="73" name="Google Shape;73;p14"/>
            <p:cNvCxnSpPr>
              <a:stCxn id="71" idx="4"/>
              <a:endCxn id="72" idx="0"/>
            </p:cNvCxnSpPr>
            <p:nvPr/>
          </p:nvCxnSpPr>
          <p:spPr>
            <a:xfrm flipH="1">
              <a:off x="2186575" y="2337900"/>
              <a:ext cx="4800" cy="38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4" name="Google Shape;74;p14"/>
            <p:cNvSpPr/>
            <p:nvPr/>
          </p:nvSpPr>
          <p:spPr>
            <a:xfrm>
              <a:off x="928175" y="4546275"/>
              <a:ext cx="2516700" cy="928200"/>
            </a:xfrm>
            <a:prstGeom prst="diamond">
              <a:avLst/>
            </a:prstGeom>
            <a:solidFill>
              <a:srgbClr val="FFF2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latin typeface="DotGothic16"/>
                  <a:ea typeface="DotGothic16"/>
                  <a:cs typeface="DotGothic16"/>
                  <a:sym typeface="DotGothic16"/>
                </a:rPr>
                <a:t>user==robot</a:t>
              </a:r>
              <a:endParaRPr b="1">
                <a:latin typeface="DotGothic16"/>
                <a:ea typeface="DotGothic16"/>
                <a:cs typeface="DotGothic16"/>
                <a:sym typeface="DotGothic16"/>
              </a:endParaRPr>
            </a:p>
          </p:txBody>
        </p:sp>
        <p:cxnSp>
          <p:nvCxnSpPr>
            <p:cNvPr id="75" name="Google Shape;75;p14"/>
            <p:cNvCxnSpPr>
              <a:endCxn id="76" idx="0"/>
            </p:cNvCxnSpPr>
            <p:nvPr/>
          </p:nvCxnSpPr>
          <p:spPr>
            <a:xfrm>
              <a:off x="2191375" y="3247850"/>
              <a:ext cx="0" cy="38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6" name="Google Shape;76;p14"/>
            <p:cNvSpPr/>
            <p:nvPr/>
          </p:nvSpPr>
          <p:spPr>
            <a:xfrm>
              <a:off x="850525" y="3636050"/>
              <a:ext cx="2681700" cy="5220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chemeClr val="dk1"/>
                  </a:solidFill>
                  <a:latin typeface="DotGothic16"/>
                  <a:ea typeface="DotGothic16"/>
                  <a:cs typeface="DotGothic16"/>
                  <a:sym typeface="DotGothic16"/>
                </a:rPr>
                <a:t>生成電腦選擇,變數ai</a:t>
              </a:r>
              <a:endParaRPr b="1">
                <a:solidFill>
                  <a:schemeClr val="dk1"/>
                </a:solidFill>
                <a:latin typeface="DotGothic16"/>
                <a:ea typeface="DotGothic16"/>
                <a:cs typeface="DotGothic16"/>
                <a:sym typeface="DotGothic16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chemeClr val="dk1"/>
                  </a:solidFill>
                  <a:latin typeface="DotGothic16"/>
                  <a:ea typeface="DotGothic16"/>
                  <a:cs typeface="DotGothic16"/>
                  <a:sym typeface="DotGothic16"/>
                </a:rPr>
                <a:t>(剪刀[0],石頭[1],布[2])</a:t>
              </a:r>
              <a:endParaRPr b="1">
                <a:solidFill>
                  <a:schemeClr val="dk1"/>
                </a:solidFill>
                <a:latin typeface="DotGothic16"/>
                <a:ea typeface="DotGothic16"/>
                <a:cs typeface="DotGothic16"/>
                <a:sym typeface="DotGothic16"/>
              </a:endParaRPr>
            </a:p>
          </p:txBody>
        </p:sp>
        <p:cxnSp>
          <p:nvCxnSpPr>
            <p:cNvPr id="77" name="Google Shape;77;p14"/>
            <p:cNvCxnSpPr>
              <a:stCxn id="76" idx="2"/>
              <a:endCxn id="74" idx="0"/>
            </p:cNvCxnSpPr>
            <p:nvPr/>
          </p:nvCxnSpPr>
          <p:spPr>
            <a:xfrm flipH="1">
              <a:off x="2186575" y="4158050"/>
              <a:ext cx="4800" cy="38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" name="Google Shape;78;p14"/>
            <p:cNvCxnSpPr>
              <a:stCxn id="74" idx="3"/>
              <a:endCxn id="79" idx="5"/>
            </p:cNvCxnSpPr>
            <p:nvPr/>
          </p:nvCxnSpPr>
          <p:spPr>
            <a:xfrm>
              <a:off x="3444875" y="5010375"/>
              <a:ext cx="318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9" name="Google Shape;79;p14"/>
            <p:cNvSpPr/>
            <p:nvPr/>
          </p:nvSpPr>
          <p:spPr>
            <a:xfrm>
              <a:off x="3698250" y="4749525"/>
              <a:ext cx="1644300" cy="521700"/>
            </a:xfrm>
            <a:prstGeom prst="parallelogram">
              <a:avLst>
                <a:gd fmla="val 25000" name="adj"/>
              </a:avLst>
            </a:prstGeom>
            <a:solidFill>
              <a:srgbClr val="F4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輸出平手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928175" y="5862700"/>
              <a:ext cx="2516700" cy="928200"/>
            </a:xfrm>
            <a:prstGeom prst="diamond">
              <a:avLst/>
            </a:prstGeom>
            <a:solidFill>
              <a:srgbClr val="FFF2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900">
                  <a:solidFill>
                    <a:schemeClr val="dk1"/>
                  </a:solidFill>
                  <a:latin typeface="DotGothic16"/>
                  <a:ea typeface="DotGothic16"/>
                  <a:cs typeface="DotGothic16"/>
                  <a:sym typeface="DotGothic16"/>
                </a:rPr>
                <a:t>user==0  robot==1</a:t>
              </a:r>
              <a:endParaRPr b="1" sz="900">
                <a:solidFill>
                  <a:schemeClr val="dk1"/>
                </a:solidFill>
                <a:latin typeface="DotGothic16"/>
                <a:ea typeface="DotGothic16"/>
                <a:cs typeface="DotGothic16"/>
                <a:sym typeface="DotGothic16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900">
                  <a:solidFill>
                    <a:schemeClr val="dk1"/>
                  </a:solidFill>
                  <a:latin typeface="DotGothic16"/>
                  <a:ea typeface="DotGothic16"/>
                  <a:cs typeface="DotGothic16"/>
                  <a:sym typeface="DotGothic16"/>
                </a:rPr>
                <a:t>user==1  robot==2</a:t>
              </a:r>
              <a:endParaRPr b="1" sz="1200">
                <a:latin typeface="DotGothic16"/>
                <a:ea typeface="DotGothic16"/>
                <a:cs typeface="DotGothic16"/>
                <a:sym typeface="DotGothic16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900">
                  <a:latin typeface="DotGothic16"/>
                  <a:ea typeface="DotGothic16"/>
                  <a:cs typeface="DotGothic16"/>
                  <a:sym typeface="DotGothic16"/>
                </a:rPr>
                <a:t>user==2  robot==0</a:t>
              </a:r>
              <a:endParaRPr b="1" sz="900">
                <a:latin typeface="DotGothic16"/>
                <a:ea typeface="DotGothic16"/>
                <a:cs typeface="DotGothic16"/>
                <a:sym typeface="DotGothic16"/>
              </a:endParaRPr>
            </a:p>
          </p:txBody>
        </p:sp>
        <p:cxnSp>
          <p:nvCxnSpPr>
            <p:cNvPr id="81" name="Google Shape;81;p14"/>
            <p:cNvCxnSpPr>
              <a:endCxn id="80" idx="0"/>
            </p:cNvCxnSpPr>
            <p:nvPr/>
          </p:nvCxnSpPr>
          <p:spPr>
            <a:xfrm>
              <a:off x="2186525" y="5456200"/>
              <a:ext cx="0" cy="406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2" name="Google Shape;82;p14"/>
            <p:cNvSpPr/>
            <p:nvPr/>
          </p:nvSpPr>
          <p:spPr>
            <a:xfrm>
              <a:off x="3643038" y="3034450"/>
              <a:ext cx="926569" cy="1715004"/>
            </a:xfrm>
            <a:custGeom>
              <a:rect b="b" l="l" r="r" t="t"/>
              <a:pathLst>
                <a:path extrusionOk="0" h="71399" w="60689">
                  <a:moveTo>
                    <a:pt x="60689" y="71399"/>
                  </a:moveTo>
                  <a:lnTo>
                    <a:pt x="59975" y="0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  <p:cxnSp>
          <p:nvCxnSpPr>
            <p:cNvPr id="83" name="Google Shape;83;p14"/>
            <p:cNvCxnSpPr>
              <a:stCxn id="80" idx="3"/>
              <a:endCxn id="84" idx="5"/>
            </p:cNvCxnSpPr>
            <p:nvPr/>
          </p:nvCxnSpPr>
          <p:spPr>
            <a:xfrm>
              <a:off x="3444875" y="6326800"/>
              <a:ext cx="1419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4" name="Google Shape;84;p14"/>
            <p:cNvSpPr/>
            <p:nvPr/>
          </p:nvSpPr>
          <p:spPr>
            <a:xfrm>
              <a:off x="4798800" y="6065950"/>
              <a:ext cx="1644300" cy="521700"/>
            </a:xfrm>
            <a:prstGeom prst="parallelogram">
              <a:avLst>
                <a:gd fmla="val 25000" name="adj"/>
              </a:avLst>
            </a:prstGeom>
            <a:solidFill>
              <a:srgbClr val="F4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輸出敗北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4462425" y="3034450"/>
              <a:ext cx="1142470" cy="3031423"/>
            </a:xfrm>
            <a:custGeom>
              <a:rect b="b" l="l" r="r" t="t"/>
              <a:pathLst>
                <a:path extrusionOk="0" h="71399" w="60689">
                  <a:moveTo>
                    <a:pt x="60689" y="71399"/>
                  </a:moveTo>
                  <a:lnTo>
                    <a:pt x="59975" y="0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86" name="Google Shape;86;p14"/>
            <p:cNvCxnSpPr>
              <a:stCxn id="80" idx="2"/>
            </p:cNvCxnSpPr>
            <p:nvPr/>
          </p:nvCxnSpPr>
          <p:spPr>
            <a:xfrm>
              <a:off x="2186525" y="6790900"/>
              <a:ext cx="0" cy="38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7" name="Google Shape;87;p14"/>
            <p:cNvSpPr/>
            <p:nvPr/>
          </p:nvSpPr>
          <p:spPr>
            <a:xfrm>
              <a:off x="933025" y="7179125"/>
              <a:ext cx="2516700" cy="928200"/>
            </a:xfrm>
            <a:prstGeom prst="diamond">
              <a:avLst/>
            </a:prstGeom>
            <a:solidFill>
              <a:srgbClr val="FFF2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900">
                  <a:solidFill>
                    <a:schemeClr val="dk1"/>
                  </a:solidFill>
                  <a:latin typeface="DotGothic16"/>
                  <a:ea typeface="DotGothic16"/>
                  <a:cs typeface="DotGothic16"/>
                  <a:sym typeface="DotGothic16"/>
                </a:rPr>
                <a:t>user==2  robot==1</a:t>
              </a:r>
              <a:endParaRPr b="1" sz="900">
                <a:solidFill>
                  <a:schemeClr val="dk1"/>
                </a:solidFill>
                <a:latin typeface="DotGothic16"/>
                <a:ea typeface="DotGothic16"/>
                <a:cs typeface="DotGothic16"/>
                <a:sym typeface="DotGothic16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900">
                  <a:solidFill>
                    <a:schemeClr val="dk1"/>
                  </a:solidFill>
                  <a:latin typeface="DotGothic16"/>
                  <a:ea typeface="DotGothic16"/>
                  <a:cs typeface="DotGothic16"/>
                  <a:sym typeface="DotGothic16"/>
                </a:rPr>
                <a:t>user==1  robot==0</a:t>
              </a:r>
              <a:endParaRPr b="1" sz="900">
                <a:solidFill>
                  <a:schemeClr val="dk1"/>
                </a:solidFill>
                <a:latin typeface="DotGothic16"/>
                <a:ea typeface="DotGothic16"/>
                <a:cs typeface="DotGothic16"/>
                <a:sym typeface="DotGothic16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900">
                  <a:latin typeface="DotGothic16"/>
                  <a:ea typeface="DotGothic16"/>
                  <a:cs typeface="DotGothic16"/>
                  <a:sym typeface="DotGothic16"/>
                </a:rPr>
                <a:t>user==0  robot==2</a:t>
              </a:r>
              <a:endParaRPr b="1" sz="900">
                <a:latin typeface="DotGothic16"/>
                <a:ea typeface="DotGothic16"/>
                <a:cs typeface="DotGothic16"/>
                <a:sym typeface="DotGothic16"/>
              </a:endParaRPr>
            </a:p>
          </p:txBody>
        </p:sp>
        <p:cxnSp>
          <p:nvCxnSpPr>
            <p:cNvPr id="88" name="Google Shape;88;p14"/>
            <p:cNvCxnSpPr>
              <a:stCxn id="87" idx="3"/>
              <a:endCxn id="89" idx="5"/>
            </p:cNvCxnSpPr>
            <p:nvPr/>
          </p:nvCxnSpPr>
          <p:spPr>
            <a:xfrm>
              <a:off x="3449725" y="7643225"/>
              <a:ext cx="2406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9" name="Google Shape;89;p14"/>
            <p:cNvSpPr/>
            <p:nvPr/>
          </p:nvSpPr>
          <p:spPr>
            <a:xfrm>
              <a:off x="5790750" y="7382375"/>
              <a:ext cx="1644300" cy="521700"/>
            </a:xfrm>
            <a:prstGeom prst="parallelogram">
              <a:avLst>
                <a:gd fmla="val 25000" name="adj"/>
              </a:avLst>
            </a:prstGeom>
            <a:solidFill>
              <a:srgbClr val="F4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輸出敗北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5461850" y="3034451"/>
              <a:ext cx="1142470" cy="4329100"/>
            </a:xfrm>
            <a:custGeom>
              <a:rect b="b" l="l" r="r" t="t"/>
              <a:pathLst>
                <a:path extrusionOk="0" h="71399" w="60689">
                  <a:moveTo>
                    <a:pt x="60689" y="71399"/>
                  </a:moveTo>
                  <a:lnTo>
                    <a:pt x="59975" y="0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91" name="Google Shape;91;p14"/>
            <p:cNvCxnSpPr>
              <a:stCxn id="87" idx="2"/>
              <a:endCxn id="92" idx="0"/>
            </p:cNvCxnSpPr>
            <p:nvPr/>
          </p:nvCxnSpPr>
          <p:spPr>
            <a:xfrm>
              <a:off x="2191375" y="8107325"/>
              <a:ext cx="0" cy="38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2" name="Google Shape;92;p14"/>
            <p:cNvSpPr/>
            <p:nvPr/>
          </p:nvSpPr>
          <p:spPr>
            <a:xfrm>
              <a:off x="850525" y="8495550"/>
              <a:ext cx="2681700" cy="521700"/>
            </a:xfrm>
            <a:prstGeom prst="parallelogram">
              <a:avLst>
                <a:gd fmla="val 25000" name="adj"/>
              </a:avLst>
            </a:prstGeom>
            <a:solidFill>
              <a:srgbClr val="F4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chemeClr val="dk1"/>
                  </a:solidFill>
                  <a:latin typeface="DotGothic16"/>
                  <a:ea typeface="DotGothic16"/>
                  <a:cs typeface="DotGothic16"/>
                  <a:sym typeface="DotGothic16"/>
                </a:rPr>
                <a:t>輸出遊戲結束</a:t>
              </a:r>
              <a:endParaRPr>
                <a:latin typeface="DotGothic16"/>
                <a:ea typeface="DotGothic16"/>
                <a:cs typeface="DotGothic16"/>
                <a:sym typeface="DotGothic16"/>
              </a:endParaRPr>
            </a:p>
          </p:txBody>
        </p:sp>
      </p:grpSp>
      <p:sp>
        <p:nvSpPr>
          <p:cNvPr id="93" name="Google Shape;93;p14"/>
          <p:cNvSpPr/>
          <p:nvPr/>
        </p:nvSpPr>
        <p:spPr>
          <a:xfrm>
            <a:off x="3780000" y="9064850"/>
            <a:ext cx="1962468" cy="521856"/>
          </a:xfrm>
          <a:prstGeom prst="flowChartTerminator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Open Sans"/>
                <a:ea typeface="Open Sans"/>
                <a:cs typeface="Open Sans"/>
                <a:sym typeface="Open Sans"/>
              </a:rPr>
              <a:t>遊戲</a:t>
            </a:r>
            <a:r>
              <a:rPr b="1" lang="zh-TW">
                <a:latin typeface="Open Sans"/>
                <a:ea typeface="Open Sans"/>
                <a:cs typeface="Open Sans"/>
                <a:sym typeface="Open Sans"/>
              </a:rPr>
              <a:t>結束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4" name="Google Shape;94;p14"/>
          <p:cNvCxnSpPr>
            <a:stCxn id="92" idx="2"/>
            <a:endCxn id="93" idx="1"/>
          </p:cNvCxnSpPr>
          <p:nvPr/>
        </p:nvCxnSpPr>
        <p:spPr>
          <a:xfrm>
            <a:off x="3144150" y="9325850"/>
            <a:ext cx="635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3553206" y="9930206"/>
            <a:ext cx="4536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257705" y="3062996"/>
            <a:ext cx="70446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0000FF"/>
                </a:solidFill>
              </a:rPr>
              <a:t>學習重點四：GUI </a:t>
            </a:r>
            <a:endParaRPr b="1" sz="2000">
              <a:solidFill>
                <a:srgbClr val="0000FF"/>
              </a:solidFill>
            </a:endParaRPr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全名：</a:t>
            </a:r>
            <a:endParaRPr sz="18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Graphical User Interface(圖形使用者介面)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概念：</a:t>
            </a:r>
            <a:endParaRPr sz="18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採用圖形方式顯示的電腦操作使用者介面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0000FF"/>
                </a:solidFill>
              </a:rPr>
              <a:t>學習重點五：tkinter套件</a:t>
            </a:r>
            <a:endParaRPr b="1" sz="2000">
              <a:solidFill>
                <a:srgbClr val="0000FF"/>
              </a:solidFill>
            </a:endParaRPr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Tk()：用此函式建立GUI架構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title()：介面上方的標題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geometry()：介面長寬設定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resizable()：定義可不可以被使用者放大縮小視窗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mainloop()：使程式常駐執行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place(x=,y=)：用絕對位置來佈局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place_forget()：刪除place過的物件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Frame( )：設置一個矩形區域作為框架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Button( )：設置一個按鈕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bind([event],[handler])：按鈕點擊事件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Label( )：設置一個標籤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StringVar()：設置標籤內的變數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PhotoImage()：建立tkinter 圖片物件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3553206" y="9930206"/>
            <a:ext cx="4536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21271" l="0" r="0" t="19378"/>
          <a:stretch/>
        </p:blipFill>
        <p:spPr>
          <a:xfrm>
            <a:off x="2055675" y="1544375"/>
            <a:ext cx="3448657" cy="12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257705" y="1795059"/>
            <a:ext cx="70446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0000FF"/>
                </a:solidFill>
              </a:rPr>
              <a:t>學習重點六：遊戲框架</a:t>
            </a:r>
            <a:endParaRPr b="1"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rgbClr val="0000FF"/>
              </a:solidFill>
            </a:endParaRPr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3553206" y="9930206"/>
            <a:ext cx="4536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5858" l="5208" r="6060" t="5770"/>
          <a:stretch/>
        </p:blipFill>
        <p:spPr>
          <a:xfrm>
            <a:off x="257700" y="2399350"/>
            <a:ext cx="7044598" cy="7101902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43325" y="1310800"/>
            <a:ext cx="64260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2000">
                <a:solidFill>
                  <a:srgbClr val="0000FF"/>
                </a:solidFill>
              </a:rPr>
              <a:t>學習重點七：load_img </a:t>
            </a:r>
            <a:r>
              <a:rPr b="1" lang="zh-TW" sz="2000">
                <a:solidFill>
                  <a:srgbClr val="0000FF"/>
                </a:solidFill>
              </a:rPr>
              <a:t>程式碼</a:t>
            </a:r>
            <a:endParaRPr b="1" sz="2000">
              <a:solidFill>
                <a:srgbClr val="0000FF"/>
              </a:solidFill>
            </a:endParaRPr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52850" y="3174175"/>
            <a:ext cx="64260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2000">
                <a:solidFill>
                  <a:srgbClr val="0000FF"/>
                </a:solidFill>
              </a:rPr>
              <a:t>學習重點八：set_title_frame 程式碼</a:t>
            </a:r>
            <a:endParaRPr b="1" sz="2000">
              <a:solidFill>
                <a:srgbClr val="0000FF"/>
              </a:solidFill>
            </a:endParaRPr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3553206" y="9930206"/>
            <a:ext cx="4536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16475" l="5817" r="5640" t="30787"/>
          <a:stretch/>
        </p:blipFill>
        <p:spPr>
          <a:xfrm>
            <a:off x="533800" y="1828225"/>
            <a:ext cx="6426002" cy="130025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p17"/>
          <p:cNvPicPr preferRelativeResize="0"/>
          <p:nvPr/>
        </p:nvPicPr>
        <p:blipFill rotWithShape="1">
          <a:blip r:embed="rId4">
            <a:alphaModFix/>
          </a:blip>
          <a:srcRect b="16149" l="5984" r="5480" t="28276"/>
          <a:stretch/>
        </p:blipFill>
        <p:spPr>
          <a:xfrm>
            <a:off x="533800" y="3723975"/>
            <a:ext cx="6425999" cy="139835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352850" y="5189963"/>
            <a:ext cx="64260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2000">
                <a:solidFill>
                  <a:srgbClr val="0000FF"/>
                </a:solidFill>
              </a:rPr>
              <a:t>學習重點九：set_robot_frame 程式碼</a:t>
            </a:r>
            <a:endParaRPr b="1" sz="2000">
              <a:solidFill>
                <a:srgbClr val="0000FF"/>
              </a:solidFill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5">
            <a:alphaModFix/>
          </a:blip>
          <a:srcRect b="7809" l="6091" r="5374" t="14168"/>
          <a:stretch/>
        </p:blipFill>
        <p:spPr>
          <a:xfrm>
            <a:off x="533800" y="5773950"/>
            <a:ext cx="6425999" cy="3815652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567005" y="1419321"/>
            <a:ext cx="70446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2000">
                <a:solidFill>
                  <a:srgbClr val="0000FF"/>
                </a:solidFill>
              </a:rPr>
              <a:t>學習重點十</a:t>
            </a:r>
            <a:r>
              <a:rPr b="1" lang="zh-TW" sz="2000">
                <a:solidFill>
                  <a:srgbClr val="0000FF"/>
                </a:solidFill>
              </a:rPr>
              <a:t>：</a:t>
            </a:r>
            <a:r>
              <a:rPr b="1" lang="zh-TW" sz="2000">
                <a:solidFill>
                  <a:srgbClr val="0000FF"/>
                </a:solidFill>
              </a:rPr>
              <a:t>set_user_frame </a:t>
            </a:r>
            <a:r>
              <a:rPr b="1" lang="zh-TW" sz="2000">
                <a:solidFill>
                  <a:srgbClr val="0000FF"/>
                </a:solidFill>
              </a:rPr>
              <a:t>程式碼</a:t>
            </a:r>
            <a:endParaRPr b="1" sz="2000">
              <a:solidFill>
                <a:srgbClr val="0000FF"/>
              </a:solidFill>
            </a:endParaRPr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3553206" y="9930206"/>
            <a:ext cx="4536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b="6873" l="5702" r="5337" t="12266"/>
          <a:stretch/>
        </p:blipFill>
        <p:spPr>
          <a:xfrm>
            <a:off x="567000" y="1927625"/>
            <a:ext cx="6600300" cy="469895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344850" y="6855175"/>
            <a:ext cx="70446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2000">
                <a:solidFill>
                  <a:srgbClr val="0000FF"/>
                </a:solidFill>
              </a:rPr>
              <a:t>學習重點</a:t>
            </a:r>
            <a:r>
              <a:rPr b="1" lang="zh-TW" sz="2000">
                <a:solidFill>
                  <a:srgbClr val="0000FF"/>
                </a:solidFill>
              </a:rPr>
              <a:t>十一</a:t>
            </a:r>
            <a:r>
              <a:rPr b="1" lang="zh-TW" sz="2000">
                <a:solidFill>
                  <a:srgbClr val="0000FF"/>
                </a:solidFill>
              </a:rPr>
              <a:t>：set_result_frame 程式碼</a:t>
            </a:r>
            <a:endParaRPr b="1" sz="2000">
              <a:solidFill>
                <a:srgbClr val="0000FF"/>
              </a:solidFill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4">
            <a:alphaModFix/>
          </a:blip>
          <a:srcRect b="10805" l="5814" r="5823" t="19571"/>
          <a:stretch/>
        </p:blipFill>
        <p:spPr>
          <a:xfrm>
            <a:off x="501125" y="7402725"/>
            <a:ext cx="6680550" cy="2688225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391776" y="2946925"/>
            <a:ext cx="67764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2000">
                <a:solidFill>
                  <a:srgbClr val="0000FF"/>
                </a:solidFill>
              </a:rPr>
              <a:t>學習重點</a:t>
            </a:r>
            <a:r>
              <a:rPr b="1" lang="zh-TW" sz="2000">
                <a:solidFill>
                  <a:srgbClr val="0000FF"/>
                </a:solidFill>
              </a:rPr>
              <a:t>十二</a:t>
            </a:r>
            <a:r>
              <a:rPr b="1" lang="zh-TW" sz="2000">
                <a:solidFill>
                  <a:srgbClr val="0000FF"/>
                </a:solidFill>
              </a:rPr>
              <a:t>：</a:t>
            </a:r>
            <a:r>
              <a:rPr b="1" lang="zh-TW" sz="2000">
                <a:solidFill>
                  <a:srgbClr val="0000FF"/>
                </a:solidFill>
              </a:rPr>
              <a:t>click_scissors</a:t>
            </a:r>
            <a:r>
              <a:rPr b="1" lang="zh-TW" sz="2000">
                <a:solidFill>
                  <a:srgbClr val="0000FF"/>
                </a:solidFill>
              </a:rPr>
              <a:t> 程式碼 (</a:t>
            </a:r>
            <a:r>
              <a:rPr b="1" lang="zh-TW" sz="2000">
                <a:solidFill>
                  <a:srgbClr val="0000FF"/>
                </a:solidFill>
              </a:rPr>
              <a:t>石頭、布比照)</a:t>
            </a:r>
            <a:endParaRPr b="1" sz="2000">
              <a:solidFill>
                <a:srgbClr val="0000FF"/>
              </a:solidFill>
            </a:endParaRPr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3553206" y="9930206"/>
            <a:ext cx="4536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b="6190" l="5814" r="5823" t="6243"/>
          <a:stretch/>
        </p:blipFill>
        <p:spPr>
          <a:xfrm>
            <a:off x="391763" y="3664025"/>
            <a:ext cx="6776474" cy="5744125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" name="Google Shape;137;p19"/>
          <p:cNvPicPr preferRelativeResize="0"/>
          <p:nvPr/>
        </p:nvPicPr>
        <p:blipFill rotWithShape="1">
          <a:blip r:embed="rId4">
            <a:alphaModFix/>
          </a:blip>
          <a:srcRect b="6838" l="8723" r="51553" t="45603"/>
          <a:stretch/>
        </p:blipFill>
        <p:spPr>
          <a:xfrm>
            <a:off x="810425" y="1712526"/>
            <a:ext cx="1031075" cy="123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 rotWithShape="1">
          <a:blip r:embed="rId4">
            <a:alphaModFix/>
          </a:blip>
          <a:srcRect b="55669" l="26070" r="38679" t="7015"/>
          <a:stretch/>
        </p:blipFill>
        <p:spPr>
          <a:xfrm>
            <a:off x="1838475" y="1829500"/>
            <a:ext cx="932475" cy="987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4">
            <a:alphaModFix/>
          </a:blip>
          <a:srcRect b="20160" l="52034" r="4776" t="38271"/>
          <a:stretch/>
        </p:blipFill>
        <p:spPr>
          <a:xfrm>
            <a:off x="2847525" y="1919150"/>
            <a:ext cx="932485" cy="8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410100" y="1405096"/>
            <a:ext cx="70446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2000">
                <a:solidFill>
                  <a:srgbClr val="0000FF"/>
                </a:solidFill>
              </a:rPr>
              <a:t>學習重點</a:t>
            </a:r>
            <a:r>
              <a:rPr b="1" lang="zh-TW" sz="2000">
                <a:solidFill>
                  <a:srgbClr val="0000FF"/>
                </a:solidFill>
              </a:rPr>
              <a:t>十三</a:t>
            </a:r>
            <a:r>
              <a:rPr b="1" lang="zh-TW" sz="2000">
                <a:solidFill>
                  <a:srgbClr val="0000FF"/>
                </a:solidFill>
              </a:rPr>
              <a:t>：</a:t>
            </a:r>
            <a:r>
              <a:rPr b="1" lang="zh-TW" sz="2000">
                <a:solidFill>
                  <a:srgbClr val="0000FF"/>
                </a:solidFill>
              </a:rPr>
              <a:t>reset_func 程式碼</a:t>
            </a:r>
            <a:endParaRPr b="1" sz="2000">
              <a:solidFill>
                <a:srgbClr val="0000FF"/>
              </a:solidFill>
            </a:endParaRPr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414600" y="5305150"/>
            <a:ext cx="64260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2000">
                <a:solidFill>
                  <a:srgbClr val="0000FF"/>
                </a:solidFill>
              </a:rPr>
              <a:t>學習重點</a:t>
            </a:r>
            <a:r>
              <a:rPr b="1" lang="zh-TW" sz="2000">
                <a:solidFill>
                  <a:srgbClr val="0000FF"/>
                </a:solidFill>
              </a:rPr>
              <a:t>十四</a:t>
            </a:r>
            <a:r>
              <a:rPr b="1" lang="zh-TW" sz="2000">
                <a:solidFill>
                  <a:srgbClr val="0000FF"/>
                </a:solidFill>
              </a:rPr>
              <a:t>：</a:t>
            </a:r>
            <a:r>
              <a:rPr b="1" lang="zh-TW" sz="2000">
                <a:solidFill>
                  <a:srgbClr val="0000FF"/>
                </a:solidFill>
              </a:rPr>
              <a:t>update_scoreboard 程式碼</a:t>
            </a:r>
            <a:endParaRPr b="1" sz="2000">
              <a:solidFill>
                <a:srgbClr val="0000FF"/>
              </a:solidFill>
            </a:endParaRPr>
          </a:p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3553206" y="9930206"/>
            <a:ext cx="4536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 b="11022" l="8060" r="7884" t="21149"/>
          <a:stretch/>
        </p:blipFill>
        <p:spPr>
          <a:xfrm>
            <a:off x="602825" y="1907413"/>
            <a:ext cx="6354350" cy="3360662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8" name="Google Shape;148;p20"/>
          <p:cNvPicPr preferRelativeResize="0"/>
          <p:nvPr/>
        </p:nvPicPr>
        <p:blipFill rotWithShape="1">
          <a:blip r:embed="rId4">
            <a:alphaModFix/>
          </a:blip>
          <a:srcRect b="14337" l="10992" r="10820" t="21341"/>
          <a:stretch/>
        </p:blipFill>
        <p:spPr>
          <a:xfrm>
            <a:off x="602825" y="5789225"/>
            <a:ext cx="6354350" cy="4124036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