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2" r:id="rId1"/>
  </p:sldMasterIdLst>
  <p:sldIdLst>
    <p:sldId id="256" r:id="rId2"/>
    <p:sldId id="266" r:id="rId3"/>
    <p:sldId id="257" r:id="rId4"/>
    <p:sldId id="258" r:id="rId5"/>
    <p:sldId id="263" r:id="rId6"/>
    <p:sldId id="259" r:id="rId7"/>
    <p:sldId id="260" r:id="rId8"/>
    <p:sldId id="261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3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AEFDD7-27CD-4705-A913-A0D510E947F4}" type="datetimeFigureOut">
              <a:rPr lang="uk-UA" smtClean="0"/>
              <a:pPr/>
              <a:t>25.02.2016</a:t>
            </a:fld>
            <a:endParaRPr lang="uk-U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287AEB-AB9E-4D9A-9BF3-14BEBC69C2F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AEFDD7-27CD-4705-A913-A0D510E947F4}" type="datetimeFigureOut">
              <a:rPr lang="uk-UA" smtClean="0"/>
              <a:pPr/>
              <a:t>25.02.2016</a:t>
            </a:fld>
            <a:endParaRPr lang="uk-U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287AEB-AB9E-4D9A-9BF3-14BEBC69C2F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AEFDD7-27CD-4705-A913-A0D510E947F4}" type="datetimeFigureOut">
              <a:rPr lang="uk-UA" smtClean="0"/>
              <a:pPr/>
              <a:t>25.02.2016</a:t>
            </a:fld>
            <a:endParaRPr lang="uk-U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287AEB-AB9E-4D9A-9BF3-14BEBC69C2F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FDD7-27CD-4705-A913-A0D510E947F4}" type="datetimeFigureOut">
              <a:rPr lang="uk-UA" smtClean="0"/>
              <a:pPr/>
              <a:t>25.02.2016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7AEB-AB9E-4D9A-9BF3-14BEBC69C2FC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405968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AEFDD7-27CD-4705-A913-A0D510E947F4}" type="datetimeFigureOut">
              <a:rPr lang="uk-UA" smtClean="0"/>
              <a:pPr/>
              <a:t>25.02.2016</a:t>
            </a:fld>
            <a:endParaRPr lang="uk-U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287AEB-AB9E-4D9A-9BF3-14BEBC69C2F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AEFDD7-27CD-4705-A913-A0D510E947F4}" type="datetimeFigureOut">
              <a:rPr lang="uk-UA" smtClean="0"/>
              <a:pPr/>
              <a:t>25.02.2016</a:t>
            </a:fld>
            <a:endParaRPr lang="uk-U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287AEB-AB9E-4D9A-9BF3-14BEBC69C2F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AEFDD7-27CD-4705-A913-A0D510E947F4}" type="datetimeFigureOut">
              <a:rPr lang="uk-UA" smtClean="0"/>
              <a:pPr/>
              <a:t>25.02.2016</a:t>
            </a:fld>
            <a:endParaRPr lang="uk-U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287AEB-AB9E-4D9A-9BF3-14BEBC69C2F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AEFDD7-27CD-4705-A913-A0D510E947F4}" type="datetimeFigureOut">
              <a:rPr lang="uk-UA" smtClean="0"/>
              <a:pPr/>
              <a:t>25.02.2016</a:t>
            </a:fld>
            <a:endParaRPr lang="uk-U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287AEB-AB9E-4D9A-9BF3-14BEBC69C2F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AEFDD7-27CD-4705-A913-A0D510E947F4}" type="datetimeFigureOut">
              <a:rPr lang="uk-UA" smtClean="0"/>
              <a:pPr/>
              <a:t>25.02.2016</a:t>
            </a:fld>
            <a:endParaRPr lang="uk-U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287AEB-AB9E-4D9A-9BF3-14BEBC69C2F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AEFDD7-27CD-4705-A913-A0D510E947F4}" type="datetimeFigureOut">
              <a:rPr lang="uk-UA" smtClean="0"/>
              <a:pPr/>
              <a:t>25.02.2016</a:t>
            </a:fld>
            <a:endParaRPr lang="uk-U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287AEB-AB9E-4D9A-9BF3-14BEBC69C2F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AEFDD7-27CD-4705-A913-A0D510E947F4}" type="datetimeFigureOut">
              <a:rPr lang="uk-UA" smtClean="0"/>
              <a:pPr/>
              <a:t>25.02.2016</a:t>
            </a:fld>
            <a:endParaRPr lang="uk-U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287AEB-AB9E-4D9A-9BF3-14BEBC69C2F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AEFDD7-27CD-4705-A913-A0D510E947F4}" type="datetimeFigureOut">
              <a:rPr lang="uk-UA" smtClean="0"/>
              <a:pPr/>
              <a:t>25.02.2016</a:t>
            </a:fld>
            <a:endParaRPr lang="uk-U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287AEB-AB9E-4D9A-9BF3-14BEBC69C2F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/>
            </a:lvl1pPr>
          </a:lstStyle>
          <a:p>
            <a:fld id="{32AEFDD7-27CD-4705-A913-A0D510E947F4}" type="datetimeFigureOut">
              <a:rPr lang="uk-UA" smtClean="0"/>
              <a:pPr/>
              <a:t>25.02.2016</a:t>
            </a:fld>
            <a:endParaRPr lang="uk-UA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/>
            </a:lvl1pPr>
          </a:lstStyle>
          <a:p>
            <a:endParaRPr lang="uk-UA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D287AEB-AB9E-4D9A-9BF3-14BEBC69C2FC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  <p:sldLayoutId id="2147484134" r:id="rId2"/>
    <p:sldLayoutId id="2147484135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41" r:id="rId9"/>
    <p:sldLayoutId id="2147484142" r:id="rId10"/>
    <p:sldLayoutId id="2147484143" r:id="rId11"/>
    <p:sldLayoutId id="2147484144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3379" y="2330123"/>
            <a:ext cx="103632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uk-UA" sz="5400" b="0" dirty="0" smtClean="0"/>
              <a:t>Тестування </a:t>
            </a:r>
            <a:r>
              <a:rPr lang="uk-UA" sz="5400" b="0" dirty="0" err="1" smtClean="0"/>
              <a:t>дермантинового</a:t>
            </a:r>
            <a:r>
              <a:rPr lang="uk-UA" sz="5400" b="0" dirty="0" smtClean="0"/>
              <a:t> гаманця</a:t>
            </a:r>
            <a:endParaRPr lang="uk-UA" sz="5400" b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6857" y="4296104"/>
            <a:ext cx="1996964" cy="843455"/>
          </a:xfrm>
        </p:spPr>
        <p:txBody>
          <a:bodyPr>
            <a:normAutofit lnSpcReduction="10000"/>
          </a:bodyPr>
          <a:lstStyle/>
          <a:p>
            <a:r>
              <a:rPr lang="uk-UA" sz="2400" dirty="0" err="1" smtClean="0">
                <a:latin typeface="+mj-lt"/>
              </a:rPr>
              <a:t>Кінаш</a:t>
            </a:r>
            <a:r>
              <a:rPr lang="uk-UA" sz="2400" dirty="0" smtClean="0">
                <a:latin typeface="+mj-lt"/>
              </a:rPr>
              <a:t> Ю.О</a:t>
            </a:r>
          </a:p>
          <a:p>
            <a:r>
              <a:rPr lang="uk-UA" sz="2400" dirty="0" smtClean="0">
                <a:latin typeface="+mj-lt"/>
              </a:rPr>
              <a:t>гр.ПІ-13-1</a:t>
            </a:r>
            <a:endParaRPr lang="uk-UA" sz="24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96134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71145" y="3272135"/>
            <a:ext cx="886022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Дякую за увагу</a:t>
            </a:r>
            <a:endParaRPr lang="uk-UA" sz="72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8786500"/>
      </p:ext>
    </p:extLst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639" y="451945"/>
            <a:ext cx="8596668" cy="812800"/>
          </a:xfrm>
        </p:spPr>
        <p:txBody>
          <a:bodyPr/>
          <a:lstStyle/>
          <a:p>
            <a:pPr algn="l"/>
            <a:r>
              <a:rPr lang="uk-UA" sz="3200" dirty="0" smtClean="0">
                <a:solidFill>
                  <a:schemeClr val="bg1"/>
                </a:solidFill>
              </a:rPr>
              <a:t>Зовнішній вигляд і знайомство з досліджуваним екземпляром гаманця</a:t>
            </a:r>
            <a:endParaRPr lang="uk-UA" sz="3200" dirty="0">
              <a:solidFill>
                <a:schemeClr val="bg1"/>
              </a:solidFill>
            </a:endParaRPr>
          </a:p>
        </p:txBody>
      </p:sp>
      <p:pic>
        <p:nvPicPr>
          <p:cNvPr id="7" name="Содержимое 6" descr="dguwsMBtJ0g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19199" y="3473169"/>
            <a:ext cx="4124444" cy="3093333"/>
          </a:xfrm>
        </p:spPr>
      </p:pic>
      <p:pic>
        <p:nvPicPr>
          <p:cNvPr id="8" name="Содержимое 7" descr="53uCJ3sY-I0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26579" y="3447393"/>
            <a:ext cx="4187862" cy="3140896"/>
          </a:xfrm>
        </p:spPr>
      </p:pic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1106671" y="1334816"/>
            <a:ext cx="8845627" cy="2032000"/>
          </a:xfrm>
        </p:spPr>
        <p:txBody>
          <a:bodyPr>
            <a:normAutofit/>
          </a:bodyPr>
          <a:lstStyle/>
          <a:p>
            <a:r>
              <a:rPr lang="ru-RU" sz="2000" b="0" dirty="0" smtClean="0"/>
              <a:t>Для тесту ми </a:t>
            </a:r>
            <a:r>
              <a:rPr lang="ru-RU" sz="2000" b="0" dirty="0" err="1" smtClean="0"/>
              <a:t>вибрали</a:t>
            </a:r>
            <a:r>
              <a:rPr lang="ru-RU" sz="2000" b="0" dirty="0" smtClean="0"/>
              <a:t> </a:t>
            </a:r>
            <a:r>
              <a:rPr lang="ru-RU" sz="2000" b="0" dirty="0" err="1" smtClean="0"/>
              <a:t>дермантиновий</a:t>
            </a:r>
            <a:r>
              <a:rPr lang="ru-RU" sz="2000" b="0" dirty="0" smtClean="0"/>
              <a:t> </a:t>
            </a:r>
            <a:r>
              <a:rPr lang="ru-RU" sz="2000" b="0" dirty="0" err="1" smtClean="0"/>
              <a:t>гаманець</a:t>
            </a:r>
            <a:r>
              <a:rPr lang="ru-RU" sz="2000" b="0" dirty="0" smtClean="0"/>
              <a:t> </a:t>
            </a:r>
            <a:r>
              <a:rPr lang="ru-RU" sz="2000" b="0" dirty="0" err="1" smtClean="0"/>
              <a:t>фірми</a:t>
            </a:r>
            <a:r>
              <a:rPr lang="ru-RU" sz="2000" b="0" dirty="0" smtClean="0"/>
              <a:t> </a:t>
            </a:r>
            <a:r>
              <a:rPr lang="en-US" sz="2000" b="0" dirty="0" smtClean="0"/>
              <a:t>“ARMANI”, </a:t>
            </a:r>
            <a:r>
              <a:rPr lang="ru-RU" sz="2000" b="0" dirty="0" err="1" smtClean="0"/>
              <a:t>бурдового</a:t>
            </a:r>
            <a:r>
              <a:rPr lang="ru-RU" sz="2000" b="0" dirty="0" smtClean="0"/>
              <a:t> </a:t>
            </a:r>
            <a:r>
              <a:rPr lang="ru-RU" sz="2000" b="0" dirty="0" err="1" smtClean="0"/>
              <a:t>кольору</a:t>
            </a:r>
            <a:r>
              <a:rPr lang="ru-RU" sz="2000" b="0" dirty="0" smtClean="0"/>
              <a:t> </a:t>
            </a:r>
            <a:r>
              <a:rPr lang="ru-RU" sz="2000" b="0" dirty="0" err="1" smtClean="0"/>
              <a:t>з</a:t>
            </a:r>
            <a:r>
              <a:rPr lang="ru-RU" sz="2000" b="0" dirty="0" smtClean="0"/>
              <a:t> </a:t>
            </a:r>
            <a:r>
              <a:rPr lang="ru-RU" sz="2000" b="0" dirty="0" err="1" smtClean="0"/>
              <a:t>розмірами</a:t>
            </a:r>
            <a:r>
              <a:rPr lang="ru-RU" sz="2000" b="0" dirty="0" smtClean="0"/>
              <a:t> 11см/8см.</a:t>
            </a:r>
            <a:r>
              <a:rPr lang="uk-UA" sz="2000" b="0" dirty="0" smtClean="0"/>
              <a:t> Якість гаманця хороша, зі всіх сторін прошитий. Щодо дизайну, поверхня гаманця гладка і матова, без будь яких візерунків і надписів. Такий дизайн додає гаманцю елегантності і вишуканості</a:t>
            </a:r>
          </a:p>
        </p:txBody>
      </p:sp>
    </p:spTree>
    <p:extLst>
      <p:ext uri="{BB962C8B-B14F-4D97-AF65-F5344CB8AC3E}">
        <p14:creationId xmlns="" xmlns:p14="http://schemas.microsoft.com/office/powerpoint/2010/main" val="2106230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5519" y="1723477"/>
            <a:ext cx="4011084" cy="1162050"/>
          </a:xfrm>
        </p:spPr>
        <p:txBody>
          <a:bodyPr anchor="ctr"/>
          <a:lstStyle/>
          <a:p>
            <a:r>
              <a:rPr lang="uk-UA" sz="2800" dirty="0" smtClean="0"/>
              <a:t>Загальна характеристика</a:t>
            </a:r>
            <a:endParaRPr lang="uk-UA" sz="2800" dirty="0"/>
          </a:p>
        </p:txBody>
      </p:sp>
      <p:pic>
        <p:nvPicPr>
          <p:cNvPr id="6" name="Содержимое 5" descr="kDrU1qenQb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9718" y="2175642"/>
            <a:ext cx="5165241" cy="3873931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007" y="3069459"/>
            <a:ext cx="3972910" cy="3788541"/>
          </a:xfrm>
        </p:spPr>
        <p:txBody>
          <a:bodyPr>
            <a:normAutofit/>
          </a:bodyPr>
          <a:lstStyle/>
          <a:p>
            <a:r>
              <a:rPr lang="uk-UA" sz="1800" dirty="0" smtClean="0"/>
              <a:t>При своїх невеликих розмірах (</a:t>
            </a:r>
            <a:r>
              <a:rPr lang="ru-RU" sz="1800" dirty="0" smtClean="0"/>
              <a:t>11см/8см), </a:t>
            </a:r>
            <a:r>
              <a:rPr lang="ru-RU" sz="1800" dirty="0" err="1" smtClean="0"/>
              <a:t>гаманець</a:t>
            </a:r>
            <a:r>
              <a:rPr lang="ru-RU" sz="1800" dirty="0" smtClean="0"/>
              <a:t> </a:t>
            </a:r>
            <a:r>
              <a:rPr lang="ru-RU" sz="1800" dirty="0" err="1" smtClean="0"/>
              <a:t>зручно</a:t>
            </a:r>
            <a:r>
              <a:rPr lang="ru-RU" sz="1800" dirty="0" smtClean="0"/>
              <a:t> </a:t>
            </a:r>
            <a:r>
              <a:rPr lang="ru-RU" sz="1800" dirty="0" err="1" smtClean="0"/>
              <a:t>тримати</a:t>
            </a:r>
            <a:r>
              <a:rPr lang="ru-RU" sz="1800" dirty="0" smtClean="0"/>
              <a:t> в </a:t>
            </a:r>
            <a:r>
              <a:rPr lang="ru-RU" sz="1800" dirty="0" err="1" smtClean="0"/>
              <a:t>руці</a:t>
            </a:r>
            <a:r>
              <a:rPr lang="ru-RU" sz="1800" dirty="0" smtClean="0"/>
              <a:t> </a:t>
            </a:r>
            <a:r>
              <a:rPr lang="ru-RU" sz="1800" dirty="0" err="1" smtClean="0"/>
              <a:t>і</a:t>
            </a:r>
            <a:r>
              <a:rPr lang="ru-RU" sz="1800" dirty="0" smtClean="0"/>
              <a:t> </a:t>
            </a:r>
            <a:r>
              <a:rPr lang="ru-RU" sz="1800" dirty="0" err="1" smtClean="0"/>
              <a:t>приємний</a:t>
            </a:r>
            <a:r>
              <a:rPr lang="ru-RU" sz="1800" dirty="0" smtClean="0"/>
              <a:t> на </a:t>
            </a:r>
            <a:r>
              <a:rPr lang="ru-RU" sz="1800" dirty="0" err="1" smtClean="0"/>
              <a:t>дотик</a:t>
            </a:r>
            <a:r>
              <a:rPr lang="ru-RU" sz="1800" dirty="0" smtClean="0"/>
              <a:t>. З такими </a:t>
            </a:r>
            <a:r>
              <a:rPr lang="ru-RU" sz="1800" dirty="0" err="1" smtClean="0"/>
              <a:t>розмірами</a:t>
            </a:r>
            <a:r>
              <a:rPr lang="ru-RU" sz="1800" dirty="0" smtClean="0"/>
              <a:t> в </a:t>
            </a:r>
            <a:r>
              <a:rPr lang="ru-RU" sz="1800" dirty="0" err="1" smtClean="0"/>
              <a:t>гаманці</a:t>
            </a:r>
            <a:r>
              <a:rPr lang="ru-RU" sz="1800" dirty="0" smtClean="0"/>
              <a:t> </a:t>
            </a:r>
            <a:r>
              <a:rPr lang="ru-RU" sz="1800" dirty="0" err="1" smtClean="0"/>
              <a:t>можна</a:t>
            </a:r>
            <a:r>
              <a:rPr lang="ru-RU" sz="1800" dirty="0" smtClean="0"/>
              <a:t> </a:t>
            </a:r>
            <a:r>
              <a:rPr lang="ru-RU" sz="1800" dirty="0" err="1" smtClean="0"/>
              <a:t>містити</a:t>
            </a:r>
            <a:r>
              <a:rPr lang="ru-RU" sz="1800" dirty="0" smtClean="0"/>
              <a:t> </a:t>
            </a:r>
            <a:r>
              <a:rPr lang="ru-RU" sz="1800" dirty="0" err="1" smtClean="0"/>
              <a:t>купюри</a:t>
            </a:r>
            <a:r>
              <a:rPr lang="ru-RU" sz="1800" dirty="0" smtClean="0"/>
              <a:t> </a:t>
            </a:r>
            <a:r>
              <a:rPr lang="ru-RU" sz="1800" dirty="0" err="1" smtClean="0"/>
              <a:t>різного</a:t>
            </a:r>
            <a:r>
              <a:rPr lang="ru-RU" sz="1800" dirty="0" smtClean="0"/>
              <a:t> </a:t>
            </a:r>
            <a:r>
              <a:rPr lang="ru-RU" sz="1800" dirty="0" err="1" smtClean="0"/>
              <a:t>номіналу</a:t>
            </a:r>
            <a:r>
              <a:rPr lang="ru-RU" sz="1800" dirty="0" smtClean="0"/>
              <a:t>. </a:t>
            </a:r>
            <a:r>
              <a:rPr lang="ru-RU" sz="1800" dirty="0" err="1" smtClean="0"/>
              <a:t>Він</a:t>
            </a:r>
            <a:r>
              <a:rPr lang="ru-RU" sz="1800" dirty="0" smtClean="0"/>
              <a:t> не </a:t>
            </a:r>
            <a:r>
              <a:rPr lang="ru-RU" sz="1800" dirty="0" err="1" smtClean="0"/>
              <a:t>є</a:t>
            </a:r>
            <a:r>
              <a:rPr lang="ru-RU" sz="1800" dirty="0" smtClean="0"/>
              <a:t> </a:t>
            </a:r>
            <a:r>
              <a:rPr lang="ru-RU" sz="1800" dirty="0" err="1" smtClean="0"/>
              <a:t>дуже</a:t>
            </a:r>
            <a:r>
              <a:rPr lang="ru-RU" sz="1800" dirty="0" smtClean="0"/>
              <a:t> великий </a:t>
            </a:r>
            <a:r>
              <a:rPr lang="ru-RU" sz="1800" dirty="0" err="1" smtClean="0"/>
              <a:t>і</a:t>
            </a:r>
            <a:r>
              <a:rPr lang="ru-RU" sz="1800" dirty="0" smtClean="0"/>
              <a:t> без </a:t>
            </a:r>
            <a:r>
              <a:rPr lang="ru-RU" sz="1800" dirty="0" err="1" smtClean="0"/>
              <a:t>зусиль</a:t>
            </a:r>
            <a:r>
              <a:rPr lang="ru-RU" sz="1800" dirty="0" smtClean="0"/>
              <a:t> </a:t>
            </a:r>
            <a:r>
              <a:rPr lang="ru-RU" sz="1800" dirty="0" err="1" smtClean="0"/>
              <a:t>вміщується</a:t>
            </a:r>
            <a:r>
              <a:rPr lang="ru-RU" sz="1800" dirty="0" smtClean="0"/>
              <a:t> в </a:t>
            </a:r>
            <a:r>
              <a:rPr lang="ru-RU" sz="1800" dirty="0" err="1" smtClean="0"/>
              <a:t>кишеню</a:t>
            </a:r>
            <a:r>
              <a:rPr lang="ru-RU" sz="1800" dirty="0" smtClean="0"/>
              <a:t> куртки </a:t>
            </a:r>
            <a:r>
              <a:rPr lang="ru-RU" sz="1800" dirty="0" err="1" smtClean="0"/>
              <a:t>чи</a:t>
            </a:r>
            <a:r>
              <a:rPr lang="ru-RU" sz="1800" dirty="0" smtClean="0"/>
              <a:t> </a:t>
            </a:r>
            <a:r>
              <a:rPr lang="ru-RU" sz="1800" dirty="0" err="1" smtClean="0"/>
              <a:t>штанів</a:t>
            </a:r>
            <a:r>
              <a:rPr lang="ru-RU" sz="1800" dirty="0" smtClean="0"/>
              <a:t>.</a:t>
            </a:r>
            <a:endParaRPr lang="uk-UA" sz="1800" dirty="0" smtClean="0"/>
          </a:p>
        </p:txBody>
      </p:sp>
    </p:spTree>
    <p:extLst>
      <p:ext uri="{BB962C8B-B14F-4D97-AF65-F5344CB8AC3E}">
        <p14:creationId xmlns="" xmlns:p14="http://schemas.microsoft.com/office/powerpoint/2010/main" val="915790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20412" y="872058"/>
            <a:ext cx="8366235" cy="963749"/>
          </a:xfrm>
        </p:spPr>
        <p:txBody>
          <a:bodyPr>
            <a:normAutofit/>
          </a:bodyPr>
          <a:lstStyle/>
          <a:p>
            <a:pPr algn="l"/>
            <a:r>
              <a:rPr lang="uk-UA" sz="1800" dirty="0" smtClean="0"/>
              <a:t>1) Перевірка практичності внутрішніх відсіків з прозорою плівкою.</a:t>
            </a:r>
            <a:endParaRPr lang="uk-UA" sz="1800" dirty="0"/>
          </a:p>
        </p:txBody>
      </p:sp>
      <p:sp>
        <p:nvSpPr>
          <p:cNvPr id="7" name="Текст 3"/>
          <p:cNvSpPr txBox="1">
            <a:spLocks/>
          </p:cNvSpPr>
          <p:nvPr/>
        </p:nvSpPr>
        <p:spPr>
          <a:xfrm>
            <a:off x="6494643" y="1909380"/>
            <a:ext cx="3357155" cy="4110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uk-UA" dirty="0" smtClean="0"/>
          </a:p>
        </p:txBody>
      </p:sp>
      <p:pic>
        <p:nvPicPr>
          <p:cNvPr id="10" name="Содержимое 9" descr="1111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582" y="1926021"/>
            <a:ext cx="6042642" cy="4525963"/>
          </a:xfrm>
        </p:spPr>
      </p:pic>
      <p:sp>
        <p:nvSpPr>
          <p:cNvPr id="12" name="TextBox 11"/>
          <p:cNvSpPr txBox="1"/>
          <p:nvPr/>
        </p:nvSpPr>
        <p:spPr>
          <a:xfrm>
            <a:off x="6642538" y="1818289"/>
            <a:ext cx="499241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У відкритому стані, можна замітити багато відсіків для кредиток, карток візиток, чеків чи документів.</a:t>
            </a:r>
          </a:p>
          <a:p>
            <a:r>
              <a:rPr lang="uk-UA" dirty="0" smtClean="0"/>
              <a:t>Зручними є відкидні відсіки з прозорою плівкою(зліва і посередині), плівка доволі товста і добре </a:t>
            </a:r>
            <a:r>
              <a:rPr lang="uk-UA" dirty="0" smtClean="0"/>
              <a:t>тримається, якщо її </a:t>
            </a:r>
            <a:r>
              <a:rPr lang="uk-UA" dirty="0" err="1" smtClean="0"/>
              <a:t>відтянути</a:t>
            </a:r>
            <a:r>
              <a:rPr lang="uk-UA" dirty="0" smtClean="0"/>
              <a:t> то сильно відчувається цілісність і якість всіх швів, плівка моментально повертається на своє місце. </a:t>
            </a:r>
            <a:r>
              <a:rPr lang="uk-UA" dirty="0" smtClean="0"/>
              <a:t>Простір між плівкою і внутрішньою обшивкою гаманця дозволяє вмістити до 10 пластикових карток звичайного розміру(8см/5.5).</a:t>
            </a:r>
            <a:br>
              <a:rPr lang="uk-UA" dirty="0" smtClean="0"/>
            </a:br>
            <a:r>
              <a:rPr lang="uk-UA" dirty="0" smtClean="0"/>
              <a:t>Однак якщо помістити 10 карток на ліву сторону і посередині, гаманець дещо втратить форму і відкидна кишеня буде </a:t>
            </a:r>
            <a:r>
              <a:rPr lang="uk-UA" dirty="0" err="1" smtClean="0"/>
              <a:t>горувати</a:t>
            </a:r>
            <a:r>
              <a:rPr lang="uk-UA" dirty="0" smtClean="0"/>
              <a:t>.</a:t>
            </a:r>
            <a:br>
              <a:rPr lang="uk-UA" dirty="0" smtClean="0"/>
            </a:br>
            <a:r>
              <a:rPr lang="uk-UA" dirty="0" smtClean="0"/>
              <a:t>Для зручності використання всіх кишень,</a:t>
            </a:r>
          </a:p>
          <a:p>
            <a:r>
              <a:rPr lang="uk-UA" dirty="0" smtClean="0"/>
              <a:t>варто рівномірно розподіляти картки.</a:t>
            </a:r>
          </a:p>
          <a:p>
            <a:endParaRPr lang="uk-UA" dirty="0"/>
          </a:p>
        </p:txBody>
      </p:sp>
      <p:sp>
        <p:nvSpPr>
          <p:cNvPr id="13" name="TextBox 12"/>
          <p:cNvSpPr txBox="1"/>
          <p:nvPr/>
        </p:nvSpPr>
        <p:spPr>
          <a:xfrm>
            <a:off x="399394" y="704192"/>
            <a:ext cx="6127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 smtClean="0"/>
              <a:t>Функціональність</a:t>
            </a:r>
            <a:endParaRPr lang="uk-UA" sz="2800" b="1" dirty="0"/>
          </a:p>
        </p:txBody>
      </p:sp>
    </p:spTree>
    <p:extLst>
      <p:ext uri="{BB962C8B-B14F-4D97-AF65-F5344CB8AC3E}">
        <p14:creationId xmlns="" xmlns:p14="http://schemas.microsoft.com/office/powerpoint/2010/main" val="3865749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0904" y="647625"/>
            <a:ext cx="3854528" cy="571575"/>
          </a:xfrm>
        </p:spPr>
        <p:txBody>
          <a:bodyPr anchor="ctr">
            <a:normAutofit/>
          </a:bodyPr>
          <a:lstStyle/>
          <a:p>
            <a:pPr algn="ctr"/>
            <a:r>
              <a:rPr lang="uk-UA" sz="2800" dirty="0" smtClean="0"/>
              <a:t>Функціональність</a:t>
            </a:r>
            <a:endParaRPr lang="uk-UA" sz="2800" dirty="0"/>
          </a:p>
        </p:txBody>
      </p:sp>
      <p:pic>
        <p:nvPicPr>
          <p:cNvPr id="6" name="Содержимое 5" descr="oBDsa1oTc_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00472" y="1849821"/>
            <a:ext cx="3685626" cy="2764220"/>
          </a:xfrm>
        </p:spPr>
      </p:pic>
      <p:sp>
        <p:nvSpPr>
          <p:cNvPr id="7" name="TextBox 6"/>
          <p:cNvSpPr txBox="1"/>
          <p:nvPr/>
        </p:nvSpPr>
        <p:spPr>
          <a:xfrm>
            <a:off x="525518" y="1198179"/>
            <a:ext cx="820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2) Зовнішня сторона відкидного відсіку та внутрішні відсіки для карток</a:t>
            </a:r>
            <a:endParaRPr lang="uk-UA" dirty="0"/>
          </a:p>
        </p:txBody>
      </p:sp>
      <p:pic>
        <p:nvPicPr>
          <p:cNvPr id="8" name="Рисунок 7" descr="53uCJ3sY-I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81848" y="3783725"/>
            <a:ext cx="3545489" cy="26591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3779" y="1797269"/>
            <a:ext cx="38362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uk-UA" dirty="0" smtClean="0"/>
              <a:t>В прикритому вигляді відкидна</a:t>
            </a:r>
          </a:p>
          <a:p>
            <a:pPr marL="285750" indent="-285750"/>
            <a:r>
              <a:rPr lang="uk-UA" dirty="0" smtClean="0"/>
              <a:t>частина гаманця обладнана ще</a:t>
            </a:r>
          </a:p>
          <a:p>
            <a:pPr marL="285750" indent="-285750"/>
            <a:r>
              <a:rPr lang="uk-UA" dirty="0" smtClean="0"/>
              <a:t>одною кишенею для зберігання</a:t>
            </a:r>
          </a:p>
          <a:p>
            <a:pPr marL="285750" indent="-285750"/>
            <a:r>
              <a:rPr lang="uk-UA" dirty="0" smtClean="0"/>
              <a:t>карток, чеків та візиток. Ця</a:t>
            </a:r>
          </a:p>
          <a:p>
            <a:pPr marL="285750" indent="-285750"/>
            <a:r>
              <a:rPr lang="uk-UA" dirty="0" smtClean="0"/>
              <a:t>кишеня частково прозора і</a:t>
            </a:r>
          </a:p>
          <a:p>
            <a:pPr marL="285750" indent="-285750"/>
            <a:r>
              <a:rPr lang="uk-UA" dirty="0" smtClean="0"/>
              <a:t>зроблена з щільної сітки. Сітка </a:t>
            </a:r>
          </a:p>
          <a:p>
            <a:pPr marL="285750" indent="-285750"/>
            <a:r>
              <a:rPr lang="uk-UA" dirty="0" smtClean="0"/>
              <a:t>зроблена з міцного матеріалу і її </a:t>
            </a:r>
          </a:p>
          <a:p>
            <a:pPr marL="285750" indent="-285750"/>
            <a:r>
              <a:rPr lang="uk-UA" dirty="0" smtClean="0"/>
              <a:t>с</a:t>
            </a:r>
            <a:r>
              <a:rPr lang="uk-UA" dirty="0" smtClean="0"/>
              <a:t>кладно порвати руками.</a:t>
            </a:r>
          </a:p>
          <a:p>
            <a:pPr marL="285750" indent="-285750"/>
            <a:r>
              <a:rPr lang="ru-RU" dirty="0" smtClean="0"/>
              <a:t>В</a:t>
            </a:r>
            <a:r>
              <a:rPr lang="ru-RU" dirty="0" smtClean="0"/>
              <a:t>она </a:t>
            </a:r>
            <a:r>
              <a:rPr lang="ru-RU" dirty="0" smtClean="0"/>
              <a:t>повинна </a:t>
            </a:r>
            <a:r>
              <a:rPr lang="ru-RU" dirty="0" err="1" smtClean="0"/>
              <a:t>витримувати</a:t>
            </a:r>
            <a:r>
              <a:rPr lang="ru-RU" dirty="0" smtClean="0"/>
              <a:t> </a:t>
            </a:r>
            <a:endParaRPr lang="ru-RU" dirty="0" smtClean="0"/>
          </a:p>
          <a:p>
            <a:pPr marL="285750" indent="-285750"/>
            <a:r>
              <a:rPr lang="ru-RU" dirty="0" smtClean="0"/>
              <a:t>3 кг/см </a:t>
            </a:r>
            <a:r>
              <a:rPr lang="ru-RU" dirty="0" smtClean="0"/>
              <a:t>кв., </a:t>
            </a:r>
            <a:r>
              <a:rPr lang="ru-RU" dirty="0" err="1" smtClean="0"/>
              <a:t>сіточка</a:t>
            </a:r>
            <a:r>
              <a:rPr lang="ru-RU" dirty="0" smtClean="0"/>
              <a:t> в </a:t>
            </a:r>
            <a:r>
              <a:rPr lang="ru-RU" dirty="0" err="1" smtClean="0"/>
              <a:t>даному</a:t>
            </a:r>
            <a:endParaRPr lang="ru-RU" dirty="0" smtClean="0"/>
          </a:p>
          <a:p>
            <a:pPr marL="285750" indent="-285750"/>
            <a:r>
              <a:rPr lang="ru-RU" dirty="0" err="1" smtClean="0"/>
              <a:t>гаманці</a:t>
            </a:r>
            <a:r>
              <a:rPr lang="ru-RU" dirty="0" smtClean="0"/>
              <a:t> </a:t>
            </a:r>
            <a:r>
              <a:rPr lang="ru-RU" dirty="0" err="1" smtClean="0"/>
              <a:t>витримує</a:t>
            </a:r>
            <a:r>
              <a:rPr lang="ru-RU" dirty="0" smtClean="0"/>
              <a:t> 5-6 </a:t>
            </a:r>
            <a:r>
              <a:rPr lang="ru-RU" dirty="0" smtClean="0"/>
              <a:t>кг/см кв.</a:t>
            </a:r>
            <a:endParaRPr lang="uk-UA" dirty="0" smtClean="0"/>
          </a:p>
          <a:p>
            <a:pPr marL="285750" indent="-285750"/>
            <a:r>
              <a:rPr lang="uk-UA" dirty="0" smtClean="0"/>
              <a:t>При пошуку карток прозоре</a:t>
            </a:r>
          </a:p>
          <a:p>
            <a:pPr marL="285750" indent="-285750"/>
            <a:r>
              <a:rPr lang="uk-UA" dirty="0" smtClean="0"/>
              <a:t>віконце значно допомагає. </a:t>
            </a:r>
          </a:p>
          <a:p>
            <a:pPr marL="285750" indent="-285750"/>
            <a:r>
              <a:rPr lang="uk-UA" dirty="0" smtClean="0"/>
              <a:t>В ході тесту правої </a:t>
            </a:r>
            <a:r>
              <a:rPr lang="uk-UA" dirty="0" smtClean="0"/>
              <a:t>частини</a:t>
            </a:r>
          </a:p>
          <a:p>
            <a:pPr marL="285750" indent="-285750"/>
            <a:r>
              <a:rPr lang="uk-UA" dirty="0" smtClean="0"/>
              <a:t>гаманця </a:t>
            </a:r>
            <a:r>
              <a:rPr lang="uk-UA" dirty="0" smtClean="0"/>
              <a:t>де знаходиться ще 3</a:t>
            </a:r>
          </a:p>
          <a:p>
            <a:pPr marL="285750" indent="-285750"/>
            <a:r>
              <a:rPr lang="uk-UA" dirty="0" smtClean="0"/>
              <a:t>відсіки, ми дізнались, що їх </a:t>
            </a:r>
          </a:p>
          <a:p>
            <a:pPr marL="285750" indent="-285750"/>
            <a:r>
              <a:rPr lang="uk-UA" dirty="0" smtClean="0"/>
              <a:t>ємність </a:t>
            </a:r>
            <a:r>
              <a:rPr lang="en-US" dirty="0" smtClean="0"/>
              <a:t>~</a:t>
            </a:r>
            <a:r>
              <a:rPr lang="uk-UA" dirty="0" smtClean="0"/>
              <a:t>1-3 картки чи візитки </a:t>
            </a:r>
            <a:r>
              <a:rPr lang="uk-UA" dirty="0" smtClean="0"/>
              <a:t>в</a:t>
            </a:r>
          </a:p>
          <a:p>
            <a:pPr marL="285750" indent="-285750"/>
            <a:r>
              <a:rPr lang="uk-UA" dirty="0" smtClean="0"/>
              <a:t>к</a:t>
            </a:r>
            <a:r>
              <a:rPr lang="uk-UA" dirty="0" smtClean="0"/>
              <a:t>ожен з відсіків.</a:t>
            </a:r>
            <a:endParaRPr lang="uk-UA" dirty="0" smtClean="0"/>
          </a:p>
          <a:p>
            <a:pPr marL="285750" indent="-285750"/>
            <a:endParaRPr lang="uk-UA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31511393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26445" y="1854776"/>
            <a:ext cx="5427371" cy="963749"/>
          </a:xfrm>
        </p:spPr>
        <p:txBody>
          <a:bodyPr>
            <a:normAutofit/>
          </a:bodyPr>
          <a:lstStyle/>
          <a:p>
            <a:r>
              <a:rPr lang="uk-UA" sz="2800" b="1" dirty="0" smtClean="0"/>
              <a:t>Скільки всього відсіків у гаманці?</a:t>
            </a:r>
            <a:endParaRPr lang="uk-UA" sz="2800" b="1" dirty="0"/>
          </a:p>
        </p:txBody>
      </p:sp>
      <p:pic>
        <p:nvPicPr>
          <p:cNvPr id="8" name="Содержимое 7" descr="lYcaDnTRIJ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0088" y="1994495"/>
            <a:ext cx="5948362" cy="4461272"/>
          </a:xfrm>
        </p:spPr>
      </p:pic>
      <p:sp>
        <p:nvSpPr>
          <p:cNvPr id="7" name="Текст 3"/>
          <p:cNvSpPr txBox="1">
            <a:spLocks/>
          </p:cNvSpPr>
          <p:nvPr/>
        </p:nvSpPr>
        <p:spPr>
          <a:xfrm>
            <a:off x="5617029" y="509451"/>
            <a:ext cx="3984171" cy="48855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20717" y="3026979"/>
            <a:ext cx="51080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Всього у гаманці 9 відсіків, один з них на блискавці. При детальному розгляді у гаманці замічено: 2 повноцінних відсіки для паперових грошей, додатковий(крайній) обладнаний </a:t>
            </a:r>
            <a:r>
              <a:rPr lang="uk-UA" dirty="0" err="1" smtClean="0"/>
              <a:t>блискавкаю</a:t>
            </a:r>
            <a:r>
              <a:rPr lang="uk-UA" dirty="0" smtClean="0"/>
              <a:t>.</a:t>
            </a:r>
          </a:p>
          <a:p>
            <a:endParaRPr lang="uk-UA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1250579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68965" y="1628885"/>
            <a:ext cx="6264165" cy="1162050"/>
          </a:xfrm>
        </p:spPr>
        <p:txBody>
          <a:bodyPr anchor="ctr"/>
          <a:lstStyle/>
          <a:p>
            <a:r>
              <a:rPr lang="uk-UA" sz="2800" dirty="0" smtClean="0"/>
              <a:t>Ємність основних відсіків</a:t>
            </a:r>
            <a:endParaRPr lang="uk-UA" sz="28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5903" y="2617076"/>
            <a:ext cx="4529960" cy="383490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sz="1800" dirty="0" smtClean="0"/>
              <a:t>Два основних відсіки є доволі просторими і можуть містити в собі </a:t>
            </a:r>
          </a:p>
          <a:p>
            <a:pPr marL="285750" indent="-285750"/>
            <a:r>
              <a:rPr lang="uk-UA" sz="1800" dirty="0" smtClean="0"/>
              <a:t>	суму до 4 тис. грн. номіналом 100грн.</a:t>
            </a:r>
          </a:p>
          <a:p>
            <a:pPr marL="285750" indent="-285750"/>
            <a:r>
              <a:rPr lang="uk-UA" sz="1800" dirty="0" smtClean="0"/>
              <a:t>	Тобто 40 купюр в сумі на 2 відсіки.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sz="1800" dirty="0" smtClean="0"/>
              <a:t>В ході тесту виявлено, що купюри номіналом 200грн і 500грн виступають зверху, що приносить деяких дискомфорт такий як: загинання і </a:t>
            </a:r>
            <a:r>
              <a:rPr lang="uk-UA" sz="1800" dirty="0" err="1" smtClean="0"/>
              <a:t>надривання</a:t>
            </a:r>
            <a:r>
              <a:rPr lang="uk-UA" sz="1800" dirty="0" smtClean="0"/>
              <a:t> купюр.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sz="1800" dirty="0" smtClean="0"/>
              <a:t>Загалом гаманець дуже ємкісний.</a:t>
            </a:r>
          </a:p>
        </p:txBody>
      </p:sp>
      <p:pic>
        <p:nvPicPr>
          <p:cNvPr id="8" name="Содержимое 7" descr="ziKRL_lfZt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739" y="2024111"/>
            <a:ext cx="5933682" cy="4450262"/>
          </a:xfrm>
        </p:spPr>
      </p:pic>
    </p:spTree>
    <p:extLst>
      <p:ext uri="{BB962C8B-B14F-4D97-AF65-F5344CB8AC3E}">
        <p14:creationId xmlns="" xmlns:p14="http://schemas.microsoft.com/office/powerpoint/2010/main" val="566004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006220" y="1751924"/>
            <a:ext cx="5286442" cy="963749"/>
          </a:xfrm>
        </p:spPr>
        <p:txBody>
          <a:bodyPr>
            <a:normAutofit/>
          </a:bodyPr>
          <a:lstStyle/>
          <a:p>
            <a:r>
              <a:rPr lang="uk-UA" sz="2800" b="1" dirty="0" smtClean="0"/>
              <a:t>Основний недолік гаманця!</a:t>
            </a:r>
            <a:endParaRPr lang="uk-UA" sz="2800" b="1" dirty="0"/>
          </a:p>
        </p:txBody>
      </p:sp>
      <p:pic>
        <p:nvPicPr>
          <p:cNvPr id="6" name="Содержимое 5" descr="stock-photo-no-money-no-cash-red-prohibition-sign-stop-symbol-28195557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581020" y="2816773"/>
            <a:ext cx="3545958" cy="3782356"/>
          </a:xfrm>
        </p:spPr>
      </p:pic>
      <p:sp>
        <p:nvSpPr>
          <p:cNvPr id="9" name="TextBox 8"/>
          <p:cNvSpPr txBox="1"/>
          <p:nvPr/>
        </p:nvSpPr>
        <p:spPr>
          <a:xfrm>
            <a:off x="1408386" y="2869323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 ході тестування, замічено, що гаманець не обладнаний відсіком для монет.</a:t>
            </a:r>
          </a:p>
          <a:p>
            <a:r>
              <a:rPr lang="uk-UA" dirty="0" smtClean="0"/>
              <a:t>Як виявлено пізніше, відсік на блискавці не підходить, так як гаманець, з монетами всередині, не </a:t>
            </a:r>
          </a:p>
          <a:p>
            <a:r>
              <a:rPr lang="uk-UA" dirty="0" smtClean="0"/>
              <a:t>виходить закрити.</a:t>
            </a:r>
          </a:p>
        </p:txBody>
      </p:sp>
    </p:spTree>
    <p:extLst>
      <p:ext uri="{BB962C8B-B14F-4D97-AF65-F5344CB8AC3E}">
        <p14:creationId xmlns="" xmlns:p14="http://schemas.microsoft.com/office/powerpoint/2010/main" val="2120085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6563" y="1630104"/>
            <a:ext cx="3610885" cy="1117600"/>
          </a:xfrm>
        </p:spPr>
        <p:txBody>
          <a:bodyPr>
            <a:normAutofit/>
          </a:bodyPr>
          <a:lstStyle/>
          <a:p>
            <a:r>
              <a:rPr lang="uk-UA" b="1" dirty="0" smtClean="0"/>
              <a:t>Висновок</a:t>
            </a:r>
            <a:endParaRPr lang="uk-UA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2699657"/>
            <a:ext cx="8596668" cy="3265714"/>
          </a:xfrm>
        </p:spPr>
        <p:txBody>
          <a:bodyPr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sz="2000" dirty="0" smtClean="0"/>
              <a:t>Тести показали, що гаманець чудово пристосованих для ділових людей, які мають велику кількість карток, візиток, чеків і т.д.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sz="2000" dirty="0" smtClean="0"/>
              <a:t>Зручний в плані пошуку.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sz="2000" dirty="0" smtClean="0"/>
              <a:t>Не пристосований для зберігання монет.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sz="2000" dirty="0" smtClean="0"/>
              <a:t>Не дуже зручний при зберіганні купюр висота яких більша ніж 7см.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sz="2000" dirty="0" smtClean="0"/>
              <a:t>Зроблений якісно.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sz="2000" dirty="0" smtClean="0"/>
              <a:t>Має великий функціонал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uk-UA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10572833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2757</Template>
  <TotalTime>293</TotalTime>
  <Words>438</Words>
  <Application>Microsoft Office PowerPoint</Application>
  <PresentationFormat>Произвольный</PresentationFormat>
  <Paragraphs>52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Diseño predeterminado</vt:lpstr>
      <vt:lpstr>Тестування дермантинового гаманця</vt:lpstr>
      <vt:lpstr>Зовнішній вигляд і знайомство з досліджуваним екземпляром гаманця</vt:lpstr>
      <vt:lpstr>Загальна характеристика</vt:lpstr>
      <vt:lpstr>1) Перевірка практичності внутрішніх відсіків з прозорою плівкою.</vt:lpstr>
      <vt:lpstr>Функціональність</vt:lpstr>
      <vt:lpstr>Скільки всього відсіків у гаманці?</vt:lpstr>
      <vt:lpstr>Ємність основних відсіків</vt:lpstr>
      <vt:lpstr>Основний недолік гаманця!</vt:lpstr>
      <vt:lpstr>Висновок</vt:lpstr>
      <vt:lpstr>Слайд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Тестування простого предмета</dc:title>
  <dc:creator>Андрій Колесник</dc:creator>
  <cp:lastModifiedBy>LOID</cp:lastModifiedBy>
  <cp:revision>30</cp:revision>
  <dcterms:created xsi:type="dcterms:W3CDTF">2016-02-24T13:13:17Z</dcterms:created>
  <dcterms:modified xsi:type="dcterms:W3CDTF">2016-02-24T22:57:44Z</dcterms:modified>
</cp:coreProperties>
</file>