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66" r:id="rId6"/>
    <p:sldId id="265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9"/>
  </p:normalViewPr>
  <p:slideViewPr>
    <p:cSldViewPr snapToGrid="0">
      <p:cViewPr>
        <p:scale>
          <a:sx n="51" d="100"/>
          <a:sy n="51" d="100"/>
        </p:scale>
        <p:origin x="1176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A250A-16C4-0245-A9EF-83D459BC8635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CEA08-5184-4245-A1EC-DF479D1CB5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562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CEA08-5184-4245-A1EC-DF479D1CB5B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167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4BB9-A9FC-4C9C-89F2-2E4625CB879B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2F2A-6CD9-4048-BDEE-B3345E3CE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31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4BB9-A9FC-4C9C-89F2-2E4625CB879B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2F2A-6CD9-4048-BDEE-B3345E3CE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3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4BB9-A9FC-4C9C-89F2-2E4625CB879B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2F2A-6CD9-4048-BDEE-B3345E3CE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385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4BB9-A9FC-4C9C-89F2-2E4625CB879B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2F2A-6CD9-4048-BDEE-B3345E3CEDE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0737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4BB9-A9FC-4C9C-89F2-2E4625CB879B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2F2A-6CD9-4048-BDEE-B3345E3CE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670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4BB9-A9FC-4C9C-89F2-2E4625CB879B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2F2A-6CD9-4048-BDEE-B3345E3CE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413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4BB9-A9FC-4C9C-89F2-2E4625CB879B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2F2A-6CD9-4048-BDEE-B3345E3CE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702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4BB9-A9FC-4C9C-89F2-2E4625CB879B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2F2A-6CD9-4048-BDEE-B3345E3CE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122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4BB9-A9FC-4C9C-89F2-2E4625CB879B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2F2A-6CD9-4048-BDEE-B3345E3CE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79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4BB9-A9FC-4C9C-89F2-2E4625CB879B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2F2A-6CD9-4048-BDEE-B3345E3CE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74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4BB9-A9FC-4C9C-89F2-2E4625CB879B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2F2A-6CD9-4048-BDEE-B3345E3CE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63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4BB9-A9FC-4C9C-89F2-2E4625CB879B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2F2A-6CD9-4048-BDEE-B3345E3CE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17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4BB9-A9FC-4C9C-89F2-2E4625CB879B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2F2A-6CD9-4048-BDEE-B3345E3CE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59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4BB9-A9FC-4C9C-89F2-2E4625CB879B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2F2A-6CD9-4048-BDEE-B3345E3CE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9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4BB9-A9FC-4C9C-89F2-2E4625CB879B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2F2A-6CD9-4048-BDEE-B3345E3CE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45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4BB9-A9FC-4C9C-89F2-2E4625CB879B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2F2A-6CD9-4048-BDEE-B3345E3CE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05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4BB9-A9FC-4C9C-89F2-2E4625CB879B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2F2A-6CD9-4048-BDEE-B3345E3CE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95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21D4BB9-A9FC-4C9C-89F2-2E4625CB879B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7B72F2A-6CD9-4048-BDEE-B3345E3CE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468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nSenin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0693" y="1801368"/>
            <a:ext cx="9440034" cy="1796973"/>
          </a:xfrm>
        </p:spPr>
        <p:txBody>
          <a:bodyPr>
            <a:noAutofit/>
          </a:bodyPr>
          <a:lstStyle/>
          <a:p>
            <a:r>
              <a:rPr lang="ru-RU" b="1">
                <a:effectLst/>
                <a:latin typeface="Bahnschrift Light" panose="020B0502040204020203" pitchFamily="34" charset="0"/>
              </a:rPr>
              <a:t>Компьютерная лингвистика и РКИ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59553" y="4037251"/>
            <a:ext cx="5650992" cy="1193117"/>
          </a:xfrm>
        </p:spPr>
        <p:txBody>
          <a:bodyPr>
            <a:noAutofit/>
          </a:bodyPr>
          <a:lstStyle/>
          <a:p>
            <a:r>
              <a:rPr lang="ru-RU">
                <a:latin typeface="Bahnschrift SemiLight" panose="020B0502040204020203" pitchFamily="34" charset="0"/>
              </a:rPr>
              <a:t>Проект выполнили: Полина </a:t>
            </a:r>
            <a:r>
              <a:rPr lang="ru-RU" err="1">
                <a:latin typeface="Bahnschrift SemiLight" panose="020B0502040204020203" pitchFamily="34" charset="0"/>
              </a:rPr>
              <a:t>Поветьева</a:t>
            </a:r>
            <a:endParaRPr lang="ru-RU">
              <a:latin typeface="Bahnschrift SemiLight" panose="020B0502040204020203" pitchFamily="34" charset="0"/>
            </a:endParaRPr>
          </a:p>
          <a:p>
            <a:r>
              <a:rPr lang="ru-RU">
                <a:latin typeface="Bahnschrift SemiLight" panose="020B0502040204020203" pitchFamily="34" charset="0"/>
              </a:rPr>
              <a:t>						Екатерина Васильева</a:t>
            </a:r>
          </a:p>
        </p:txBody>
      </p:sp>
    </p:spTree>
    <p:extLst>
      <p:ext uri="{BB962C8B-B14F-4D97-AF65-F5344CB8AC3E}">
        <p14:creationId xmlns:p14="http://schemas.microsoft.com/office/powerpoint/2010/main" val="23860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800" b="1">
                <a:effectLst/>
                <a:latin typeface="Bahnschrift Light" panose="020B0502040204020203" pitchFamily="34" charset="0"/>
              </a:rPr>
              <a:t>Целевая аудитория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2313432"/>
            <a:ext cx="6447125" cy="347776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800" b="1">
                <a:effectLst/>
                <a:latin typeface="Bahnschrift SemiBold" panose="020B0502040204020203" pitchFamily="34" charset="0"/>
              </a:rPr>
              <a:t>С помощью КЛ мы можем:</a:t>
            </a:r>
          </a:p>
          <a:p>
            <a:r>
              <a:rPr lang="ru-RU" sz="2800" b="1">
                <a:effectLst/>
                <a:latin typeface="Bahnschrift SemiBold" panose="020B0502040204020203" pitchFamily="34" charset="0"/>
              </a:rPr>
              <a:t>находить ошибки</a:t>
            </a:r>
          </a:p>
          <a:p>
            <a:r>
              <a:rPr lang="ru-RU" sz="2800" b="1">
                <a:effectLst/>
                <a:latin typeface="Bahnschrift SemiBold" panose="020B0502040204020203" pitchFamily="34" charset="0"/>
              </a:rPr>
              <a:t>отслеживать прогресс</a:t>
            </a:r>
          </a:p>
          <a:p>
            <a:r>
              <a:rPr lang="ru-RU" sz="2800" b="1">
                <a:effectLst/>
                <a:latin typeface="Bahnschrift SemiBold" panose="020B0502040204020203" pitchFamily="34" charset="0"/>
              </a:rPr>
              <a:t>готовить индивидуальные задания</a:t>
            </a:r>
          </a:p>
          <a:p>
            <a:endParaRPr lang="ru-RU" sz="2800" b="1">
              <a:effectLst/>
              <a:latin typeface="Bahnschrift SemiBold" panose="020B0502040204020203" pitchFamily="34" charset="0"/>
            </a:endParaRPr>
          </a:p>
          <a:p>
            <a:endParaRPr lang="ru-RU" sz="2800" b="1">
              <a:effectLst/>
              <a:latin typeface="Bahnschrift SemiBold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072" y="502920"/>
            <a:ext cx="4017264" cy="60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1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9848693" cy="970450"/>
          </a:xfrm>
        </p:spPr>
        <p:txBody>
          <a:bodyPr>
            <a:normAutofit/>
          </a:bodyPr>
          <a:lstStyle/>
          <a:p>
            <a:pPr algn="r"/>
            <a:r>
              <a:rPr lang="ru-RU" sz="4800" b="1">
                <a:effectLst/>
                <a:latin typeface="Bahnschrift Light" panose="020B0502040204020203" pitchFamily="34" charset="0"/>
              </a:rPr>
              <a:t>Материал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20432" y="2048256"/>
            <a:ext cx="6447125" cy="3477768"/>
          </a:xfrm>
        </p:spPr>
        <p:txBody>
          <a:bodyPr>
            <a:normAutofit/>
          </a:bodyPr>
          <a:lstStyle/>
          <a:p>
            <a:r>
              <a:rPr lang="ru-RU" sz="2800" b="1">
                <a:effectLst/>
                <a:latin typeface="Bahnschrift SemiBold" panose="020B0502040204020203" pitchFamily="34" charset="0"/>
              </a:rPr>
              <a:t>сложные темы русской грамматики</a:t>
            </a:r>
          </a:p>
          <a:p>
            <a:r>
              <a:rPr lang="ru-RU" sz="2800" b="1">
                <a:effectLst/>
                <a:latin typeface="Bahnschrift SemiBold" panose="020B0502040204020203" pitchFamily="34" charset="0"/>
              </a:rPr>
              <a:t>типичные ошибки носителей конкретного языка </a:t>
            </a:r>
          </a:p>
          <a:p>
            <a:r>
              <a:rPr lang="ru-RU" sz="2800" b="1">
                <a:effectLst/>
                <a:latin typeface="Bahnschrift SemiBold" panose="020B0502040204020203" pitchFamily="34" charset="0"/>
              </a:rPr>
              <a:t>индивидуальные повторяющиеся ошибки конкретного студента</a:t>
            </a:r>
          </a:p>
          <a:p>
            <a:pPr marL="36900" indent="0">
              <a:buNone/>
            </a:pPr>
            <a:endParaRPr lang="ru-RU" sz="2800" b="1">
              <a:effectLst/>
              <a:latin typeface="Bahnschrift SemiBold" panose="020B0502040204020203" pitchFamily="34" charset="0"/>
            </a:endParaRPr>
          </a:p>
          <a:p>
            <a:endParaRPr lang="ru-RU" sz="2800" b="1">
              <a:effectLst/>
              <a:latin typeface="Bahnschrift SemiBold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028" y="842603"/>
            <a:ext cx="2564892" cy="26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87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9848693" cy="970450"/>
          </a:xfrm>
        </p:spPr>
        <p:txBody>
          <a:bodyPr>
            <a:normAutofit/>
          </a:bodyPr>
          <a:lstStyle/>
          <a:p>
            <a:r>
              <a:rPr lang="ru-RU" sz="4800" b="1">
                <a:effectLst/>
                <a:latin typeface="Bahnschrift Light" panose="020B0502040204020203" pitchFamily="34" charset="0"/>
              </a:rPr>
              <a:t>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5360" y="1888235"/>
            <a:ext cx="6447125" cy="347776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800" b="1" dirty="0">
                <a:effectLst/>
                <a:latin typeface="Bahnschrift SemiBold" panose="020B0502040204020203" pitchFamily="34" charset="0"/>
              </a:rPr>
              <a:t>С чего начали:</a:t>
            </a:r>
          </a:p>
          <a:p>
            <a:pPr marL="36900" indent="0">
              <a:buNone/>
            </a:pPr>
            <a:endParaRPr lang="ru-RU" sz="2800" b="1" dirty="0">
              <a:effectLst/>
              <a:latin typeface="Bahnschrift SemiBold" panose="020B0502040204020203" pitchFamily="34" charset="0"/>
            </a:endParaRPr>
          </a:p>
          <a:p>
            <a:pPr marL="36900" indent="0">
              <a:buNone/>
            </a:pPr>
            <a:endParaRPr lang="ru-RU" sz="2800" b="1" dirty="0">
              <a:effectLst/>
              <a:latin typeface="Bahnschrift SemiBold" panose="020B0502040204020203" pitchFamily="34" charset="0"/>
            </a:endParaRPr>
          </a:p>
          <a:p>
            <a:pPr marL="36900" indent="0" algn="r">
              <a:buNone/>
            </a:pPr>
            <a:r>
              <a:rPr lang="ru-RU" sz="2800" b="1" dirty="0">
                <a:effectLst/>
                <a:latin typeface="Bahnschrift SemiBold" panose="020B0502040204020203" pitchFamily="34" charset="0"/>
              </a:rPr>
              <a:t>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951E64-9D13-7226-99DF-FB7BA9709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908" y="1403404"/>
            <a:ext cx="6303580" cy="286774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A5338F3-0822-65BB-9AD9-7293DBF28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60" y="3429000"/>
            <a:ext cx="4658683" cy="29901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8577B16-3420-769D-5740-2EED2CB87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901" y="3450533"/>
            <a:ext cx="4496391" cy="300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0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6828B-F7E9-EE5A-208D-25542A17B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4369405" cy="457200"/>
          </a:xfrm>
        </p:spPr>
        <p:txBody>
          <a:bodyPr>
            <a:normAutofit fontScale="90000"/>
          </a:bodyPr>
          <a:lstStyle/>
          <a:p>
            <a:r>
              <a:rPr lang="ru-RU" dirty="0"/>
              <a:t>Чем закончили: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BA191B-A541-EF27-5567-91396E985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61" y="1519923"/>
            <a:ext cx="5357446" cy="321309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E4BFD4-F647-3302-C5EE-45D6EAC9E7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819" y="3429000"/>
            <a:ext cx="5212615" cy="335048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FA739E-0C67-EC42-F9DE-D52AEBF8E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145" y="399418"/>
            <a:ext cx="5279394" cy="316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5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9848693" cy="970450"/>
          </a:xfrm>
        </p:spPr>
        <p:txBody>
          <a:bodyPr>
            <a:normAutofit/>
          </a:bodyPr>
          <a:lstStyle/>
          <a:p>
            <a:r>
              <a:rPr lang="ru-RU" sz="4800" b="1">
                <a:effectLst/>
                <a:latin typeface="Bahnschrift Light" panose="020B0502040204020203" pitchFamily="34" charset="0"/>
              </a:rPr>
              <a:t>Ресурсы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5360" y="1888235"/>
            <a:ext cx="6447125" cy="347776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sz="2800" b="1" dirty="0">
                <a:effectLst/>
                <a:latin typeface="Bahnschrift SemiBold" panose="020B0502040204020203" pitchFamily="34" charset="0"/>
              </a:rPr>
              <a:t>Наш корпус, собранный вручную (тексты иностранных студентов)</a:t>
            </a:r>
          </a:p>
          <a:p>
            <a:pPr>
              <a:buFontTx/>
              <a:buChar char="-"/>
            </a:pPr>
            <a:r>
              <a:rPr lang="ru-RU" sz="2800" b="1" dirty="0" err="1">
                <a:effectLst/>
                <a:latin typeface="Bahnschrift SemiBold" panose="020B0502040204020203" pitchFamily="34" charset="0"/>
              </a:rPr>
              <a:t>Гитхаб</a:t>
            </a:r>
            <a:r>
              <a:rPr lang="ru-RU" sz="2800" b="1" dirty="0">
                <a:effectLst/>
                <a:latin typeface="Bahnschrift SemiBold" panose="020B0502040204020203" pitchFamily="34" charset="0"/>
              </a:rPr>
              <a:t> Анны Сениной: </a:t>
            </a:r>
            <a:r>
              <a:rPr lang="en-US" sz="2800" b="1" dirty="0">
                <a:effectLst/>
                <a:latin typeface="Bahnschrift SemiBold" panose="020B0502040204020203" pitchFamily="34" charset="0"/>
                <a:hlinkClick r:id="rId2"/>
              </a:rPr>
              <a:t>https://github.com/AnnSenina</a:t>
            </a:r>
            <a:endParaRPr lang="ru-RU" sz="2800" b="1" dirty="0">
              <a:effectLst/>
              <a:latin typeface="Bahnschrift SemiBold" panose="020B0502040204020203" pitchFamily="34" charset="0"/>
            </a:endParaRPr>
          </a:p>
          <a:p>
            <a:pPr marL="36900" indent="0">
              <a:buNone/>
            </a:pPr>
            <a:endParaRPr lang="ru-RU" sz="2800" b="1" dirty="0">
              <a:effectLst/>
              <a:latin typeface="Bahnschrift SemiBold" panose="020B0502040204020203" pitchFamily="34" charset="0"/>
            </a:endParaRPr>
          </a:p>
          <a:p>
            <a:pPr marL="36900" indent="0">
              <a:buNone/>
            </a:pPr>
            <a:endParaRPr lang="ru-RU" sz="2800" b="1" dirty="0">
              <a:effectLst/>
              <a:latin typeface="Bahnschrift SemiBold" panose="020B0502040204020203" pitchFamily="34" charset="0"/>
            </a:endParaRPr>
          </a:p>
          <a:p>
            <a:pPr marL="36900" indent="0">
              <a:buNone/>
            </a:pPr>
            <a:endParaRPr lang="ru-RU" sz="2800" b="1" dirty="0">
              <a:effectLst/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99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9848693" cy="970450"/>
          </a:xfrm>
        </p:spPr>
        <p:txBody>
          <a:bodyPr>
            <a:normAutofit/>
          </a:bodyPr>
          <a:lstStyle/>
          <a:p>
            <a:r>
              <a:rPr lang="ru-RU" sz="4800" b="1">
                <a:effectLst/>
                <a:latin typeface="Bahnschrift Light" panose="020B0502040204020203" pitchFamily="34" charset="0"/>
              </a:rPr>
              <a:t>Итог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152" y="2161858"/>
            <a:ext cx="4799286" cy="3187382"/>
          </a:xfrm>
        </p:spPr>
      </p:pic>
      <p:sp>
        <p:nvSpPr>
          <p:cNvPr id="6" name="Прямоугольник 5"/>
          <p:cNvSpPr/>
          <p:nvPr/>
        </p:nvSpPr>
        <p:spPr>
          <a:xfrm>
            <a:off x="913795" y="2333720"/>
            <a:ext cx="5291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sz="2400" b="1">
                <a:latin typeface="Bahnschrift SemiBold" panose="020B0502040204020203" pitchFamily="34" charset="0"/>
              </a:rPr>
              <a:t>If it looks stupid but it works, it ain’t stupid. </a:t>
            </a:r>
          </a:p>
          <a:p>
            <a:pPr marL="36900" indent="0">
              <a:buNone/>
            </a:pPr>
            <a:endParaRPr lang="en-US" sz="2400" b="1">
              <a:latin typeface="Bahnschrift SemiBold" panose="020B0502040204020203" pitchFamily="34" charset="0"/>
            </a:endParaRPr>
          </a:p>
          <a:p>
            <a:pPr marL="36900" indent="0">
              <a:buNone/>
            </a:pPr>
            <a:r>
              <a:rPr lang="en-US" sz="2400" b="1" i="1">
                <a:latin typeface="Bahnschrift SemiBold" panose="020B0502040204020203" pitchFamily="34" charset="0"/>
              </a:rPr>
              <a:t>Murphy’s Law</a:t>
            </a:r>
            <a:endParaRPr lang="ru-RU" sz="2400" b="1" i="1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508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5235" y="2237232"/>
            <a:ext cx="9848693" cy="970450"/>
          </a:xfrm>
        </p:spPr>
        <p:txBody>
          <a:bodyPr>
            <a:normAutofit/>
          </a:bodyPr>
          <a:lstStyle/>
          <a:p>
            <a:r>
              <a:rPr lang="ru-RU" sz="4800" b="1">
                <a:effectLst/>
                <a:latin typeface="Bahnschrift Light" panose="020B0502040204020203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116047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157</TotalTime>
  <Words>98</Words>
  <Application>Microsoft Macintosh PowerPoint</Application>
  <PresentationFormat>Широкоэкранный</PresentationFormat>
  <Paragraphs>28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Bahnschrift Light</vt:lpstr>
      <vt:lpstr>Bahnschrift SemiBold</vt:lpstr>
      <vt:lpstr>Bahnschrift SemiLight</vt:lpstr>
      <vt:lpstr>Calibri</vt:lpstr>
      <vt:lpstr>Calisto MT</vt:lpstr>
      <vt:lpstr>Wingdings 2</vt:lpstr>
      <vt:lpstr>Сланец</vt:lpstr>
      <vt:lpstr>Компьютерная лингвистика и РКИ</vt:lpstr>
      <vt:lpstr>Целевая аудитория</vt:lpstr>
      <vt:lpstr>Материал</vt:lpstr>
      <vt:lpstr>Реализация</vt:lpstr>
      <vt:lpstr>Чем закончили:</vt:lpstr>
      <vt:lpstr>Ресурсы</vt:lpstr>
      <vt:lpstr>Итог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лингвистика и РКИ</dc:title>
  <dc:creator>Пользователь</dc:creator>
  <cp:lastModifiedBy>Fedya sjel medvedya</cp:lastModifiedBy>
  <cp:revision>8</cp:revision>
  <dcterms:created xsi:type="dcterms:W3CDTF">2023-02-17T21:34:36Z</dcterms:created>
  <dcterms:modified xsi:type="dcterms:W3CDTF">2023-02-18T01:05:25Z</dcterms:modified>
</cp:coreProperties>
</file>