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3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FF4-D403-42BD-90D4-83AFFA66B191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F69F-0A03-40D2-AC13-FC084F5106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m_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http://www.marsja.se/pandas-python-descriptive-statistics/</a:t>
            </a:r>
          </a:p>
          <a:p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common practice to import </a:t>
            </a:r>
            <a:r>
              <a:rPr lang="en-US" sz="2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assign it the </a:t>
            </a:r>
            <a:r>
              <a:rPr lang="en-US" sz="2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</a:t>
            </a:r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alias. Same for</a:t>
            </a:r>
          </a:p>
          <a:p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pandas with pd, and </a:t>
            </a:r>
            <a:r>
              <a:rPr lang="en-US" sz="2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matplotlib's</a:t>
            </a:r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high-level interface named </a:t>
            </a:r>
            <a:r>
              <a:rPr lang="en-US" sz="2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pyplot</a:t>
            </a:r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2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</a:t>
            </a:r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</a:t>
            </a:r>
          </a:p>
          <a:p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2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inline magic command tells </a:t>
            </a:r>
            <a:r>
              <a:rPr lang="en-US" sz="2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render figures as static</a:t>
            </a:r>
          </a:p>
          <a:p>
            <a:r>
              <a:rPr lang="en-US" sz="2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in the Notebook.</a:t>
            </a:r>
          </a:p>
          <a:p>
            <a:endParaRPr lang="en-US" sz="21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https://www.slideshare.net/wesm/data-structures-for-statistical-computing-in-python?next_slideshow=2</a:t>
            </a:r>
          </a:p>
          <a:p>
            <a:r>
              <a:rPr lang="en-US" dirty="0" smtClean="0"/>
              <a:t>https://www.kaggle.com/pmarcelino/house-prices-advanced-regression-techniques/comprehensive-data-exploration-with-python</a:t>
            </a:r>
          </a:p>
          <a:p>
            <a:r>
              <a:rPr lang="en-US" dirty="0" smtClean="0"/>
              <a:t>https://github.com/fonnesbeck/statistical-analysis-python-tutorial/blob/master/2.%20Data%20Wrangling%20with%20Pandas.ipynb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https://github.com/kjam</a:t>
            </a:r>
          </a:p>
          <a:p>
            <a:r>
              <a:rPr lang="en-US" dirty="0" smtClean="0"/>
              <a:t>https://www.kaggle.com/chridam/house-prices-advanced-regression-techniques/python-data-exploration</a:t>
            </a:r>
          </a:p>
          <a:p>
            <a:r>
              <a:rPr lang="en-US" dirty="0" smtClean="0"/>
              <a:t>http://pandas.pydata.org/pandas-docs/stable/pandas.pdf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EFA95-A714-40C8-8866-02FE65BD648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m_</a:t>
            </a:r>
          </a:p>
          <a:p>
            <a:endParaRPr lang="en-US" dirty="0" smtClean="0"/>
          </a:p>
          <a:p>
            <a:r>
              <a:rPr lang="en-US" dirty="0" smtClean="0"/>
              <a:t>1. Type I Error </a:t>
            </a:r>
          </a:p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Correct conclusion</a:t>
            </a:r>
          </a:p>
          <a:p>
            <a:r>
              <a:rPr lang="en-US" dirty="0" smtClean="0"/>
              <a:t>3. Correct conclusion</a:t>
            </a:r>
          </a:p>
          <a:p>
            <a:r>
              <a:rPr lang="en-US" dirty="0" smtClean="0"/>
              <a:t>4 . Type II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59976-71A2-47C3-A70E-AB884D0980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m_</a:t>
            </a:r>
          </a:p>
          <a:p>
            <a:endParaRPr lang="en-US" dirty="0" smtClean="0"/>
          </a:p>
          <a:p>
            <a:r>
              <a:rPr lang="en-US" dirty="0" smtClean="0"/>
              <a:t>1. Type I Error </a:t>
            </a:r>
          </a:p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Correct conclusion</a:t>
            </a:r>
          </a:p>
          <a:p>
            <a:r>
              <a:rPr lang="en-US" dirty="0" smtClean="0"/>
              <a:t>3. Correct conclusion</a:t>
            </a:r>
          </a:p>
          <a:p>
            <a:r>
              <a:rPr lang="en-US" dirty="0" smtClean="0"/>
              <a:t>4 . Type II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59976-71A2-47C3-A70E-AB884D0980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m_</a:t>
            </a:r>
          </a:p>
          <a:p>
            <a:endParaRPr lang="en-US" dirty="0" smtClean="0"/>
          </a:p>
          <a:p>
            <a:pPr marL="742950" marR="0" lvl="1" indent="-7429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There must be no predictable relationship between one subject's score and any other subject's score.</a:t>
            </a:r>
          </a:p>
          <a:p>
            <a:pPr marL="742950" marR="0" lvl="1" indent="-7429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 smtClean="0"/>
          </a:p>
          <a:p>
            <a:pPr marL="742950" marR="0" lvl="1" indent="-7429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4000" dirty="0" smtClean="0"/>
          </a:p>
          <a:p>
            <a:r>
              <a:rPr lang="en-US" dirty="0" smtClean="0"/>
              <a:t>2a. -2.17</a:t>
            </a:r>
          </a:p>
          <a:p>
            <a:r>
              <a:rPr lang="en-US" dirty="0" smtClean="0"/>
              <a:t>2b. 2.064</a:t>
            </a:r>
          </a:p>
          <a:p>
            <a:pPr marL="457200" marR="0" lvl="2" indent="-45720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</a:t>
            </a:r>
            <a:r>
              <a:rPr lang="en-US" baseline="0" dirty="0" smtClean="0"/>
              <a:t> c </a:t>
            </a:r>
            <a:r>
              <a:rPr lang="en-US" dirty="0" smtClean="0"/>
              <a:t>People do not consume an average of 2,000 calories per day.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59976-71A2-47C3-A70E-AB884D0980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m_</a:t>
            </a:r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457200" indent="-457200">
              <a:buAutoNum type="arabicPeriod"/>
            </a:pPr>
            <a:r>
              <a:rPr lang="en-US" dirty="0" smtClean="0"/>
              <a:t>22.3</a:t>
            </a:r>
          </a:p>
          <a:p>
            <a:pPr marL="457200" indent="-457200">
              <a:buAutoNum type="arabicPeriod"/>
            </a:pPr>
            <a:r>
              <a:rPr lang="en-US" dirty="0" smtClean="0"/>
              <a:t>No ..   </a:t>
            </a:r>
            <a:r>
              <a:rPr lang="en-US" dirty="0" err="1" smtClean="0"/>
              <a:t>Donot</a:t>
            </a:r>
            <a:r>
              <a:rPr lang="en-US" dirty="0" smtClean="0"/>
              <a:t> reject null </a:t>
            </a:r>
            <a:r>
              <a:rPr lang="en-US" dirty="0" err="1" smtClean="0"/>
              <a:t>hyp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59976-71A2-47C3-A70E-AB884D0980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E904-9AC4-4826-AF1C-4A4F76003C7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75F0-B10D-4DEA-A4C3-B9CFDDC5EC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148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5" cstate="print"/>
          <a:stretch>
            <a:fillRect/>
          </a:stretch>
        </p:blipFill>
        <p:spPr>
          <a:xfrm>
            <a:off x="8458200" y="6172200"/>
            <a:ext cx="304800" cy="30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867400"/>
            <a:ext cx="8382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9" tIns="49235" rIns="98469" bIns="49235" rtlCol="0" anchor="ctr"/>
          <a:lstStyle/>
          <a:p>
            <a:r>
              <a:rPr lang="en-US" sz="1500" dirty="0"/>
              <a:t>Sasken Training, Adyar , 9840014739  Chennai – 600 020</a:t>
            </a:r>
            <a:endParaRPr lang="en-US" sz="1500" dirty="0"/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533400" y="6858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DS Part I </a:t>
            </a:r>
            <a:r>
              <a:rPr lang="en-US" sz="2400" b="1" dirty="0" err="1">
                <a:solidFill>
                  <a:schemeClr val="bg1"/>
                </a:solidFill>
              </a:rPr>
              <a:t>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Inferential Statistics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(Hypothesis Testing, Anova, Chi Squared 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666" y="571500"/>
            <a:ext cx="7687733" cy="1557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3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792" y="2228850"/>
            <a:ext cx="1243542" cy="342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7636933" cy="2971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667" y="1200150"/>
            <a:ext cx="43180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7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333" y="3771900"/>
            <a:ext cx="440266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418667" y="1200150"/>
            <a:ext cx="313266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848600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7924800" cy="3095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8000" smtClean="0"/>
              <a:t>Chi </a:t>
            </a:r>
            <a:r>
              <a:rPr lang="en-US" sz="8000" dirty="0" smtClean="0"/>
              <a:t>Sq Test</a:t>
            </a:r>
            <a:endParaRPr lang="en-US" sz="8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82000" cy="2943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620000" cy="554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Hypothesis Testing - Quiz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742950"/>
            <a:ext cx="80010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Hypothesis </a:t>
            </a:r>
            <a:r>
              <a:rPr lang="en-US" sz="1600" dirty="0"/>
              <a:t>tests are based on samples, and therefore are prone to sampling error. Identity how you would categorize each of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the </a:t>
            </a:r>
            <a:r>
              <a:rPr lang="en-US" sz="1600" dirty="0"/>
              <a:t>following </a:t>
            </a:r>
          </a:p>
          <a:p>
            <a:pPr>
              <a:buNone/>
            </a:pPr>
            <a:r>
              <a:rPr lang="en-US" sz="1600" dirty="0"/>
              <a:t>outcomes of a drug study test:</a:t>
            </a:r>
          </a:p>
          <a:p>
            <a:pPr>
              <a:buNone/>
            </a:pPr>
            <a:endParaRPr lang="en-US" sz="1300" dirty="0"/>
          </a:p>
          <a:p>
            <a:pPr>
              <a:buNone/>
            </a:pPr>
            <a:r>
              <a:rPr lang="en-US" sz="1600" dirty="0"/>
              <a:t>1.  Truth: The drug is ineffective. The test on your sample leads you to conclude that it is effective.</a:t>
            </a:r>
          </a:p>
          <a:p>
            <a:pPr lvl="1"/>
            <a:r>
              <a:rPr lang="en-US" sz="1600" dirty="0"/>
              <a:t>Type I Error </a:t>
            </a:r>
          </a:p>
          <a:p>
            <a:pPr lvl="1"/>
            <a:r>
              <a:rPr lang="en-US" sz="1600" dirty="0"/>
              <a:t>Correct conclusion</a:t>
            </a:r>
          </a:p>
          <a:p>
            <a:pPr lvl="1"/>
            <a:r>
              <a:rPr lang="en-US" sz="1600" dirty="0"/>
              <a:t>Type II Error</a:t>
            </a:r>
          </a:p>
          <a:p>
            <a:pPr>
              <a:buNone/>
            </a:pPr>
            <a:endParaRPr lang="en-US" sz="1300" dirty="0"/>
          </a:p>
          <a:p>
            <a:pPr>
              <a:buNone/>
            </a:pPr>
            <a:r>
              <a:rPr lang="en-US" sz="1800" dirty="0"/>
              <a:t>2. </a:t>
            </a:r>
            <a:r>
              <a:rPr lang="en-US" sz="1600" dirty="0"/>
              <a:t>Truth: The drug reduces allergies. The test on your sample leads you to conclude that it is effective.</a:t>
            </a:r>
            <a:endParaRPr lang="en-US" sz="1800" dirty="0"/>
          </a:p>
          <a:p>
            <a:pPr lvl="1"/>
            <a:r>
              <a:rPr lang="en-US" sz="1500" dirty="0"/>
              <a:t>Type I Error </a:t>
            </a:r>
          </a:p>
          <a:p>
            <a:pPr lvl="1"/>
            <a:r>
              <a:rPr lang="en-US" sz="1500" dirty="0"/>
              <a:t>Correct conclusion</a:t>
            </a:r>
          </a:p>
          <a:p>
            <a:pPr lvl="1"/>
            <a:r>
              <a:rPr lang="en-US" sz="1500" dirty="0"/>
              <a:t>Type II Error</a:t>
            </a:r>
          </a:p>
          <a:p>
            <a:pPr>
              <a:buNone/>
            </a:pPr>
            <a:endParaRPr lang="en-US" sz="1300" b="1" dirty="0"/>
          </a:p>
          <a:p>
            <a:pPr>
              <a:buNone/>
            </a:pPr>
            <a:r>
              <a:rPr lang="en-US" sz="1600" dirty="0"/>
              <a:t>3    Truth: the drug is ineffective. The test on your sample leads you to conclude that it is ineffective.</a:t>
            </a:r>
            <a:endParaRPr lang="en-US" sz="3600" dirty="0"/>
          </a:p>
          <a:p>
            <a:pPr lvl="1"/>
            <a:r>
              <a:rPr lang="en-US" sz="1500" dirty="0"/>
              <a:t>Type I Error </a:t>
            </a:r>
          </a:p>
          <a:p>
            <a:pPr lvl="1"/>
            <a:r>
              <a:rPr lang="en-US" sz="1500" dirty="0"/>
              <a:t>Correct conclusion</a:t>
            </a:r>
          </a:p>
          <a:p>
            <a:pPr lvl="1"/>
            <a:r>
              <a:rPr lang="en-US" sz="1500" dirty="0"/>
              <a:t>Type II Error</a:t>
            </a:r>
          </a:p>
          <a:p>
            <a:pPr>
              <a:buNone/>
            </a:pPr>
            <a:endParaRPr lang="en-US" sz="1300" dirty="0"/>
          </a:p>
          <a:p>
            <a:pPr>
              <a:buNone/>
            </a:pPr>
            <a:endParaRPr lang="en-US" sz="1300" dirty="0"/>
          </a:p>
          <a:p>
            <a:pPr>
              <a:buAutoNum type="arabicPlain" startAt="4"/>
            </a:pPr>
            <a:r>
              <a:rPr lang="en-US" sz="1600" dirty="0"/>
              <a:t>Truth: the drug does reduce allergies. The test on your sample leads you to conclude that it does not reduce allergies.</a:t>
            </a:r>
          </a:p>
          <a:p>
            <a:pPr>
              <a:buAutoNum type="arabicPlain" startAt="4"/>
            </a:pPr>
            <a:endParaRPr lang="en-US" sz="600" dirty="0"/>
          </a:p>
          <a:p>
            <a:pPr>
              <a:buNone/>
            </a:pPr>
            <a:r>
              <a:rPr lang="en-US" sz="1500" dirty="0"/>
              <a:t>	    -         Type I Error </a:t>
            </a:r>
          </a:p>
          <a:p>
            <a:pPr lvl="1"/>
            <a:r>
              <a:rPr lang="en-US" sz="1500" dirty="0"/>
              <a:t>Correct conclusion</a:t>
            </a:r>
          </a:p>
          <a:p>
            <a:pPr lvl="1"/>
            <a:r>
              <a:rPr lang="en-US" sz="1500" dirty="0"/>
              <a:t>Type II Error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Hypothesis Testing - Quiz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71500"/>
            <a:ext cx="8001000" cy="4800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/>
          </a:p>
          <a:p>
            <a:pPr>
              <a:buNone/>
            </a:pPr>
            <a:r>
              <a:rPr lang="en-US" sz="2100" b="1" dirty="0" smtClean="0"/>
              <a:t>Aviation </a:t>
            </a:r>
            <a:r>
              <a:rPr lang="en-US" sz="2100" b="1" dirty="0"/>
              <a:t>experts fear that pilots are being asked to fly longer than is recommended by national guidelines. </a:t>
            </a:r>
            <a:r>
              <a:rPr lang="en-US" sz="2100" b="1" dirty="0"/>
              <a:t>Current FAA regulations for domestic flights generally limit </a:t>
            </a:r>
          </a:p>
          <a:p>
            <a:pPr>
              <a:buNone/>
            </a:pPr>
            <a:r>
              <a:rPr lang="en-US" sz="2100" b="1" dirty="0"/>
              <a:t>Pilots to eight hours of  flight time during a 24-hour period. FAA administrators conduct an analysis using a large sample of flight records for domestic flights in the past </a:t>
            </a:r>
          </a:p>
          <a:p>
            <a:pPr>
              <a:buNone/>
            </a:pPr>
            <a:r>
              <a:rPr lang="en-US" sz="2100" b="1" dirty="0"/>
              <a:t>year.</a:t>
            </a:r>
          </a:p>
          <a:p>
            <a:pPr>
              <a:buNone/>
            </a:pPr>
            <a:endParaRPr lang="en-US" sz="1300" dirty="0"/>
          </a:p>
          <a:p>
            <a:pPr>
              <a:buAutoNum type="arabicPeriod"/>
            </a:pPr>
            <a:r>
              <a:rPr lang="en-US" sz="1600" dirty="0"/>
              <a:t>What are the null and alternative hypotheses for this test?</a:t>
            </a:r>
            <a:endParaRPr lang="en-US" dirty="0" smtClean="0"/>
          </a:p>
          <a:p>
            <a:pPr>
              <a:buAutoNum type="arabicPeriod"/>
            </a:pPr>
            <a:endParaRPr lang="en-US" sz="1300" b="1" dirty="0"/>
          </a:p>
          <a:p>
            <a:pPr>
              <a:buAutoNum type="arabicPeriod"/>
            </a:pPr>
            <a:endParaRPr lang="en-US" sz="1300" b="1" dirty="0"/>
          </a:p>
          <a:p>
            <a:pPr>
              <a:buNone/>
            </a:pPr>
            <a:endParaRPr lang="en-US" sz="1300" b="1" dirty="0"/>
          </a:p>
          <a:p>
            <a:pPr>
              <a:buNone/>
            </a:pPr>
            <a:endParaRPr lang="en-US" sz="1300" b="1" dirty="0"/>
          </a:p>
          <a:p>
            <a:pPr>
              <a:buAutoNum type="arabicPeriod" startAt="2"/>
            </a:pPr>
            <a:endParaRPr lang="en-US" sz="1300" dirty="0"/>
          </a:p>
          <a:p>
            <a:pPr>
              <a:buAutoNum type="arabicPeriod" startAt="2"/>
            </a:pPr>
            <a:endParaRPr lang="en-US" sz="1300" dirty="0"/>
          </a:p>
          <a:p>
            <a:pPr>
              <a:buAutoNum type="arabicPeriod" startAt="2"/>
            </a:pPr>
            <a:endParaRPr lang="en-US" sz="1300" dirty="0"/>
          </a:p>
          <a:p>
            <a:pPr>
              <a:buAutoNum type="arabicPeriod" startAt="2"/>
            </a:pPr>
            <a:endParaRPr lang="en-US" sz="1300" dirty="0"/>
          </a:p>
          <a:p>
            <a:pPr>
              <a:buAutoNum type="arabicPeriod" startAt="2"/>
            </a:pPr>
            <a:endParaRPr lang="en-US" sz="1600" dirty="0"/>
          </a:p>
          <a:p>
            <a:pPr>
              <a:buAutoNum type="arabicPeriod" startAt="2"/>
            </a:pPr>
            <a:r>
              <a:rPr lang="en-US" sz="2100" dirty="0"/>
              <a:t> If the FAA administrators want to be 95% confident in the result of their hypothesis test, what value of α should they set? </a:t>
            </a:r>
          </a:p>
          <a:p>
            <a:pPr>
              <a:buNone/>
            </a:pPr>
            <a:r>
              <a:rPr lang="en-US" sz="1400" dirty="0"/>
              <a:t>	 </a:t>
            </a:r>
            <a:r>
              <a:rPr lang="en-US" sz="1600" dirty="0"/>
              <a:t>              </a:t>
            </a:r>
            <a:r>
              <a:rPr lang="en-US" sz="1800" dirty="0"/>
              <a:t> a. </a:t>
            </a:r>
            <a:r>
              <a:rPr lang="el-GR" sz="1800" dirty="0"/>
              <a:t>α</a:t>
            </a:r>
            <a:r>
              <a:rPr lang="en-US" sz="1800" dirty="0"/>
              <a:t> = 0.001</a:t>
            </a:r>
          </a:p>
          <a:p>
            <a:pPr>
              <a:buNone/>
            </a:pPr>
            <a:r>
              <a:rPr lang="en-US" sz="1800" dirty="0"/>
              <a:t>                            b. </a:t>
            </a:r>
            <a:r>
              <a:rPr lang="el-GR" sz="1800" dirty="0"/>
              <a:t>α</a:t>
            </a:r>
            <a:r>
              <a:rPr lang="en-US" sz="1800" dirty="0"/>
              <a:t> = 0.01</a:t>
            </a:r>
          </a:p>
          <a:p>
            <a:pPr>
              <a:buNone/>
            </a:pPr>
            <a:r>
              <a:rPr lang="en-US" sz="1800" dirty="0"/>
              <a:t>                            c. </a:t>
            </a:r>
            <a:r>
              <a:rPr lang="el-GR" sz="1800" dirty="0"/>
              <a:t>α</a:t>
            </a:r>
            <a:r>
              <a:rPr lang="en-US" sz="1800" dirty="0"/>
              <a:t> = 0.025</a:t>
            </a:r>
          </a:p>
          <a:p>
            <a:pPr>
              <a:buNone/>
            </a:pPr>
            <a:r>
              <a:rPr lang="en-US" sz="1800" dirty="0"/>
              <a:t>	              d. </a:t>
            </a:r>
            <a:r>
              <a:rPr lang="el-GR" sz="1800" dirty="0"/>
              <a:t>α</a:t>
            </a:r>
            <a:r>
              <a:rPr lang="en-US" sz="1800" dirty="0"/>
              <a:t> = 0.05</a:t>
            </a:r>
          </a:p>
          <a:p>
            <a:pPr>
              <a:buNone/>
            </a:pPr>
            <a:endParaRPr lang="en-US" sz="1300" dirty="0"/>
          </a:p>
          <a:p>
            <a:pPr>
              <a:buFont typeface="Arial" pitchFamily="34" charset="0"/>
              <a:buAutoNum type="arabicPeriod" startAt="3"/>
            </a:pPr>
            <a:r>
              <a:rPr lang="en-US" sz="2100" dirty="0"/>
              <a:t> </a:t>
            </a:r>
            <a:r>
              <a:rPr lang="en-US" sz="1800" dirty="0"/>
              <a:t>Which of the following is true of the t-distribution?</a:t>
            </a:r>
          </a:p>
          <a:p>
            <a:pPr>
              <a:buNone/>
            </a:pPr>
            <a:r>
              <a:rPr lang="en-US" sz="1800" dirty="0"/>
              <a:t>	        a.  Increasingly resembles the normal distributions degrees of freedom increase </a:t>
            </a:r>
          </a:p>
          <a:p>
            <a:pPr>
              <a:buNone/>
            </a:pPr>
            <a:r>
              <a:rPr lang="en-US" sz="1800" dirty="0"/>
              <a:t>   	        b. Assumes the population is normally distributed</a:t>
            </a:r>
          </a:p>
          <a:p>
            <a:pPr>
              <a:buNone/>
            </a:pPr>
            <a:r>
              <a:rPr lang="en-US" sz="1800" dirty="0"/>
              <a:t>                      c. It has a greater spread than the normal distribution</a:t>
            </a:r>
          </a:p>
          <a:p>
            <a:pPr>
              <a:buNone/>
            </a:pPr>
            <a:r>
              <a:rPr lang="en-US" sz="1800" dirty="0"/>
              <a:t>                      d. All of the above</a:t>
            </a:r>
          </a:p>
          <a:p>
            <a:pPr>
              <a:buNone/>
            </a:pPr>
            <a:endParaRPr lang="en-US" sz="1800" dirty="0"/>
          </a:p>
          <a:p>
            <a:pPr>
              <a:buAutoNum type="arabicPeriod" startAt="3"/>
            </a:pPr>
            <a:r>
              <a:rPr lang="en-US" sz="2100" dirty="0"/>
              <a:t>Identify the critical z-value(s) for this problem.</a:t>
            </a:r>
          </a:p>
          <a:p>
            <a:r>
              <a:rPr lang="en-US" sz="700" dirty="0"/>
              <a:t/>
            </a:r>
            <a:br>
              <a:rPr lang="en-US" sz="700" dirty="0"/>
            </a:br>
            <a:endParaRPr lang="en-US" sz="800" dirty="0"/>
          </a:p>
          <a:p>
            <a:pPr>
              <a:buNone/>
            </a:pPr>
            <a:r>
              <a:rPr lang="en-US" sz="1600" dirty="0"/>
              <a:t>                           	</a:t>
            </a:r>
            <a:r>
              <a:rPr lang="en-US" sz="1800" dirty="0"/>
              <a:t>a. z = 2.31</a:t>
            </a:r>
          </a:p>
          <a:p>
            <a:pPr>
              <a:buNone/>
            </a:pPr>
            <a:r>
              <a:rPr lang="en-US" sz="1800" dirty="0"/>
              <a:t>                                     b. z = -1.96</a:t>
            </a:r>
          </a:p>
          <a:p>
            <a:pPr lvl="2">
              <a:buNone/>
            </a:pPr>
            <a:r>
              <a:rPr lang="en-US" sz="1800" dirty="0"/>
              <a:t>c. z = 1.64</a:t>
            </a:r>
          </a:p>
          <a:p>
            <a:pPr lvl="2">
              <a:buNone/>
            </a:pPr>
            <a:r>
              <a:rPr lang="en-US" sz="1800" dirty="0"/>
              <a:t>d. z = ± 1.96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428750"/>
            <a:ext cx="2361224" cy="673261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marL="285750" indent="-285750">
              <a:buAutoNum type="alphaLcPeriod"/>
            </a:pPr>
            <a:r>
              <a:rPr lang="en-US" sz="1000" dirty="0"/>
              <a:t>H</a:t>
            </a:r>
            <a:r>
              <a:rPr lang="en-US" sz="1000" baseline="-25000" dirty="0"/>
              <a:t>0</a:t>
            </a:r>
            <a:r>
              <a:rPr lang="en-US" sz="1000" dirty="0"/>
              <a:t> : </a:t>
            </a:r>
            <a:r>
              <a:rPr lang="el-GR" sz="1000" dirty="0"/>
              <a:t>μ</a:t>
            </a:r>
            <a:r>
              <a:rPr lang="en-US" sz="1000" dirty="0"/>
              <a:t> ≤ 8 hours , and H</a:t>
            </a:r>
            <a:r>
              <a:rPr lang="en-US" sz="1000" baseline="-25000" dirty="0"/>
              <a:t>a </a:t>
            </a:r>
            <a:r>
              <a:rPr lang="en-US" sz="1000" dirty="0"/>
              <a:t>: </a:t>
            </a:r>
            <a:r>
              <a:rPr lang="el-GR" sz="1000" dirty="0"/>
              <a:t>μ</a:t>
            </a:r>
            <a:r>
              <a:rPr lang="en-US" sz="1000" dirty="0"/>
              <a:t> &gt; 8 hours </a:t>
            </a:r>
          </a:p>
          <a:p>
            <a:pPr marL="285750" indent="-285750">
              <a:buFontTx/>
              <a:buAutoNum type="alphaLcPeriod"/>
            </a:pPr>
            <a:r>
              <a:rPr lang="en-US" sz="1000" dirty="0"/>
              <a:t>H</a:t>
            </a:r>
            <a:r>
              <a:rPr lang="en-US" sz="1000" baseline="-25000" dirty="0"/>
              <a:t>0</a:t>
            </a:r>
            <a:r>
              <a:rPr lang="en-US" sz="1000" dirty="0"/>
              <a:t> : </a:t>
            </a:r>
            <a:r>
              <a:rPr lang="el-GR" sz="1000" dirty="0"/>
              <a:t>μ</a:t>
            </a:r>
            <a:r>
              <a:rPr lang="en-US" sz="1000" dirty="0"/>
              <a:t> ≤ 8 hours , and H</a:t>
            </a:r>
            <a:r>
              <a:rPr lang="en-US" sz="1000" baseline="-25000" dirty="0"/>
              <a:t>a </a:t>
            </a:r>
            <a:r>
              <a:rPr lang="en-US" sz="1000" dirty="0"/>
              <a:t>: </a:t>
            </a:r>
            <a:r>
              <a:rPr lang="el-GR" sz="1000" dirty="0"/>
              <a:t>μ</a:t>
            </a:r>
            <a:r>
              <a:rPr lang="en-US" sz="1000" dirty="0"/>
              <a:t> &lt; 8 hours </a:t>
            </a:r>
          </a:p>
          <a:p>
            <a:pPr marL="285750" indent="-285750">
              <a:buFontTx/>
              <a:buAutoNum type="alphaLcPeriod"/>
            </a:pPr>
            <a:r>
              <a:rPr lang="en-US" sz="1000" dirty="0"/>
              <a:t>H</a:t>
            </a:r>
            <a:r>
              <a:rPr lang="en-US" sz="1000" baseline="-25000" dirty="0"/>
              <a:t>0</a:t>
            </a:r>
            <a:r>
              <a:rPr lang="en-US" sz="1000" dirty="0"/>
              <a:t> : </a:t>
            </a:r>
            <a:r>
              <a:rPr lang="el-GR" sz="1000" dirty="0"/>
              <a:t>μ</a:t>
            </a:r>
            <a:r>
              <a:rPr lang="en-US" sz="1000" dirty="0"/>
              <a:t> = 8 hours , and H</a:t>
            </a:r>
            <a:r>
              <a:rPr lang="en-US" sz="1000" baseline="-25000" dirty="0"/>
              <a:t>a </a:t>
            </a:r>
            <a:r>
              <a:rPr lang="en-US" sz="1000" dirty="0"/>
              <a:t>: </a:t>
            </a:r>
            <a:r>
              <a:rPr lang="el-GR" sz="1000" dirty="0"/>
              <a:t>μ</a:t>
            </a:r>
            <a:r>
              <a:rPr lang="en-US" sz="1000" dirty="0"/>
              <a:t> ≠ 8 hours </a:t>
            </a:r>
          </a:p>
          <a:p>
            <a:pPr marL="285750" indent="-285750">
              <a:buFontTx/>
              <a:buAutoNum type="alphaLcPeriod"/>
            </a:pPr>
            <a:r>
              <a:rPr lang="en-US" sz="1000" dirty="0"/>
              <a:t>H</a:t>
            </a:r>
            <a:r>
              <a:rPr lang="en-US" sz="1000" baseline="-25000" dirty="0"/>
              <a:t>0</a:t>
            </a:r>
            <a:r>
              <a:rPr lang="en-US" sz="1000" dirty="0"/>
              <a:t> : </a:t>
            </a:r>
            <a:r>
              <a:rPr lang="el-GR" sz="1000" dirty="0"/>
              <a:t>μ</a:t>
            </a:r>
            <a:r>
              <a:rPr lang="en-US" sz="1000" dirty="0"/>
              <a:t> ≠ 8  hours , and H</a:t>
            </a:r>
            <a:r>
              <a:rPr lang="en-US" sz="1000" baseline="-25000" dirty="0"/>
              <a:t>a </a:t>
            </a:r>
            <a:r>
              <a:rPr lang="en-US" sz="1000" dirty="0"/>
              <a:t>: </a:t>
            </a:r>
            <a:r>
              <a:rPr lang="el-GR" sz="1000" dirty="0"/>
              <a:t>μ</a:t>
            </a:r>
            <a:r>
              <a:rPr lang="en-US" sz="1000" dirty="0"/>
              <a:t> = 8 hours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Hypothesis Testing - Quiz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42950"/>
            <a:ext cx="6815667" cy="4800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2500" b="1" dirty="0" smtClean="0"/>
          </a:p>
          <a:p>
            <a:pPr>
              <a:buNone/>
            </a:pPr>
            <a:endParaRPr lang="en-US" sz="2500" b="1" dirty="0" smtClean="0"/>
          </a:p>
          <a:p>
            <a:pPr>
              <a:buNone/>
            </a:pPr>
            <a:r>
              <a:rPr lang="en-US" sz="2500" b="1" dirty="0"/>
              <a:t> A necessary condition for a one-sample t-test is that the sample must consist of "independent" observations. What does this mean?</a:t>
            </a:r>
          </a:p>
          <a:p>
            <a:pPr>
              <a:buNone/>
            </a:pPr>
            <a:endParaRPr lang="en-US" sz="1300" dirty="0"/>
          </a:p>
          <a:p>
            <a:pPr lvl="1"/>
            <a:r>
              <a:rPr lang="en-US" sz="2500" dirty="0"/>
              <a:t>The data must have been collected by an objective, non-biased investigator.</a:t>
            </a:r>
          </a:p>
          <a:p>
            <a:pPr lvl="1"/>
            <a:r>
              <a:rPr lang="en-US" sz="2500" dirty="0"/>
              <a:t>There must be no predictable relationship between one subject's score and any other subject's score.</a:t>
            </a:r>
          </a:p>
          <a:p>
            <a:pPr lvl="1"/>
            <a:r>
              <a:rPr lang="en-US" sz="2500" dirty="0"/>
              <a:t>The subjects in the study must be individuals that don't know each other.</a:t>
            </a:r>
          </a:p>
          <a:p>
            <a:pPr lvl="1"/>
            <a:r>
              <a:rPr lang="en-US" sz="2500" dirty="0"/>
              <a:t>The sample cannot have come from the population that is under investigation.</a:t>
            </a:r>
          </a:p>
          <a:p>
            <a:pPr>
              <a:buAutoNum type="arabicPeriod"/>
            </a:pPr>
            <a:endParaRPr lang="en-US" sz="22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2500" b="1" dirty="0"/>
              <a:t>Researchers are interested in whether or not the average person consumes 2,000 calories per day. Their random </a:t>
            </a:r>
          </a:p>
          <a:p>
            <a:pPr>
              <a:buNone/>
            </a:pPr>
            <a:r>
              <a:rPr lang="en-US" sz="2500" b="1" dirty="0"/>
              <a:t>sample of 25 people consumed an average of  1,891 calories, with a standard deviation of 251 calories.</a:t>
            </a:r>
          </a:p>
          <a:p>
            <a:endParaRPr lang="en-US" sz="1600" dirty="0"/>
          </a:p>
          <a:p>
            <a:pPr>
              <a:buNone/>
            </a:pPr>
            <a:r>
              <a:rPr lang="en-US" sz="2500" dirty="0"/>
              <a:t>	2a. What is the t-statistic? </a:t>
            </a:r>
            <a:r>
              <a:rPr lang="en-US" sz="2500" i="1" dirty="0"/>
              <a:t>(Round to 2 decimal places.)</a:t>
            </a:r>
          </a:p>
          <a:p>
            <a:pPr>
              <a:buNone/>
            </a:pPr>
            <a:r>
              <a:rPr lang="en-US" sz="2500" i="1" dirty="0"/>
              <a:t>            </a:t>
            </a:r>
            <a:endParaRPr lang="en-US" sz="2500" dirty="0"/>
          </a:p>
          <a:p>
            <a:pPr>
              <a:buNone/>
            </a:pPr>
            <a:endParaRPr lang="en-US" sz="1300" dirty="0"/>
          </a:p>
          <a:p>
            <a:pPr>
              <a:buNone/>
            </a:pPr>
            <a:r>
              <a:rPr lang="en-US" sz="2500" dirty="0"/>
              <a:t>	2b. What is the </a:t>
            </a:r>
            <a:r>
              <a:rPr lang="en-US" sz="2500" b="1" dirty="0"/>
              <a:t>absolute</a:t>
            </a:r>
            <a:r>
              <a:rPr lang="en-US" sz="2500" dirty="0"/>
              <a:t> critical t value, assuming α=0.05?</a:t>
            </a:r>
          </a:p>
          <a:p>
            <a:pPr>
              <a:buNone/>
            </a:pPr>
            <a:endParaRPr lang="en-US" sz="2500" dirty="0"/>
          </a:p>
          <a:p>
            <a:pPr lvl="1"/>
            <a:r>
              <a:rPr lang="en-US" sz="2500" dirty="0"/>
              <a:t>2.064</a:t>
            </a:r>
          </a:p>
          <a:p>
            <a:pPr lvl="1"/>
            <a:r>
              <a:rPr lang="en-US" sz="2500" dirty="0"/>
              <a:t>2.060</a:t>
            </a:r>
          </a:p>
          <a:p>
            <a:pPr lvl="1"/>
            <a:r>
              <a:rPr lang="en-US" sz="2500" dirty="0"/>
              <a:t>1.708</a:t>
            </a:r>
          </a:p>
          <a:p>
            <a:pPr lvl="1"/>
            <a:r>
              <a:rPr lang="en-US" sz="2500" dirty="0"/>
              <a:t>1.960</a:t>
            </a:r>
          </a:p>
          <a:p>
            <a:pPr lvl="1"/>
            <a:endParaRPr lang="en-US" sz="2500" dirty="0"/>
          </a:p>
          <a:p>
            <a:pPr>
              <a:buNone/>
            </a:pPr>
            <a:r>
              <a:rPr lang="en-US" dirty="0" smtClean="0"/>
              <a:t>	2c. What should the researchers conclude?</a:t>
            </a:r>
          </a:p>
          <a:p>
            <a:pPr lvl="2">
              <a:buBlip>
                <a:blip r:embed="rId3"/>
              </a:buBlip>
            </a:pPr>
            <a:r>
              <a:rPr lang="en-US" sz="2500" dirty="0"/>
              <a:t>People consume 2,000 calories per day on average.</a:t>
            </a:r>
          </a:p>
          <a:p>
            <a:pPr lvl="2">
              <a:buBlip>
                <a:blip r:embed="rId3"/>
              </a:buBlip>
            </a:pPr>
            <a:r>
              <a:rPr lang="en-US" sz="2500" dirty="0"/>
              <a:t>People consume more than 2,000 calories per day on average.</a:t>
            </a:r>
          </a:p>
          <a:p>
            <a:pPr lvl="2">
              <a:buBlip>
                <a:blip r:embed="rId3"/>
              </a:buBlip>
            </a:pPr>
            <a:r>
              <a:rPr lang="en-US" dirty="0" smtClean="0"/>
              <a:t>People do not consume an average of 2,000 calories per day.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914400"/>
            <a:ext cx="8001000" cy="3943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b="1" dirty="0"/>
              <a:t>Scientists fear that polar bears are slowly starving due to their shrinking habitat. A healthy male polar bear weighs about 900 pounds. A new </a:t>
            </a:r>
          </a:p>
          <a:p>
            <a:pPr>
              <a:buNone/>
            </a:pPr>
            <a:r>
              <a:rPr lang="en-US" sz="1100" b="1" dirty="0"/>
              <a:t>expedition was able to estimate the weight of 7 male polar bears. They found an average weight of 861 lbs with a standard deviation of 59 pounds.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333" y="1714500"/>
            <a:ext cx="7439537" cy="375102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marL="285750" indent="-285750"/>
            <a:r>
              <a:rPr lang="en-US" sz="1100" dirty="0"/>
              <a:t>1.   What is the alternative hypothesis for this test ?</a:t>
            </a:r>
          </a:p>
          <a:p>
            <a:pPr marL="742950" lvl="1" indent="-285750">
              <a:buAutoNum type="alphaLcPeriod"/>
            </a:pPr>
            <a:r>
              <a:rPr lang="en-US" sz="1100" dirty="0"/>
              <a:t>H</a:t>
            </a:r>
            <a:r>
              <a:rPr lang="en-US" sz="1100" baseline="-25000" dirty="0"/>
              <a:t>a </a:t>
            </a:r>
            <a:r>
              <a:rPr lang="en-US" sz="1100" dirty="0"/>
              <a:t>: </a:t>
            </a:r>
            <a:r>
              <a:rPr lang="el-GR" sz="1100" dirty="0"/>
              <a:t>μ</a:t>
            </a:r>
            <a:r>
              <a:rPr lang="en-US" sz="1100" dirty="0"/>
              <a:t> &lt; 900 </a:t>
            </a:r>
          </a:p>
          <a:p>
            <a:pPr marL="742950" lvl="1" indent="-285750">
              <a:buFontTx/>
              <a:buAutoNum type="alphaLcPeriod"/>
            </a:pPr>
            <a:r>
              <a:rPr lang="en-US" sz="1100" dirty="0"/>
              <a:t>H</a:t>
            </a:r>
            <a:r>
              <a:rPr lang="en-US" sz="1100" baseline="-25000" dirty="0"/>
              <a:t>a </a:t>
            </a:r>
            <a:r>
              <a:rPr lang="en-US" sz="1100" dirty="0"/>
              <a:t>: </a:t>
            </a:r>
            <a:r>
              <a:rPr lang="el-GR" sz="1100" dirty="0"/>
              <a:t>μ</a:t>
            </a:r>
            <a:r>
              <a:rPr lang="en-US" sz="1100" dirty="0"/>
              <a:t>  &gt;900  </a:t>
            </a:r>
          </a:p>
          <a:p>
            <a:pPr marL="742950" lvl="1" indent="-285750">
              <a:buFontTx/>
              <a:buAutoNum type="alphaLcPeriod"/>
            </a:pPr>
            <a:r>
              <a:rPr lang="en-US" sz="1100" dirty="0"/>
              <a:t>H</a:t>
            </a:r>
            <a:r>
              <a:rPr lang="en-US" sz="1100" baseline="-25000" dirty="0"/>
              <a:t>a </a:t>
            </a:r>
            <a:r>
              <a:rPr lang="en-US" sz="1100" dirty="0"/>
              <a:t>: </a:t>
            </a:r>
            <a:r>
              <a:rPr lang="el-GR" sz="1100" dirty="0"/>
              <a:t>μ</a:t>
            </a:r>
            <a:r>
              <a:rPr lang="en-US" sz="1100" dirty="0"/>
              <a:t> = 900</a:t>
            </a:r>
          </a:p>
          <a:p>
            <a:pPr marL="742950" lvl="1" indent="-285750">
              <a:buFontTx/>
              <a:buAutoNum type="alphaLcPeriod"/>
            </a:pPr>
            <a:r>
              <a:rPr lang="en-US" sz="1100" dirty="0"/>
              <a:t>H</a:t>
            </a:r>
            <a:r>
              <a:rPr lang="en-US" sz="1100" baseline="-25000" dirty="0"/>
              <a:t>a</a:t>
            </a:r>
            <a:r>
              <a:rPr lang="en-US" sz="1100" dirty="0"/>
              <a:t> : </a:t>
            </a:r>
            <a:r>
              <a:rPr lang="el-GR" sz="1100" dirty="0"/>
              <a:t>μ</a:t>
            </a:r>
            <a:r>
              <a:rPr lang="en-US" sz="1100" dirty="0"/>
              <a:t> ≠ 900</a:t>
            </a:r>
          </a:p>
          <a:p>
            <a:pPr marL="285750" indent="-285750">
              <a:buFontTx/>
              <a:buAutoNum type="alphaLcPeriod"/>
            </a:pPr>
            <a:endParaRPr lang="en-US" sz="1100" dirty="0"/>
          </a:p>
          <a:p>
            <a:pPr marL="285750" indent="-285750"/>
            <a:r>
              <a:rPr lang="en-US" sz="1100" dirty="0"/>
              <a:t>2.     What is the value of Standard error ?</a:t>
            </a:r>
          </a:p>
          <a:p>
            <a:pPr marL="285750" indent="-285750"/>
            <a:endParaRPr lang="en-US" sz="1100" dirty="0"/>
          </a:p>
          <a:p>
            <a:pPr marL="285750" indent="-285750">
              <a:buAutoNum type="arabicPeriod" startAt="3"/>
            </a:pPr>
            <a:r>
              <a:rPr lang="en-US" sz="1100" dirty="0"/>
              <a:t>Do you Reject the null hypothesis ?</a:t>
            </a:r>
          </a:p>
          <a:p>
            <a:pPr marL="742950" lvl="1" indent="-285750">
              <a:buAutoNum type="alphaLcPeriod"/>
            </a:pPr>
            <a:r>
              <a:rPr lang="en-US" sz="1100" dirty="0"/>
              <a:t>Yes </a:t>
            </a:r>
          </a:p>
          <a:p>
            <a:pPr marL="742950" lvl="1" indent="-285750">
              <a:buAutoNum type="alphaLcPeriod"/>
            </a:pPr>
            <a:r>
              <a:rPr lang="en-US" sz="1100" dirty="0"/>
              <a:t>No</a:t>
            </a:r>
          </a:p>
          <a:p>
            <a:pPr marL="742950" lvl="1" indent="-285750">
              <a:buAutoNum type="alphaLcPeriod"/>
            </a:pPr>
            <a:r>
              <a:rPr lang="en-US" sz="1100" dirty="0"/>
              <a:t>Cannot be concluded</a:t>
            </a:r>
          </a:p>
          <a:p>
            <a:pPr marL="285750" indent="-285750">
              <a:buAutoNum type="arabicPeriod" startAt="3"/>
            </a:pPr>
            <a:endParaRPr lang="en-US" sz="1100" dirty="0"/>
          </a:p>
          <a:p>
            <a:pPr marL="285750" indent="-285750">
              <a:buAutoNum type="arabicPeriod" startAt="3"/>
            </a:pPr>
            <a:r>
              <a:rPr lang="en-US" sz="1100" dirty="0"/>
              <a:t>What should the researchers conclude ?</a:t>
            </a:r>
          </a:p>
          <a:p>
            <a:r>
              <a:rPr lang="en-US" sz="1100" dirty="0"/>
              <a:t>             a. The average weight of polar bears has dropped significantly.</a:t>
            </a:r>
          </a:p>
          <a:p>
            <a:r>
              <a:rPr lang="en-US" sz="1100" dirty="0"/>
              <a:t>             b.  There is no evidence that polar bears weigh less than 900 lbs on average.</a:t>
            </a:r>
          </a:p>
          <a:p>
            <a:r>
              <a:rPr lang="en-US" sz="1100" dirty="0"/>
              <a:t>             c. We must conclude the polar bears are slowly starving because the sample mean was less than the hypothesized mean.</a:t>
            </a:r>
            <a:br>
              <a:rPr lang="en-US" sz="1100" dirty="0"/>
            </a:br>
            <a:endParaRPr lang="en-US" sz="1100" dirty="0"/>
          </a:p>
          <a:p>
            <a:pPr marL="285750" indent="-285750">
              <a:buAutoNum type="arabicPeriod" startAt="3"/>
            </a:pPr>
            <a:endParaRPr lang="en-US" sz="1100" dirty="0"/>
          </a:p>
          <a:p>
            <a:pPr marL="285750" indent="-285750">
              <a:buAutoNum type="arabicPeriod" startAt="3"/>
            </a:pPr>
            <a:endParaRPr lang="en-US" sz="1100" dirty="0"/>
          </a:p>
          <a:p>
            <a:pPr marL="285750" indent="-285750">
              <a:buAutoNum type="arabicPeriod" startAt="3"/>
            </a:pPr>
            <a:endParaRPr lang="en-US" sz="13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30162"/>
            <a:ext cx="8229600" cy="411162"/>
          </a:xfrm>
        </p:spPr>
        <p:txBody>
          <a:bodyPr/>
          <a:lstStyle/>
          <a:p>
            <a:r>
              <a:rPr lang="en-US" sz="1500" dirty="0"/>
              <a:t>Hypothesis Testing - Quiz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085850"/>
            <a:ext cx="6773333" cy="22736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57150" tIns="28575" rIns="57150" bIns="28575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Write the Null, and alternate Hypotheses and identify type I and type II errors in the following scenarios: </a:t>
            </a:r>
          </a:p>
          <a:p>
            <a:r>
              <a:rPr lang="en-US" dirty="0" smtClean="0"/>
              <a:t>a) An innocent person is sent to jail </a:t>
            </a:r>
          </a:p>
          <a:p>
            <a:endParaRPr lang="en-US" dirty="0" smtClean="0"/>
          </a:p>
          <a:p>
            <a:r>
              <a:rPr lang="en-US" dirty="0" smtClean="0"/>
              <a:t>b) A manager sees some evidence that stealing is occurring but lacks enough confidence to conclude the theft, and he decides not to fire the employee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333" y="1371601"/>
            <a:ext cx="6307667" cy="34790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333" y="4972051"/>
            <a:ext cx="6350000" cy="7929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838200"/>
            <a:ext cx="7950200" cy="6578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57150" tIns="28575" rIns="57150" bIns="28575">
            <a:spAutoFit/>
          </a:bodyPr>
          <a:lstStyle/>
          <a:p>
            <a:r>
              <a:rPr lang="en-US" sz="1300" dirty="0"/>
              <a:t>Suppose a car manufacturer claims a model gets 25 mpg. A consumer group asks 40 owners of this model to calculate their mpg and the mean value was 22 with a standard deviation of 1.5. Is the manufacturer's claim supported?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6AAD-F480-4738-82DB-825B2CA9395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763933" cy="1285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755</Words>
  <Application>Microsoft Office PowerPoint</Application>
  <PresentationFormat>On-screen Show (4:3)</PresentationFormat>
  <Paragraphs>212</Paragraphs>
  <Slides>17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Hypothesis Testing - Quiz</vt:lpstr>
      <vt:lpstr>Hypothesis Testing - Quiz</vt:lpstr>
      <vt:lpstr>Hypothesis Testing - Quiz</vt:lpstr>
      <vt:lpstr>Hypothesis Testing - Quiz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3</cp:revision>
  <dcterms:created xsi:type="dcterms:W3CDTF">2017-09-23T03:19:26Z</dcterms:created>
  <dcterms:modified xsi:type="dcterms:W3CDTF">2017-09-23T03:25:47Z</dcterms:modified>
</cp:coreProperties>
</file>