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6" r:id="rId3"/>
    <p:sldId id="346" r:id="rId4"/>
    <p:sldId id="341" r:id="rId5"/>
    <p:sldId id="347" r:id="rId6"/>
    <p:sldId id="348"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3/5/2024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3/5/2024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3/5/2024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ebpack.js.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nodejs</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3166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4329981" cy="3101983"/>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Sau khi chạy xong ta có file package.json</a:t>
            </a:r>
          </a:p>
          <a:p>
            <a:r>
              <a:rPr lang="en-US" dirty="0" smtClean="0">
                <a:latin typeface="Tahoma" panose="020B0604030504040204" pitchFamily="34" charset="0"/>
                <a:ea typeface="Tahoma" panose="020B0604030504040204" pitchFamily="34" charset="0"/>
                <a:cs typeface="Tahoma" panose="020B0604030504040204" pitchFamily="34" charset="0"/>
              </a:rPr>
              <a:t>Dùng để mô tả project và quản lý các thư viện</a:t>
            </a:r>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6640370" y="2274297"/>
            <a:ext cx="3320494" cy="3829475"/>
          </a:xfrm>
          <a:prstGeom prst="rect">
            <a:avLst/>
          </a:prstGeom>
        </p:spPr>
      </p:pic>
    </p:spTree>
    <p:extLst>
      <p:ext uri="{BB962C8B-B14F-4D97-AF65-F5344CB8AC3E}">
        <p14:creationId xmlns:p14="http://schemas.microsoft.com/office/powerpoint/2010/main" val="305528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B4: Install webpack</a:t>
            </a:r>
          </a:p>
          <a:p>
            <a:r>
              <a:rPr lang="en-US" dirty="0">
                <a:latin typeface="Tahoma" panose="020B0604030504040204" pitchFamily="34" charset="0"/>
                <a:ea typeface="Tahoma" panose="020B0604030504040204" pitchFamily="34" charset="0"/>
                <a:cs typeface="Tahoma" panose="020B0604030504040204" pitchFamily="34" charset="0"/>
              </a:rPr>
              <a:t>Gõ “npm </a:t>
            </a:r>
            <a:r>
              <a:rPr lang="en-US" dirty="0" smtClean="0">
                <a:latin typeface="Tahoma" panose="020B0604030504040204" pitchFamily="34" charset="0"/>
                <a:ea typeface="Tahoma" panose="020B0604030504040204" pitchFamily="34" charset="0"/>
                <a:cs typeface="Tahoma" panose="020B0604030504040204" pitchFamily="34" charset="0"/>
              </a:rPr>
              <a:t>i </a:t>
            </a:r>
            <a:r>
              <a:rPr lang="en-US" dirty="0">
                <a:latin typeface="Tahoma" panose="020B0604030504040204" pitchFamily="34" charset="0"/>
                <a:ea typeface="Tahoma" panose="020B0604030504040204" pitchFamily="34" charset="0"/>
                <a:cs typeface="Tahoma" panose="020B0604030504040204" pitchFamily="34" charset="0"/>
              </a:rPr>
              <a:t>webpack webpack-cli --</a:t>
            </a:r>
            <a:r>
              <a:rPr lang="en-US" dirty="0" smtClean="0">
                <a:latin typeface="Tahoma" panose="020B0604030504040204" pitchFamily="34" charset="0"/>
                <a:ea typeface="Tahoma" panose="020B0604030504040204" pitchFamily="34" charset="0"/>
                <a:cs typeface="Tahoma" panose="020B0604030504040204" pitchFamily="34" charset="0"/>
              </a:rPr>
              <a:t>save-dev”</a:t>
            </a:r>
          </a:p>
          <a:p>
            <a:r>
              <a:rPr lang="en-US" dirty="0" smtClean="0">
                <a:latin typeface="Tahoma" panose="020B0604030504040204" pitchFamily="34" charset="0"/>
                <a:ea typeface="Tahoma" panose="020B0604030504040204" pitchFamily="34" charset="0"/>
                <a:cs typeface="Tahoma" panose="020B0604030504040204" pitchFamily="34" charset="0"/>
              </a:rPr>
              <a:t>--save-dev </a:t>
            </a:r>
            <a:r>
              <a:rPr lang="vi-VN" dirty="0">
                <a:ea typeface="Tahoma" panose="020B0604030504040204" pitchFamily="34" charset="0"/>
                <a:cs typeface="Tahoma" panose="020B0604030504040204" pitchFamily="34" charset="0"/>
              </a:rPr>
              <a:t>để đánh dấu 2 thư viện này chỉ dùng trong khi phát triển, khi dự án đẩy lên production sẽ không có các thư viện này.</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67398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Sau khi chạy xong lib sẽ nằm ở </a:t>
            </a:r>
            <a:r>
              <a:rPr lang="en-US" dirty="0">
                <a:latin typeface="Tahoma" panose="020B0604030504040204" pitchFamily="34" charset="0"/>
                <a:ea typeface="Tahoma" panose="020B0604030504040204" pitchFamily="34" charset="0"/>
                <a:cs typeface="Tahoma" panose="020B0604030504040204" pitchFamily="34" charset="0"/>
              </a:rPr>
              <a:t>mục </a:t>
            </a:r>
            <a:r>
              <a:rPr lang="en-US" dirty="0" smtClean="0">
                <a:latin typeface="Tahoma" panose="020B0604030504040204" pitchFamily="34" charset="0"/>
                <a:ea typeface="Tahoma" panose="020B0604030504040204" pitchFamily="34" charset="0"/>
                <a:cs typeface="Tahoma" panose="020B0604030504040204" pitchFamily="34" charset="0"/>
              </a:rPr>
              <a:t>devDependencies (Chỉ dùng khi dev)</a:t>
            </a:r>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3645993" y="3223217"/>
            <a:ext cx="4139994" cy="2941008"/>
          </a:xfrm>
          <a:prstGeom prst="rect">
            <a:avLst/>
          </a:prstGeom>
        </p:spPr>
      </p:pic>
    </p:spTree>
    <p:extLst>
      <p:ext uri="{BB962C8B-B14F-4D97-AF65-F5344CB8AC3E}">
        <p14:creationId xmlns:p14="http://schemas.microsoft.com/office/powerpoint/2010/main" val="1878524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Ngoài ra có thêm folder node_modules chứa tất cả các lib trong project</a:t>
            </a:r>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3962400" y="3700462"/>
            <a:ext cx="4267200" cy="1285875"/>
          </a:xfrm>
          <a:prstGeom prst="rect">
            <a:avLst/>
          </a:prstGeom>
        </p:spPr>
      </p:pic>
    </p:spTree>
    <p:extLst>
      <p:ext uri="{BB962C8B-B14F-4D97-AF65-F5344CB8AC3E}">
        <p14:creationId xmlns:p14="http://schemas.microsoft.com/office/powerpoint/2010/main" val="143325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B5: Install react gõ </a:t>
            </a:r>
            <a:r>
              <a:rPr lang="en-US" dirty="0">
                <a:latin typeface="Tahoma" panose="020B0604030504040204" pitchFamily="34" charset="0"/>
                <a:ea typeface="Tahoma" panose="020B0604030504040204" pitchFamily="34" charset="0"/>
                <a:cs typeface="Tahoma" panose="020B0604030504040204" pitchFamily="34" charset="0"/>
              </a:rPr>
              <a:t>“npm </a:t>
            </a:r>
            <a:r>
              <a:rPr lang="en-US" dirty="0" smtClean="0">
                <a:latin typeface="Tahoma" panose="020B0604030504040204" pitchFamily="34" charset="0"/>
                <a:ea typeface="Tahoma" panose="020B0604030504040204" pitchFamily="34" charset="0"/>
                <a:cs typeface="Tahoma" panose="020B0604030504040204" pitchFamily="34" charset="0"/>
              </a:rPr>
              <a:t>i react react-dom”</a:t>
            </a:r>
          </a:p>
          <a:p>
            <a:r>
              <a:rPr lang="en-US" dirty="0" smtClean="0">
                <a:latin typeface="Tahoma" panose="020B0604030504040204" pitchFamily="34" charset="0"/>
                <a:ea typeface="Tahoma" panose="020B0604030504040204" pitchFamily="34" charset="0"/>
                <a:cs typeface="Tahoma" panose="020B0604030504040204" pitchFamily="34" charset="0"/>
              </a:rPr>
              <a:t>B6: Install babel </a:t>
            </a:r>
            <a:r>
              <a:rPr lang="en-US" dirty="0">
                <a:latin typeface="Tahoma" panose="020B0604030504040204" pitchFamily="34" charset="0"/>
                <a:ea typeface="Tahoma" panose="020B0604030504040204" pitchFamily="34" charset="0"/>
                <a:cs typeface="Tahoma" panose="020B0604030504040204" pitchFamily="34" charset="0"/>
              </a:rPr>
              <a:t>gõ “npm install @babel/core babel-loader @babel/preset-env @babel/preset-react --</a:t>
            </a:r>
            <a:r>
              <a:rPr lang="en-US" dirty="0" smtClean="0">
                <a:latin typeface="Tahoma" panose="020B0604030504040204" pitchFamily="34" charset="0"/>
                <a:ea typeface="Tahoma" panose="020B0604030504040204" pitchFamily="34" charset="0"/>
                <a:cs typeface="Tahoma" panose="020B0604030504040204" pitchFamily="34" charset="0"/>
              </a:rPr>
              <a:t>save-dev”</a:t>
            </a:r>
          </a:p>
          <a:p>
            <a:r>
              <a:rPr lang="en-US" dirty="0" smtClean="0">
                <a:latin typeface="Tahoma" panose="020B0604030504040204" pitchFamily="34" charset="0"/>
                <a:ea typeface="Tahoma" panose="020B0604030504040204" pitchFamily="34" charset="0"/>
                <a:cs typeface="Tahoma" panose="020B0604030504040204" pitchFamily="34" charset="0"/>
              </a:rPr>
              <a:t>B7: Tạo file public/index.html</a:t>
            </a:r>
          </a:p>
          <a:p>
            <a:r>
              <a:rPr lang="en-US" dirty="0" smtClean="0">
                <a:latin typeface="Tahoma" panose="020B0604030504040204" pitchFamily="34" charset="0"/>
                <a:ea typeface="Tahoma" panose="020B0604030504040204" pitchFamily="34" charset="0"/>
                <a:cs typeface="Tahoma" panose="020B0604030504040204" pitchFamily="34" charset="0"/>
              </a:rPr>
              <a:t>B8: </a:t>
            </a:r>
            <a:r>
              <a:rPr lang="en-US" dirty="0">
                <a:latin typeface="Tahoma" panose="020B0604030504040204" pitchFamily="34" charset="0"/>
                <a:ea typeface="Tahoma" panose="020B0604030504040204" pitchFamily="34" charset="0"/>
                <a:cs typeface="Tahoma" panose="020B0604030504040204" pitchFamily="34" charset="0"/>
              </a:rPr>
              <a:t>Tạo file </a:t>
            </a:r>
            <a:r>
              <a:rPr lang="en-US" dirty="0" smtClean="0">
                <a:latin typeface="Tahoma" panose="020B0604030504040204" pitchFamily="34" charset="0"/>
                <a:ea typeface="Tahoma" panose="020B0604030504040204" pitchFamily="34" charset="0"/>
                <a:cs typeface="Tahoma" panose="020B0604030504040204" pitchFamily="34" charset="0"/>
              </a:rPr>
              <a:t>src/index.js với nội dung sample</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4576856"/>
            <a:ext cx="6096000" cy="1384995"/>
          </a:xfrm>
          <a:prstGeom prst="rect">
            <a:avLst/>
          </a:prstGeom>
          <a:solidFill>
            <a:schemeClr val="tx1"/>
          </a:solidFill>
        </p:spPr>
        <p:txBody>
          <a:bodyPr>
            <a:spAutoFit/>
          </a:bodyPr>
          <a:lstStyle/>
          <a:p>
            <a:r>
              <a:rPr lang="en-US" sz="1200" dirty="0">
                <a:solidFill>
                  <a:srgbClr val="C586C0"/>
                </a:solidFill>
                <a:latin typeface="Consolas" panose="020B0609020204030204" pitchFamily="49" charset="0"/>
              </a:rPr>
              <a:t>import</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React</a:t>
            </a:r>
            <a:r>
              <a:rPr lang="en-US" sz="1200" dirty="0">
                <a:solidFill>
                  <a:srgbClr val="CCCCCC"/>
                </a:solidFill>
                <a:latin typeface="Consolas" panose="020B0609020204030204" pitchFamily="49" charset="0"/>
              </a:rPr>
              <a:t> </a:t>
            </a:r>
            <a:r>
              <a:rPr lang="en-US" sz="1200" dirty="0">
                <a:solidFill>
                  <a:srgbClr val="C586C0"/>
                </a:solidFill>
                <a:latin typeface="Consolas" panose="020B0609020204030204" pitchFamily="49" charset="0"/>
              </a:rPr>
              <a:t>from</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'react'</a:t>
            </a:r>
            <a:endParaRPr lang="en-US" sz="1200" dirty="0">
              <a:solidFill>
                <a:srgbClr val="CCCCCC"/>
              </a:solidFill>
              <a:latin typeface="Consolas" panose="020B0609020204030204" pitchFamily="49" charset="0"/>
            </a:endParaRPr>
          </a:p>
          <a:p>
            <a:r>
              <a:rPr lang="en-US" sz="1200" dirty="0">
                <a:solidFill>
                  <a:srgbClr val="C586C0"/>
                </a:solidFill>
                <a:latin typeface="Consolas" panose="020B0609020204030204" pitchFamily="49" charset="0"/>
              </a:rPr>
              <a:t>import</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ReactDOM</a:t>
            </a:r>
            <a:r>
              <a:rPr lang="en-US" sz="1200" dirty="0">
                <a:solidFill>
                  <a:srgbClr val="CCCCCC"/>
                </a:solidFill>
                <a:latin typeface="Consolas" panose="020B0609020204030204" pitchFamily="49" charset="0"/>
              </a:rPr>
              <a:t> </a:t>
            </a:r>
            <a:r>
              <a:rPr lang="en-US" sz="1200" dirty="0">
                <a:solidFill>
                  <a:srgbClr val="C586C0"/>
                </a:solidFill>
                <a:latin typeface="Consolas" panose="020B0609020204030204" pitchFamily="49" charset="0"/>
              </a:rPr>
              <a:t>from</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'react-dom'</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569CD6"/>
                </a:solidFill>
                <a:latin typeface="Consolas" panose="020B0609020204030204" pitchFamily="49" charset="0"/>
              </a:rPr>
              <a:t>function</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App</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CCCCCC"/>
                </a:solidFill>
                <a:latin typeface="Consolas" panose="020B0609020204030204" pitchFamily="49" charset="0"/>
              </a:rPr>
              <a:t> </a:t>
            </a:r>
            <a:r>
              <a:rPr lang="en-US" sz="1200" dirty="0" smtClean="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h1</a:t>
            </a:r>
            <a:r>
              <a:rPr lang="en-US" sz="1200" dirty="0">
                <a:solidFill>
                  <a:srgbClr val="808080"/>
                </a:solidFill>
                <a:latin typeface="Consolas" panose="020B0609020204030204" pitchFamily="49" charset="0"/>
              </a:rPr>
              <a:t>&gt;</a:t>
            </a:r>
            <a:r>
              <a:rPr lang="en-US" sz="1200" dirty="0">
                <a:solidFill>
                  <a:srgbClr val="CCCCCC"/>
                </a:solidFill>
                <a:latin typeface="Consolas" panose="020B0609020204030204" pitchFamily="49" charset="0"/>
              </a:rPr>
              <a:t>Hello world!</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h1</a:t>
            </a:r>
            <a:r>
              <a:rPr lang="en-US" sz="1200" dirty="0" smtClean="0">
                <a:solidFill>
                  <a:srgbClr val="808080"/>
                </a:solidFill>
                <a:latin typeface="Consolas" panose="020B0609020204030204" pitchFamily="49" charset="0"/>
              </a:rPr>
              <a:t>&gt;</a:t>
            </a:r>
            <a:r>
              <a:rPr lang="en-US" sz="1200" dirty="0">
                <a:solidFill>
                  <a:srgbClr val="CCCCCC"/>
                </a:solidFill>
                <a:latin typeface="Consolas" panose="020B0609020204030204" pitchFamily="49" charset="0"/>
              </a:rPr>
              <a:t>    )</a:t>
            </a:r>
          </a:p>
          <a:p>
            <a:r>
              <a:rPr lang="en-US" sz="1200" dirty="0" smtClean="0">
                <a:solidFill>
                  <a:srgbClr val="CCCCCC"/>
                </a:solidFill>
                <a:latin typeface="Consolas" panose="020B0609020204030204" pitchFamily="49" charset="0"/>
              </a:rPr>
              <a:t>}</a:t>
            </a:r>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9CDCFE"/>
                </a:solidFill>
                <a:latin typeface="Consolas" panose="020B0609020204030204" pitchFamily="49" charset="0"/>
              </a:rPr>
              <a:t>ReactDOM</a:t>
            </a:r>
            <a:r>
              <a:rPr lang="en-US" sz="1200" dirty="0">
                <a:solidFill>
                  <a:srgbClr val="D4D4D4"/>
                </a:solidFill>
                <a:latin typeface="Consolas" panose="020B0609020204030204" pitchFamily="49" charset="0"/>
              </a:rPr>
              <a:t>.</a:t>
            </a:r>
            <a:r>
              <a:rPr lang="en-US" sz="1200" dirty="0">
                <a:solidFill>
                  <a:srgbClr val="DCDCAA"/>
                </a:solidFill>
                <a:latin typeface="Consolas" panose="020B0609020204030204" pitchFamily="49" charset="0"/>
              </a:rPr>
              <a:t>createRoot</a:t>
            </a:r>
            <a:r>
              <a:rPr lang="en-US" sz="1200" dirty="0">
                <a:solidFill>
                  <a:srgbClr val="CCCCCC"/>
                </a:solidFill>
                <a:latin typeface="Consolas" panose="020B0609020204030204" pitchFamily="49" charset="0"/>
              </a:rPr>
              <a:t>(</a:t>
            </a:r>
            <a:r>
              <a:rPr lang="en-US" sz="1200" dirty="0">
                <a:solidFill>
                  <a:srgbClr val="CE9178"/>
                </a:solidFill>
                <a:latin typeface="Consolas" panose="020B0609020204030204" pitchFamily="49" charset="0"/>
              </a:rPr>
              <a:t>'root'</a:t>
            </a:r>
            <a:r>
              <a:rPr lang="en-US" sz="1200" dirty="0">
                <a:solidFill>
                  <a:srgbClr val="CCCCCC"/>
                </a:solidFill>
                <a:latin typeface="Consolas" panose="020B0609020204030204" pitchFamily="49" charset="0"/>
              </a:rPr>
              <a:t>)</a:t>
            </a:r>
            <a:r>
              <a:rPr lang="en-US" sz="1200" dirty="0">
                <a:solidFill>
                  <a:srgbClr val="D4D4D4"/>
                </a:solidFill>
                <a:latin typeface="Consolas" panose="020B0609020204030204" pitchFamily="49" charset="0"/>
              </a:rPr>
              <a:t>.</a:t>
            </a:r>
            <a:r>
              <a:rPr lang="en-US" sz="1200" dirty="0">
                <a:solidFill>
                  <a:srgbClr val="DCDCAA"/>
                </a:solidFill>
                <a:latin typeface="Consolas" panose="020B0609020204030204" pitchFamily="49" charset="0"/>
              </a:rPr>
              <a:t>render</a:t>
            </a:r>
            <a:r>
              <a:rPr lang="en-US" sz="1200" dirty="0">
                <a:solidFill>
                  <a:srgbClr val="CCCCCC"/>
                </a:solidFill>
                <a:latin typeface="Consolas" panose="020B0609020204030204" pitchFamily="49" charset="0"/>
              </a:rPr>
              <a:t>(</a:t>
            </a:r>
            <a:r>
              <a:rPr lang="en-US" sz="1200" dirty="0">
                <a:solidFill>
                  <a:srgbClr val="808080"/>
                </a:solidFill>
                <a:latin typeface="Consolas" panose="020B0609020204030204" pitchFamily="49" charset="0"/>
              </a:rPr>
              <a:t>&lt;</a:t>
            </a:r>
            <a:r>
              <a:rPr lang="en-US" sz="1200" dirty="0">
                <a:solidFill>
                  <a:srgbClr val="4EC9B0"/>
                </a:solidFill>
                <a:latin typeface="Consolas" panose="020B0609020204030204" pitchFamily="49" charset="0"/>
              </a:rPr>
              <a:t>App</a:t>
            </a:r>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/&gt;</a:t>
            </a:r>
            <a:r>
              <a:rPr lang="en-US" sz="1200" dirty="0">
                <a:solidFill>
                  <a:srgbClr val="CCCCCC"/>
                </a:solidFill>
                <a:latin typeface="Consolas" panose="020B0609020204030204" pitchFamily="49" charset="0"/>
              </a:rPr>
              <a:t>)</a:t>
            </a:r>
            <a:endParaRPr lang="en-US" sz="1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116199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B9: </a:t>
            </a:r>
            <a:r>
              <a:rPr lang="en-US" dirty="0">
                <a:latin typeface="Tahoma" panose="020B0604030504040204" pitchFamily="34" charset="0"/>
                <a:ea typeface="Tahoma" panose="020B0604030504040204" pitchFamily="34" charset="0"/>
                <a:cs typeface="Tahoma" panose="020B0604030504040204" pitchFamily="34" charset="0"/>
              </a:rPr>
              <a:t>Cấu hình webpack “npm install css-loader </a:t>
            </a:r>
            <a:r>
              <a:rPr lang="en-US" dirty="0">
                <a:latin typeface="Tahoma" panose="020B0604030504040204" pitchFamily="34" charset="0"/>
                <a:ea typeface="Tahoma" panose="020B0604030504040204" pitchFamily="34" charset="0"/>
                <a:cs typeface="Tahoma" panose="020B0604030504040204" pitchFamily="34" charset="0"/>
              </a:rPr>
              <a:t>style-loader html-webpack-plugin webpack-dev-server </a:t>
            </a:r>
            <a:r>
              <a:rPr lang="en-US" dirty="0">
                <a:latin typeface="Tahoma" panose="020B0604030504040204" pitchFamily="34" charset="0"/>
                <a:ea typeface="Tahoma" panose="020B0604030504040204" pitchFamily="34" charset="0"/>
                <a:cs typeface="Tahoma" panose="020B0604030504040204" pitchFamily="34" charset="0"/>
              </a:rPr>
              <a:t>--</a:t>
            </a:r>
            <a:r>
              <a:rPr lang="en-US" dirty="0" smtClean="0">
                <a:latin typeface="Tahoma" panose="020B0604030504040204" pitchFamily="34" charset="0"/>
                <a:ea typeface="Tahoma" panose="020B0604030504040204" pitchFamily="34" charset="0"/>
                <a:cs typeface="Tahoma" panose="020B0604030504040204" pitchFamily="34" charset="0"/>
              </a:rPr>
              <a:t>save-dev” (</a:t>
            </a:r>
            <a:r>
              <a:rPr lang="vi-VN" dirty="0" smtClean="0">
                <a:ea typeface="Tahoma" panose="020B0604030504040204" pitchFamily="34" charset="0"/>
                <a:cs typeface="Tahoma" panose="020B0604030504040204" pitchFamily="34" charset="0"/>
              </a:rPr>
              <a:t>2 </a:t>
            </a:r>
            <a:r>
              <a:rPr lang="vi-VN" dirty="0">
                <a:ea typeface="Tahoma" panose="020B0604030504040204" pitchFamily="34" charset="0"/>
                <a:cs typeface="Tahoma" panose="020B0604030504040204" pitchFamily="34" charset="0"/>
              </a:rPr>
              <a:t>thư viện này giúp webpack có thể tải file .css dưới dạng </a:t>
            </a:r>
            <a:r>
              <a:rPr lang="vi-VN" dirty="0" smtClean="0">
                <a:ea typeface="Tahoma" panose="020B0604030504040204" pitchFamily="34" charset="0"/>
                <a:cs typeface="Tahoma" panose="020B0604030504040204" pitchFamily="34" charset="0"/>
              </a:rPr>
              <a:t>module</a:t>
            </a:r>
            <a:r>
              <a:rPr lang="en-US" dirty="0" smtClean="0">
                <a:ea typeface="Tahoma" panose="020B0604030504040204" pitchFamily="34" charset="0"/>
                <a:cs typeface="Tahoma" panose="020B0604030504040204" pitchFamily="34" charset="0"/>
              </a:rPr>
              <a:t>)</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93834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2691712" cy="3101983"/>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B10: </a:t>
            </a:r>
            <a:r>
              <a:rPr lang="en-US" dirty="0">
                <a:latin typeface="Tahoma" panose="020B0604030504040204" pitchFamily="34" charset="0"/>
                <a:ea typeface="Tahoma" panose="020B0604030504040204" pitchFamily="34" charset="0"/>
                <a:cs typeface="Tahoma" panose="020B0604030504040204" pitchFamily="34" charset="0"/>
              </a:rPr>
              <a:t>Tạo </a:t>
            </a:r>
            <a:r>
              <a:rPr lang="en-US" dirty="0" smtClean="0">
                <a:latin typeface="Tahoma" panose="020B0604030504040204" pitchFamily="34" charset="0"/>
                <a:ea typeface="Tahoma" panose="020B0604030504040204" pitchFamily="34" charset="0"/>
                <a:cs typeface="Tahoma" panose="020B0604030504040204" pitchFamily="34" charset="0"/>
              </a:rPr>
              <a:t>webpack.config.js</a:t>
            </a:r>
          </a:p>
          <a:p>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4922848" y="2638044"/>
            <a:ext cx="5038016" cy="3970318"/>
          </a:xfrm>
          <a:prstGeom prst="rect">
            <a:avLst/>
          </a:prstGeom>
          <a:solidFill>
            <a:schemeClr val="tx1"/>
          </a:solidFill>
        </p:spPr>
        <p:txBody>
          <a:bodyPr>
            <a:spAutoFit/>
          </a:bodyPr>
          <a:lstStyle/>
          <a:p>
            <a:r>
              <a:rPr lang="vi-VN" sz="900" dirty="0">
                <a:solidFill>
                  <a:srgbClr val="569CD6"/>
                </a:solidFill>
                <a:latin typeface="Consolas" panose="020B0609020204030204" pitchFamily="49" charset="0"/>
              </a:rPr>
              <a:t>const</a:t>
            </a:r>
            <a:r>
              <a:rPr lang="vi-VN" sz="900" dirty="0">
                <a:solidFill>
                  <a:srgbClr val="CCCCCC"/>
                </a:solidFill>
                <a:latin typeface="Consolas" panose="020B0609020204030204" pitchFamily="49" charset="0"/>
              </a:rPr>
              <a:t> </a:t>
            </a:r>
            <a:r>
              <a:rPr lang="vi-VN" sz="900" dirty="0">
                <a:solidFill>
                  <a:srgbClr val="4EC9B0"/>
                </a:solidFill>
                <a:latin typeface="Consolas" panose="020B0609020204030204" pitchFamily="49" charset="0"/>
              </a:rPr>
              <a:t>HtmlWebpackPlugin</a:t>
            </a:r>
            <a:r>
              <a:rPr lang="vi-VN" sz="900" dirty="0">
                <a:solidFill>
                  <a:srgbClr val="CCCCCC"/>
                </a:solidFill>
                <a:latin typeface="Consolas" panose="020B0609020204030204" pitchFamily="49" charset="0"/>
              </a:rPr>
              <a:t> </a:t>
            </a:r>
            <a:r>
              <a:rPr lang="vi-VN" sz="900" dirty="0">
                <a:solidFill>
                  <a:srgbClr val="D4D4D4"/>
                </a:solidFill>
                <a:latin typeface="Consolas" panose="020B0609020204030204" pitchFamily="49" charset="0"/>
              </a:rPr>
              <a:t>=</a:t>
            </a:r>
            <a:r>
              <a:rPr lang="vi-VN" sz="900" dirty="0">
                <a:solidFill>
                  <a:srgbClr val="CCCCCC"/>
                </a:solidFill>
                <a:latin typeface="Consolas" panose="020B0609020204030204" pitchFamily="49" charset="0"/>
              </a:rPr>
              <a:t> </a:t>
            </a:r>
            <a:r>
              <a:rPr lang="vi-VN" sz="900" dirty="0">
                <a:solidFill>
                  <a:srgbClr val="DCDCAA"/>
                </a:solidFill>
                <a:latin typeface="Consolas" panose="020B0609020204030204" pitchFamily="49" charset="0"/>
              </a:rPr>
              <a:t>require</a:t>
            </a:r>
            <a:r>
              <a:rPr lang="vi-VN" sz="900" dirty="0">
                <a:solidFill>
                  <a:srgbClr val="CCCCCC"/>
                </a:solidFill>
                <a:latin typeface="Consolas" panose="020B0609020204030204" pitchFamily="49" charset="0"/>
              </a:rPr>
              <a:t>(</a:t>
            </a:r>
            <a:r>
              <a:rPr lang="vi-VN" sz="900" dirty="0">
                <a:solidFill>
                  <a:srgbClr val="CE9178"/>
                </a:solidFill>
                <a:latin typeface="Consolas" panose="020B0609020204030204" pitchFamily="49" charset="0"/>
              </a:rPr>
              <a:t>"html-webpack-plugin"</a:t>
            </a:r>
            <a:r>
              <a:rPr lang="vi-VN" sz="900" dirty="0">
                <a:solidFill>
                  <a:srgbClr val="CCCCCC"/>
                </a:solidFill>
                <a:latin typeface="Consolas" panose="020B0609020204030204" pitchFamily="49" charset="0"/>
              </a:rPr>
              <a:t>);</a:t>
            </a:r>
          </a:p>
          <a:p>
            <a:r>
              <a:rPr lang="vi-VN" sz="900" dirty="0">
                <a:solidFill>
                  <a:srgbClr val="569CD6"/>
                </a:solidFill>
                <a:latin typeface="Consolas" panose="020B0609020204030204" pitchFamily="49" charset="0"/>
              </a:rPr>
              <a:t>const</a:t>
            </a:r>
            <a:r>
              <a:rPr lang="vi-VN" sz="900" dirty="0">
                <a:solidFill>
                  <a:srgbClr val="CCCCCC"/>
                </a:solidFill>
                <a:latin typeface="Consolas" panose="020B0609020204030204" pitchFamily="49" charset="0"/>
              </a:rPr>
              <a:t> </a:t>
            </a:r>
            <a:r>
              <a:rPr lang="vi-VN" sz="900" dirty="0">
                <a:solidFill>
                  <a:srgbClr val="4FC1FF"/>
                </a:solidFill>
                <a:latin typeface="Consolas" panose="020B0609020204030204" pitchFamily="49" charset="0"/>
              </a:rPr>
              <a:t>path</a:t>
            </a:r>
            <a:r>
              <a:rPr lang="vi-VN" sz="900" dirty="0">
                <a:solidFill>
                  <a:srgbClr val="CCCCCC"/>
                </a:solidFill>
                <a:latin typeface="Consolas" panose="020B0609020204030204" pitchFamily="49" charset="0"/>
              </a:rPr>
              <a:t> </a:t>
            </a:r>
            <a:r>
              <a:rPr lang="vi-VN" sz="900" dirty="0">
                <a:solidFill>
                  <a:srgbClr val="D4D4D4"/>
                </a:solidFill>
                <a:latin typeface="Consolas" panose="020B0609020204030204" pitchFamily="49" charset="0"/>
              </a:rPr>
              <a:t>=</a:t>
            </a:r>
            <a:r>
              <a:rPr lang="vi-VN" sz="900" dirty="0">
                <a:solidFill>
                  <a:srgbClr val="CCCCCC"/>
                </a:solidFill>
                <a:latin typeface="Consolas" panose="020B0609020204030204" pitchFamily="49" charset="0"/>
              </a:rPr>
              <a:t> </a:t>
            </a:r>
            <a:r>
              <a:rPr lang="vi-VN" sz="900" dirty="0">
                <a:solidFill>
                  <a:srgbClr val="DCDCAA"/>
                </a:solidFill>
                <a:latin typeface="Consolas" panose="020B0609020204030204" pitchFamily="49" charset="0"/>
              </a:rPr>
              <a:t>require</a:t>
            </a:r>
            <a:r>
              <a:rPr lang="vi-VN" sz="900" dirty="0">
                <a:solidFill>
                  <a:srgbClr val="CCCCCC"/>
                </a:solidFill>
                <a:latin typeface="Consolas" panose="020B0609020204030204" pitchFamily="49" charset="0"/>
              </a:rPr>
              <a:t>(</a:t>
            </a:r>
            <a:r>
              <a:rPr lang="vi-VN" sz="900" dirty="0">
                <a:solidFill>
                  <a:srgbClr val="CE9178"/>
                </a:solidFill>
                <a:latin typeface="Consolas" panose="020B0609020204030204" pitchFamily="49" charset="0"/>
              </a:rPr>
              <a:t>"path"</a:t>
            </a:r>
            <a:r>
              <a:rPr lang="vi-VN" sz="900" dirty="0">
                <a:solidFill>
                  <a:srgbClr val="CCCCCC"/>
                </a:solidFill>
                <a:latin typeface="Consolas" panose="020B0609020204030204" pitchFamily="49" charset="0"/>
              </a:rPr>
              <a:t>);</a:t>
            </a:r>
          </a:p>
          <a:p>
            <a:r>
              <a:rPr lang="vi-VN" sz="900" dirty="0">
                <a:solidFill>
                  <a:srgbClr val="CCCCCC"/>
                </a:solidFill>
                <a:latin typeface="Consolas" panose="020B0609020204030204" pitchFamily="49" charset="0"/>
              </a:rPr>
              <a:t/>
            </a:r>
            <a:br>
              <a:rPr lang="vi-VN" sz="900" dirty="0">
                <a:solidFill>
                  <a:srgbClr val="CCCCCC"/>
                </a:solidFill>
                <a:latin typeface="Consolas" panose="020B0609020204030204" pitchFamily="49" charset="0"/>
              </a:rPr>
            </a:br>
            <a:r>
              <a:rPr lang="vi-VN" sz="900" dirty="0">
                <a:solidFill>
                  <a:srgbClr val="D4D4D4"/>
                </a:solidFill>
                <a:latin typeface="Consolas" panose="020B0609020204030204" pitchFamily="49" charset="0"/>
              </a:rPr>
              <a:t>module.</a:t>
            </a:r>
            <a:r>
              <a:rPr lang="vi-VN" sz="900" dirty="0">
                <a:solidFill>
                  <a:srgbClr val="4EC9B0"/>
                </a:solidFill>
                <a:latin typeface="Consolas" panose="020B0609020204030204" pitchFamily="49" charset="0"/>
              </a:rPr>
              <a:t>exports</a:t>
            </a:r>
            <a:r>
              <a:rPr lang="vi-VN" sz="900" dirty="0">
                <a:solidFill>
                  <a:srgbClr val="CCCCCC"/>
                </a:solidFill>
                <a:latin typeface="Consolas" panose="020B0609020204030204" pitchFamily="49" charset="0"/>
              </a:rPr>
              <a:t> </a:t>
            </a:r>
            <a:r>
              <a:rPr lang="vi-VN" sz="900" dirty="0">
                <a:solidFill>
                  <a:srgbClr val="D4D4D4"/>
                </a:solidFill>
                <a:latin typeface="Consolas" panose="020B0609020204030204" pitchFamily="49" charset="0"/>
              </a:rPr>
              <a:t>=</a:t>
            </a:r>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entry</a:t>
            </a:r>
            <a:r>
              <a:rPr lang="vi-VN" sz="900" dirty="0">
                <a:solidFill>
                  <a:srgbClr val="CCCCCC"/>
                </a:solidFill>
                <a:latin typeface="Consolas" panose="020B0609020204030204" pitchFamily="49" charset="0"/>
              </a:rPr>
              <a:t>: </a:t>
            </a:r>
            <a:r>
              <a:rPr lang="vi-VN" sz="900" dirty="0">
                <a:solidFill>
                  <a:srgbClr val="CE9178"/>
                </a:solidFill>
                <a:latin typeface="Consolas" panose="020B0609020204030204" pitchFamily="49" charset="0"/>
              </a:rPr>
              <a:t>"./src/index.js"</a:t>
            </a:r>
            <a:r>
              <a:rPr lang="vi-VN" sz="900" dirty="0">
                <a:solidFill>
                  <a:srgbClr val="CCCCCC"/>
                </a:solidFill>
                <a:latin typeface="Consolas" panose="020B0609020204030204" pitchFamily="49" charset="0"/>
              </a:rPr>
              <a:t>, </a:t>
            </a:r>
            <a:r>
              <a:rPr lang="vi-VN" sz="900" dirty="0">
                <a:solidFill>
                  <a:srgbClr val="6A9955"/>
                </a:solidFill>
                <a:latin typeface="Consolas" panose="020B0609020204030204" pitchFamily="49" charset="0"/>
              </a:rPr>
              <a:t>// Dẫn tới file index.js ta đã tạo</a:t>
            </a:r>
            <a:endParaRPr lang="vi-VN" sz="900" dirty="0">
              <a:solidFill>
                <a:srgbClr val="CCCCCC"/>
              </a:solidFill>
              <a:latin typeface="Consolas" panose="020B0609020204030204" pitchFamily="49" charset="0"/>
            </a:endParaRP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output</a:t>
            </a:r>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path</a:t>
            </a:r>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__dirname</a:t>
            </a:r>
            <a:r>
              <a:rPr lang="vi-VN" sz="900" dirty="0">
                <a:solidFill>
                  <a:srgbClr val="CCCCCC"/>
                </a:solidFill>
                <a:latin typeface="Consolas" panose="020B0609020204030204" pitchFamily="49" charset="0"/>
              </a:rPr>
              <a:t> </a:t>
            </a:r>
            <a:r>
              <a:rPr lang="vi-VN" sz="900" dirty="0">
                <a:solidFill>
                  <a:srgbClr val="D4D4D4"/>
                </a:solidFill>
                <a:latin typeface="Consolas" panose="020B0609020204030204" pitchFamily="49" charset="0"/>
              </a:rPr>
              <a:t>+</a:t>
            </a:r>
            <a:r>
              <a:rPr lang="vi-VN" sz="900" dirty="0">
                <a:solidFill>
                  <a:srgbClr val="CCCCCC"/>
                </a:solidFill>
                <a:latin typeface="Consolas" panose="020B0609020204030204" pitchFamily="49" charset="0"/>
              </a:rPr>
              <a:t> </a:t>
            </a:r>
            <a:r>
              <a:rPr lang="vi-VN" sz="900" dirty="0">
                <a:solidFill>
                  <a:srgbClr val="CE9178"/>
                </a:solidFill>
                <a:latin typeface="Consolas" panose="020B0609020204030204" pitchFamily="49" charset="0"/>
              </a:rPr>
              <a:t>"/build"</a:t>
            </a:r>
            <a:r>
              <a:rPr lang="vi-VN" sz="900" dirty="0">
                <a:solidFill>
                  <a:srgbClr val="CCCCCC"/>
                </a:solidFill>
                <a:latin typeface="Consolas" panose="020B0609020204030204" pitchFamily="49" charset="0"/>
              </a:rPr>
              <a:t>, </a:t>
            </a:r>
            <a:r>
              <a:rPr lang="vi-VN" sz="900" dirty="0">
                <a:solidFill>
                  <a:srgbClr val="6A9955"/>
                </a:solidFill>
                <a:latin typeface="Consolas" panose="020B0609020204030204" pitchFamily="49" charset="0"/>
              </a:rPr>
              <a:t>// Thư mục chứa file được build ra</a:t>
            </a:r>
            <a:endParaRPr lang="vi-VN" sz="900" dirty="0">
              <a:solidFill>
                <a:srgbClr val="CCCCCC"/>
              </a:solidFill>
              <a:latin typeface="Consolas" panose="020B0609020204030204" pitchFamily="49" charset="0"/>
            </a:endParaRP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filename</a:t>
            </a:r>
            <a:r>
              <a:rPr lang="vi-VN" sz="900" dirty="0">
                <a:solidFill>
                  <a:srgbClr val="CCCCCC"/>
                </a:solidFill>
                <a:latin typeface="Consolas" panose="020B0609020204030204" pitchFamily="49" charset="0"/>
              </a:rPr>
              <a:t>: </a:t>
            </a:r>
            <a:r>
              <a:rPr lang="vi-VN" sz="900" dirty="0">
                <a:solidFill>
                  <a:srgbClr val="CE9178"/>
                </a:solidFill>
                <a:latin typeface="Consolas" panose="020B0609020204030204" pitchFamily="49" charset="0"/>
              </a:rPr>
              <a:t>"bundle.js"</a:t>
            </a:r>
            <a:r>
              <a:rPr lang="vi-VN" sz="900" dirty="0">
                <a:solidFill>
                  <a:srgbClr val="CCCCCC"/>
                </a:solidFill>
                <a:latin typeface="Consolas" panose="020B0609020204030204" pitchFamily="49" charset="0"/>
              </a:rPr>
              <a:t> </a:t>
            </a:r>
            <a:r>
              <a:rPr lang="vi-VN" sz="900" dirty="0">
                <a:solidFill>
                  <a:srgbClr val="6A9955"/>
                </a:solidFill>
                <a:latin typeface="Consolas" panose="020B0609020204030204" pitchFamily="49" charset="0"/>
              </a:rPr>
              <a:t>// Tên file được build ra</a:t>
            </a:r>
            <a:endParaRPr lang="vi-VN" sz="900" dirty="0">
              <a:solidFill>
                <a:srgbClr val="CCCCCC"/>
              </a:solidFill>
              <a:latin typeface="Consolas" panose="020B0609020204030204" pitchFamily="49" charset="0"/>
            </a:endParaRPr>
          </a:p>
          <a:p>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module</a:t>
            </a:r>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rules</a:t>
            </a:r>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test</a:t>
            </a:r>
            <a:r>
              <a:rPr lang="vi-VN" sz="900" dirty="0">
                <a:solidFill>
                  <a:srgbClr val="CCCCCC"/>
                </a:solidFill>
                <a:latin typeface="Consolas" panose="020B0609020204030204" pitchFamily="49" charset="0"/>
              </a:rPr>
              <a:t>:</a:t>
            </a:r>
            <a:r>
              <a:rPr lang="vi-VN" sz="900" dirty="0">
                <a:solidFill>
                  <a:srgbClr val="D16969"/>
                </a:solidFill>
                <a:latin typeface="Consolas" panose="020B0609020204030204" pitchFamily="49" charset="0"/>
              </a:rPr>
              <a:t> /</a:t>
            </a:r>
            <a:r>
              <a:rPr lang="vi-VN" sz="900" dirty="0">
                <a:solidFill>
                  <a:srgbClr val="D7BA7D"/>
                </a:solidFill>
                <a:latin typeface="Consolas" panose="020B0609020204030204" pitchFamily="49" charset="0"/>
              </a:rPr>
              <a:t>\.</a:t>
            </a:r>
            <a:r>
              <a:rPr lang="vi-VN" sz="900" dirty="0">
                <a:solidFill>
                  <a:srgbClr val="D16969"/>
                </a:solidFill>
                <a:latin typeface="Consolas" panose="020B0609020204030204" pitchFamily="49" charset="0"/>
              </a:rPr>
              <a:t>js</a:t>
            </a:r>
            <a:r>
              <a:rPr lang="vi-VN" sz="900" dirty="0">
                <a:solidFill>
                  <a:srgbClr val="DCDCAA"/>
                </a:solidFill>
                <a:latin typeface="Consolas" panose="020B0609020204030204" pitchFamily="49" charset="0"/>
              </a:rPr>
              <a:t>$</a:t>
            </a:r>
            <a:r>
              <a:rPr lang="vi-VN" sz="900" dirty="0">
                <a:solidFill>
                  <a:srgbClr val="D16969"/>
                </a:solidFill>
                <a:latin typeface="Consolas" panose="020B0609020204030204" pitchFamily="49" charset="0"/>
              </a:rPr>
              <a:t>/</a:t>
            </a:r>
            <a:r>
              <a:rPr lang="vi-VN" sz="900" dirty="0">
                <a:solidFill>
                  <a:srgbClr val="CCCCCC"/>
                </a:solidFill>
                <a:latin typeface="Consolas" panose="020B0609020204030204" pitchFamily="49" charset="0"/>
              </a:rPr>
              <a:t>, </a:t>
            </a:r>
            <a:r>
              <a:rPr lang="vi-VN" sz="900" dirty="0">
                <a:solidFill>
                  <a:srgbClr val="6A9955"/>
                </a:solidFill>
                <a:latin typeface="Consolas" panose="020B0609020204030204" pitchFamily="49" charset="0"/>
              </a:rPr>
              <a:t>// Sẽ sử dụng babel-loader cho những file .js</a:t>
            </a:r>
            <a:endParaRPr lang="vi-VN" sz="900" dirty="0">
              <a:solidFill>
                <a:srgbClr val="CCCCCC"/>
              </a:solidFill>
              <a:latin typeface="Consolas" panose="020B0609020204030204" pitchFamily="49" charset="0"/>
            </a:endParaRP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exclude</a:t>
            </a:r>
            <a:r>
              <a:rPr lang="vi-VN" sz="900" dirty="0">
                <a:solidFill>
                  <a:srgbClr val="CCCCCC"/>
                </a:solidFill>
                <a:latin typeface="Consolas" panose="020B0609020204030204" pitchFamily="49" charset="0"/>
              </a:rPr>
              <a:t>:</a:t>
            </a:r>
            <a:r>
              <a:rPr lang="vi-VN" sz="900" dirty="0">
                <a:solidFill>
                  <a:srgbClr val="D16969"/>
                </a:solidFill>
                <a:latin typeface="Consolas" panose="020B0609020204030204" pitchFamily="49" charset="0"/>
              </a:rPr>
              <a:t> /node_modules/</a:t>
            </a:r>
            <a:r>
              <a:rPr lang="vi-VN" sz="900" dirty="0">
                <a:solidFill>
                  <a:srgbClr val="CCCCCC"/>
                </a:solidFill>
                <a:latin typeface="Consolas" panose="020B0609020204030204" pitchFamily="49" charset="0"/>
              </a:rPr>
              <a:t>, </a:t>
            </a:r>
            <a:r>
              <a:rPr lang="vi-VN" sz="900" dirty="0">
                <a:solidFill>
                  <a:srgbClr val="6A9955"/>
                </a:solidFill>
                <a:latin typeface="Consolas" panose="020B0609020204030204" pitchFamily="49" charset="0"/>
              </a:rPr>
              <a:t>// Loại trừ thư mục node_modules</a:t>
            </a:r>
            <a:endParaRPr lang="vi-VN" sz="900" dirty="0">
              <a:solidFill>
                <a:srgbClr val="CCCCCC"/>
              </a:solidFill>
              <a:latin typeface="Consolas" panose="020B0609020204030204" pitchFamily="49" charset="0"/>
            </a:endParaRP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use</a:t>
            </a:r>
            <a:r>
              <a:rPr lang="vi-VN" sz="900" dirty="0">
                <a:solidFill>
                  <a:srgbClr val="CCCCCC"/>
                </a:solidFill>
                <a:latin typeface="Consolas" panose="020B0609020204030204" pitchFamily="49" charset="0"/>
              </a:rPr>
              <a:t>: [</a:t>
            </a:r>
            <a:r>
              <a:rPr lang="vi-VN" sz="900" dirty="0">
                <a:solidFill>
                  <a:srgbClr val="CE9178"/>
                </a:solidFill>
                <a:latin typeface="Consolas" panose="020B0609020204030204" pitchFamily="49" charset="0"/>
              </a:rPr>
              <a:t>"babel-loader"</a:t>
            </a:r>
            <a:r>
              <a:rPr lang="vi-VN" sz="900" dirty="0">
                <a:solidFill>
                  <a:srgbClr val="CCCCCC"/>
                </a:solidFill>
                <a:latin typeface="Consolas" panose="020B0609020204030204" pitchFamily="49" charset="0"/>
              </a:rPr>
              <a:t>]</a:t>
            </a:r>
          </a:p>
          <a:p>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test</a:t>
            </a:r>
            <a:r>
              <a:rPr lang="vi-VN" sz="900" dirty="0">
                <a:solidFill>
                  <a:srgbClr val="CCCCCC"/>
                </a:solidFill>
                <a:latin typeface="Consolas" panose="020B0609020204030204" pitchFamily="49" charset="0"/>
              </a:rPr>
              <a:t>:</a:t>
            </a:r>
            <a:r>
              <a:rPr lang="vi-VN" sz="900" dirty="0">
                <a:solidFill>
                  <a:srgbClr val="D16969"/>
                </a:solidFill>
                <a:latin typeface="Consolas" panose="020B0609020204030204" pitchFamily="49" charset="0"/>
              </a:rPr>
              <a:t> /</a:t>
            </a:r>
            <a:r>
              <a:rPr lang="vi-VN" sz="900" dirty="0">
                <a:solidFill>
                  <a:srgbClr val="D7BA7D"/>
                </a:solidFill>
                <a:latin typeface="Consolas" panose="020B0609020204030204" pitchFamily="49" charset="0"/>
              </a:rPr>
              <a:t>\.</a:t>
            </a:r>
            <a:r>
              <a:rPr lang="vi-VN" sz="900" dirty="0">
                <a:solidFill>
                  <a:srgbClr val="D16969"/>
                </a:solidFill>
                <a:latin typeface="Consolas" panose="020B0609020204030204" pitchFamily="49" charset="0"/>
              </a:rPr>
              <a:t>css</a:t>
            </a:r>
            <a:r>
              <a:rPr lang="vi-VN" sz="900" dirty="0">
                <a:solidFill>
                  <a:srgbClr val="DCDCAA"/>
                </a:solidFill>
                <a:latin typeface="Consolas" panose="020B0609020204030204" pitchFamily="49" charset="0"/>
              </a:rPr>
              <a:t>$</a:t>
            </a:r>
            <a:r>
              <a:rPr lang="vi-VN" sz="900" dirty="0">
                <a:solidFill>
                  <a:srgbClr val="D16969"/>
                </a:solidFill>
                <a:latin typeface="Consolas" panose="020B0609020204030204" pitchFamily="49" charset="0"/>
              </a:rPr>
              <a:t>/</a:t>
            </a:r>
            <a:r>
              <a:rPr lang="vi-VN" sz="900" dirty="0">
                <a:solidFill>
                  <a:srgbClr val="CCCCCC"/>
                </a:solidFill>
                <a:latin typeface="Consolas" panose="020B0609020204030204" pitchFamily="49" charset="0"/>
              </a:rPr>
              <a:t>, </a:t>
            </a:r>
            <a:r>
              <a:rPr lang="vi-VN" sz="900" dirty="0">
                <a:solidFill>
                  <a:srgbClr val="6A9955"/>
                </a:solidFill>
                <a:latin typeface="Consolas" panose="020B0609020204030204" pitchFamily="49" charset="0"/>
              </a:rPr>
              <a:t>// Sử dụng style-loader, css-loader cho file .css</a:t>
            </a:r>
            <a:endParaRPr lang="vi-VN" sz="900" dirty="0">
              <a:solidFill>
                <a:srgbClr val="CCCCCC"/>
              </a:solidFill>
              <a:latin typeface="Consolas" panose="020B0609020204030204" pitchFamily="49" charset="0"/>
            </a:endParaRP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use</a:t>
            </a:r>
            <a:r>
              <a:rPr lang="vi-VN" sz="900" dirty="0">
                <a:solidFill>
                  <a:srgbClr val="CCCCCC"/>
                </a:solidFill>
                <a:latin typeface="Consolas" panose="020B0609020204030204" pitchFamily="49" charset="0"/>
              </a:rPr>
              <a:t>: [</a:t>
            </a:r>
            <a:r>
              <a:rPr lang="vi-VN" sz="900" dirty="0">
                <a:solidFill>
                  <a:srgbClr val="CE9178"/>
                </a:solidFill>
                <a:latin typeface="Consolas" panose="020B0609020204030204" pitchFamily="49" charset="0"/>
              </a:rPr>
              <a:t>"style-loader"</a:t>
            </a:r>
            <a:r>
              <a:rPr lang="vi-VN" sz="900" dirty="0">
                <a:solidFill>
                  <a:srgbClr val="CCCCCC"/>
                </a:solidFill>
                <a:latin typeface="Consolas" panose="020B0609020204030204" pitchFamily="49" charset="0"/>
              </a:rPr>
              <a:t>, </a:t>
            </a:r>
            <a:r>
              <a:rPr lang="vi-VN" sz="900" dirty="0">
                <a:solidFill>
                  <a:srgbClr val="CE9178"/>
                </a:solidFill>
                <a:latin typeface="Consolas" panose="020B0609020204030204" pitchFamily="49" charset="0"/>
              </a:rPr>
              <a:t>"css-loader"</a:t>
            </a:r>
            <a:r>
              <a:rPr lang="vi-VN" sz="900" dirty="0">
                <a:solidFill>
                  <a:srgbClr val="CCCCCC"/>
                </a:solidFill>
                <a:latin typeface="Consolas" panose="020B0609020204030204" pitchFamily="49" charset="0"/>
              </a:rPr>
              <a:t>]</a:t>
            </a:r>
          </a:p>
          <a:p>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r>
              <a:rPr lang="vi-VN" sz="900" dirty="0" smtClean="0">
                <a:solidFill>
                  <a:srgbClr val="CCCCCC"/>
                </a:solidFill>
                <a:latin typeface="Consolas" panose="020B0609020204030204" pitchFamily="49" charset="0"/>
              </a:rPr>
              <a:t>},</a:t>
            </a:r>
            <a:endParaRPr lang="en-US" sz="900" dirty="0" smtClean="0">
              <a:solidFill>
                <a:srgbClr val="CCCCCC"/>
              </a:solidFill>
              <a:latin typeface="Consolas" panose="020B0609020204030204" pitchFamily="49" charset="0"/>
            </a:endParaRP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plugins</a:t>
            </a:r>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r>
              <a:rPr lang="vi-VN" sz="900" dirty="0">
                <a:solidFill>
                  <a:srgbClr val="569CD6"/>
                </a:solidFill>
                <a:latin typeface="Consolas" panose="020B0609020204030204" pitchFamily="49" charset="0"/>
              </a:rPr>
              <a:t>new</a:t>
            </a:r>
            <a:r>
              <a:rPr lang="vi-VN" sz="900" dirty="0">
                <a:solidFill>
                  <a:srgbClr val="CCCCCC"/>
                </a:solidFill>
                <a:latin typeface="Consolas" panose="020B0609020204030204" pitchFamily="49" charset="0"/>
              </a:rPr>
              <a:t> </a:t>
            </a:r>
            <a:r>
              <a:rPr lang="vi-VN" sz="900" dirty="0">
                <a:solidFill>
                  <a:srgbClr val="4EC9B0"/>
                </a:solidFill>
                <a:latin typeface="Consolas" panose="020B0609020204030204" pitchFamily="49" charset="0"/>
              </a:rPr>
              <a:t>HtmlWebpackPlugin</a:t>
            </a:r>
            <a:r>
              <a:rPr lang="vi-VN" sz="900" dirty="0">
                <a:solidFill>
                  <a:srgbClr val="CCCCCC"/>
                </a:solidFill>
                <a:latin typeface="Consolas" panose="020B0609020204030204" pitchFamily="49" charset="0"/>
              </a:rPr>
              <a:t>({</a:t>
            </a:r>
          </a:p>
          <a:p>
            <a:r>
              <a:rPr lang="vi-VN" sz="900" dirty="0">
                <a:solidFill>
                  <a:srgbClr val="CCCCCC"/>
                </a:solidFill>
                <a:latin typeface="Consolas" panose="020B0609020204030204" pitchFamily="49" charset="0"/>
              </a:rPr>
              <a:t>      </a:t>
            </a:r>
            <a:r>
              <a:rPr lang="vi-VN" sz="900" dirty="0">
                <a:solidFill>
                  <a:srgbClr val="9CDCFE"/>
                </a:solidFill>
                <a:latin typeface="Consolas" panose="020B0609020204030204" pitchFamily="49" charset="0"/>
              </a:rPr>
              <a:t>template</a:t>
            </a:r>
            <a:r>
              <a:rPr lang="vi-VN" sz="900" dirty="0">
                <a:solidFill>
                  <a:srgbClr val="CCCCCC"/>
                </a:solidFill>
                <a:latin typeface="Consolas" panose="020B0609020204030204" pitchFamily="49" charset="0"/>
              </a:rPr>
              <a:t>: </a:t>
            </a:r>
            <a:r>
              <a:rPr lang="vi-VN" sz="900" dirty="0">
                <a:solidFill>
                  <a:srgbClr val="CE9178"/>
                </a:solidFill>
                <a:latin typeface="Consolas" panose="020B0609020204030204" pitchFamily="49" charset="0"/>
              </a:rPr>
              <a:t>"./public/index.html"</a:t>
            </a:r>
            <a:r>
              <a:rPr lang="vi-VN" sz="900" dirty="0">
                <a:solidFill>
                  <a:srgbClr val="CCCCCC"/>
                </a:solidFill>
                <a:latin typeface="Consolas" panose="020B0609020204030204" pitchFamily="49" charset="0"/>
              </a:rPr>
              <a:t>,</a:t>
            </a:r>
          </a:p>
          <a:p>
            <a:r>
              <a:rPr lang="vi-VN" sz="900" dirty="0">
                <a:solidFill>
                  <a:srgbClr val="CCCCCC"/>
                </a:solidFill>
                <a:latin typeface="Consolas" panose="020B0609020204030204" pitchFamily="49" charset="0"/>
              </a:rPr>
              <a:t>    })</a:t>
            </a:r>
          </a:p>
          <a:p>
            <a:r>
              <a:rPr lang="vi-VN" sz="900" dirty="0">
                <a:solidFill>
                  <a:srgbClr val="CCCCCC"/>
                </a:solidFill>
                <a:latin typeface="Consolas" panose="020B0609020204030204" pitchFamily="49" charset="0"/>
              </a:rPr>
              <a:t>  ]</a:t>
            </a:r>
          </a:p>
          <a:p>
            <a:r>
              <a:rPr lang="vi-VN" sz="900" dirty="0" smtClean="0">
                <a:solidFill>
                  <a:srgbClr val="CCCCCC"/>
                </a:solidFill>
                <a:latin typeface="Consolas" panose="020B0609020204030204" pitchFamily="49" charset="0"/>
              </a:rPr>
              <a:t>};</a:t>
            </a:r>
            <a:endParaRPr lang="vi-VN" sz="900" dirty="0">
              <a:solidFill>
                <a:srgbClr val="CCCCCC"/>
              </a:solidFill>
              <a:latin typeface="Consolas" panose="020B0609020204030204" pitchFamily="49" charset="0"/>
            </a:endParaRPr>
          </a:p>
        </p:txBody>
      </p:sp>
    </p:spTree>
    <p:extLst>
      <p:ext uri="{BB962C8B-B14F-4D97-AF65-F5344CB8AC3E}">
        <p14:creationId xmlns:p14="http://schemas.microsoft.com/office/powerpoint/2010/main" val="2692383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B11: </a:t>
            </a:r>
            <a:r>
              <a:rPr lang="en-US" dirty="0">
                <a:latin typeface="Tahoma" panose="020B0604030504040204" pitchFamily="34" charset="0"/>
                <a:ea typeface="Tahoma" panose="020B0604030504040204" pitchFamily="34" charset="0"/>
                <a:cs typeface="Tahoma" panose="020B0604030504040204" pitchFamily="34" charset="0"/>
              </a:rPr>
              <a:t>Tạo file </a:t>
            </a:r>
            <a:r>
              <a:rPr lang="en-US" dirty="0" smtClean="0">
                <a:latin typeface="Tahoma" panose="020B0604030504040204" pitchFamily="34" charset="0"/>
                <a:ea typeface="Tahoma" panose="020B0604030504040204" pitchFamily="34" charset="0"/>
                <a:cs typeface="Tahoma" panose="020B0604030504040204" pitchFamily="34" charset="0"/>
              </a:rPr>
              <a:t>“.babelrc” với </a:t>
            </a:r>
            <a:r>
              <a:rPr lang="en-US" dirty="0">
                <a:latin typeface="Tahoma" panose="020B0604030504040204" pitchFamily="34" charset="0"/>
                <a:ea typeface="Tahoma" panose="020B0604030504040204" pitchFamily="34" charset="0"/>
                <a:cs typeface="Tahoma" panose="020B0604030504040204" pitchFamily="34" charset="0"/>
              </a:rPr>
              <a:t>nội </a:t>
            </a:r>
            <a:r>
              <a:rPr lang="en-US" dirty="0" smtClean="0">
                <a:latin typeface="Tahoma" panose="020B0604030504040204" pitchFamily="34" charset="0"/>
                <a:ea typeface="Tahoma" panose="020B0604030504040204" pitchFamily="34" charset="0"/>
                <a:cs typeface="Tahoma" panose="020B0604030504040204" pitchFamily="34" charset="0"/>
              </a:rPr>
              <a:t>dung </a:t>
            </a:r>
          </a:p>
          <a:p>
            <a:r>
              <a:rPr lang="en-US" dirty="0" smtClean="0">
                <a:latin typeface="Tahoma" panose="020B0604030504040204" pitchFamily="34" charset="0"/>
                <a:ea typeface="Tahoma" panose="020B0604030504040204" pitchFamily="34" charset="0"/>
                <a:cs typeface="Tahoma" panose="020B0604030504040204" pitchFamily="34" charset="0"/>
              </a:rPr>
              <a:t>(Cài </a:t>
            </a:r>
            <a:r>
              <a:rPr lang="en-US" dirty="0">
                <a:latin typeface="Tahoma" panose="020B0604030504040204" pitchFamily="34" charset="0"/>
                <a:ea typeface="Tahoma" panose="020B0604030504040204" pitchFamily="34" charset="0"/>
                <a:cs typeface="Tahoma" panose="020B0604030504040204" pitchFamily="34" charset="0"/>
              </a:rPr>
              <a:t>đặt này để cho Babel biết sử dụng preset-env và preset-react trong việc hỗ trợ chuyển đổi mã.)</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985701"/>
            <a:ext cx="6096000" cy="1754326"/>
          </a:xfrm>
          <a:prstGeom prst="rect">
            <a:avLst/>
          </a:prstGeom>
          <a:solidFill>
            <a:schemeClr val="tx1"/>
          </a:solidFill>
        </p:spPr>
        <p:txBody>
          <a:bodyPr>
            <a:spAutoFit/>
          </a:bodyPr>
          <a:lstStyle/>
          <a:p>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"presets"</a:t>
            </a:r>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"@babel/preset-env"</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"@babel/preset-react"</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p>
          <a:p>
            <a:r>
              <a:rPr lang="en-US" dirty="0" smtClean="0">
                <a:solidFill>
                  <a:srgbClr val="CCCCCC"/>
                </a:solidFill>
                <a:latin typeface="Consolas" panose="020B0609020204030204" pitchFamily="49" charset="0"/>
              </a:rPr>
              <a:t>}</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79951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B12: </a:t>
            </a:r>
            <a:r>
              <a:rPr lang="en-US" dirty="0">
                <a:latin typeface="Tahoma" panose="020B0604030504040204" pitchFamily="34" charset="0"/>
                <a:ea typeface="Tahoma" panose="020B0604030504040204" pitchFamily="34" charset="0"/>
                <a:cs typeface="Tahoma" panose="020B0604030504040204" pitchFamily="34" charset="0"/>
              </a:rPr>
              <a:t>Update config script trong </a:t>
            </a:r>
            <a:r>
              <a:rPr lang="en-US" dirty="0" smtClean="0">
                <a:latin typeface="Tahoma" panose="020B0604030504040204" pitchFamily="34" charset="0"/>
                <a:ea typeface="Tahoma" panose="020B0604030504040204" pitchFamily="34" charset="0"/>
                <a:cs typeface="Tahoma" panose="020B0604030504040204" pitchFamily="34" charset="0"/>
              </a:rPr>
              <a:t>package.json</a:t>
            </a:r>
          </a:p>
          <a:p>
            <a:r>
              <a:rPr lang="en-US" dirty="0" smtClean="0">
                <a:latin typeface="Tahoma" panose="020B0604030504040204" pitchFamily="34" charset="0"/>
                <a:ea typeface="Tahoma" panose="020B0604030504040204" pitchFamily="34" charset="0"/>
                <a:cs typeface="Tahoma" panose="020B0604030504040204" pitchFamily="34" charset="0"/>
              </a:rPr>
              <a:t>(</a:t>
            </a:r>
            <a:r>
              <a:rPr lang="vi-VN" dirty="0">
                <a:ea typeface="Tahoma" panose="020B0604030504040204" pitchFamily="34" charset="0"/>
                <a:cs typeface="Tahoma" panose="020B0604030504040204" pitchFamily="34" charset="0"/>
              </a:rPr>
              <a:t>Cấu hình scripts này để bạn có thể chạy lệnh tương ứng qua Terminal</a:t>
            </a:r>
            <a:r>
              <a:rPr lang="en-US" dirty="0" smtClean="0">
                <a:latin typeface="Tahoma" panose="020B0604030504040204" pitchFamily="34" charset="0"/>
                <a:ea typeface="Tahoma" panose="020B0604030504040204" pitchFamily="34" charset="0"/>
                <a:cs typeface="Tahoma" panose="020B0604030504040204" pitchFamily="34" charset="0"/>
              </a:rPr>
              <a:t>)</a:t>
            </a:r>
          </a:p>
          <a:p>
            <a:r>
              <a:rPr lang="en-US" dirty="0" smtClean="0">
                <a:latin typeface="Tahoma" panose="020B0604030504040204" pitchFamily="34" charset="0"/>
                <a:ea typeface="Tahoma" panose="020B0604030504040204" pitchFamily="34" charset="0"/>
                <a:cs typeface="Tahoma" panose="020B0604030504040204" pitchFamily="34" charset="0"/>
              </a:rPr>
              <a:t>--mode để config mode</a:t>
            </a:r>
          </a:p>
          <a:p>
            <a:r>
              <a:rPr lang="en-US" dirty="0" smtClean="0">
                <a:latin typeface="Tahoma" panose="020B0604030504040204" pitchFamily="34" charset="0"/>
                <a:ea typeface="Tahoma" panose="020B0604030504040204" pitchFamily="34" charset="0"/>
                <a:cs typeface="Tahoma" panose="020B0604030504040204" pitchFamily="34" charset="0"/>
              </a:rPr>
              <a:t>-- watch để lắng nghe và build lại những thay đổi trong </a:t>
            </a:r>
            <a:r>
              <a:rPr lang="en-US" dirty="0">
                <a:latin typeface="Tahoma" panose="020B0604030504040204" pitchFamily="34" charset="0"/>
                <a:ea typeface="Tahoma" panose="020B0604030504040204" pitchFamily="34" charset="0"/>
                <a:cs typeface="Tahoma" panose="020B0604030504040204" pitchFamily="34" charset="0"/>
              </a:rPr>
              <a:t>phần entry trong webpack.config.js</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4613662"/>
            <a:ext cx="6096000" cy="1200329"/>
          </a:xfrm>
          <a:prstGeom prst="rect">
            <a:avLst/>
          </a:prstGeom>
          <a:solidFill>
            <a:schemeClr val="tx1"/>
          </a:solidFill>
        </p:spPr>
        <p:txBody>
          <a:bodyPr>
            <a:spAutoFit/>
          </a:bodyPr>
          <a:lstStyle/>
          <a:p>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"scripts"</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"test"</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"echo </a:t>
            </a:r>
            <a:r>
              <a:rPr lang="en-US" sz="1200" dirty="0">
                <a:solidFill>
                  <a:srgbClr val="D7BA7D"/>
                </a:solidFill>
                <a:latin typeface="Consolas" panose="020B0609020204030204" pitchFamily="49" charset="0"/>
              </a:rPr>
              <a:t>\"</a:t>
            </a:r>
            <a:r>
              <a:rPr lang="en-US" sz="1200" dirty="0">
                <a:solidFill>
                  <a:srgbClr val="CE9178"/>
                </a:solidFill>
                <a:latin typeface="Consolas" panose="020B0609020204030204" pitchFamily="49" charset="0"/>
              </a:rPr>
              <a:t>Error: no test specified</a:t>
            </a:r>
            <a:r>
              <a:rPr lang="en-US" sz="1200" dirty="0">
                <a:solidFill>
                  <a:srgbClr val="D7BA7D"/>
                </a:solidFill>
                <a:latin typeface="Consolas" panose="020B0609020204030204" pitchFamily="49" charset="0"/>
              </a:rPr>
              <a:t>\"</a:t>
            </a:r>
            <a:r>
              <a:rPr lang="en-US" sz="1200" dirty="0">
                <a:solidFill>
                  <a:srgbClr val="CE9178"/>
                </a:solidFill>
                <a:latin typeface="Consolas" panose="020B0609020204030204" pitchFamily="49" charset="0"/>
              </a:rPr>
              <a:t> &amp;&amp; exit 1"</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"start"</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"webpack-dev-server --mode development --open --hot"</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"build_dev"</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"webpack --mode development"</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"build_prd"</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"webpack --mode production"</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t>
            </a:r>
            <a:endParaRPr lang="en-US" sz="1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96916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5310378" cy="3101983"/>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B13: Compile </a:t>
            </a:r>
            <a:r>
              <a:rPr lang="en-US" dirty="0" smtClean="0">
                <a:latin typeface="Tahoma" panose="020B0604030504040204" pitchFamily="34" charset="0"/>
                <a:ea typeface="Tahoma" panose="020B0604030504040204" pitchFamily="34" charset="0"/>
                <a:cs typeface="Tahoma" panose="020B0604030504040204" pitchFamily="34" charset="0"/>
              </a:rPr>
              <a:t>code và chạy </a:t>
            </a:r>
            <a:r>
              <a:rPr lang="en-US" dirty="0" smtClean="0">
                <a:latin typeface="Tahoma" panose="020B0604030504040204" pitchFamily="34" charset="0"/>
                <a:ea typeface="Tahoma" panose="020B0604030504040204" pitchFamily="34" charset="0"/>
                <a:cs typeface="Tahoma" panose="020B0604030504040204" pitchFamily="34" charset="0"/>
              </a:rPr>
              <a:t>nào “npm start</a:t>
            </a:r>
            <a:r>
              <a:rPr lang="en-US" dirty="0" smtClean="0">
                <a:latin typeface="Tahoma" panose="020B0604030504040204" pitchFamily="34" charset="0"/>
                <a:ea typeface="Tahoma" panose="020B0604030504040204" pitchFamily="34" charset="0"/>
                <a:cs typeface="Tahoma" panose="020B0604030504040204" pitchFamily="34" charset="0"/>
              </a:rPr>
              <a:t>”</a:t>
            </a:r>
          </a:p>
        </p:txBody>
      </p:sp>
      <p:pic>
        <p:nvPicPr>
          <p:cNvPr id="4" name="Picture 3"/>
          <p:cNvPicPr>
            <a:picLocks noChangeAspect="1"/>
          </p:cNvPicPr>
          <p:nvPr/>
        </p:nvPicPr>
        <p:blipFill>
          <a:blip r:embed="rId2"/>
          <a:stretch>
            <a:fillRect/>
          </a:stretch>
        </p:blipFill>
        <p:spPr>
          <a:xfrm>
            <a:off x="7541514" y="2638044"/>
            <a:ext cx="2419350" cy="3676650"/>
          </a:xfrm>
          <a:prstGeom prst="rect">
            <a:avLst/>
          </a:prstGeom>
        </p:spPr>
      </p:pic>
    </p:spTree>
    <p:extLst>
      <p:ext uri="{BB962C8B-B14F-4D97-AF65-F5344CB8AC3E}">
        <p14:creationId xmlns:p14="http://schemas.microsoft.com/office/powerpoint/2010/main" val="409322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Nodejs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NodeJS là gì?</a:t>
            </a:r>
          </a:p>
          <a:p>
            <a:r>
              <a:rPr lang="en-US" dirty="0" smtClean="0">
                <a:latin typeface="Tahoma" panose="020B0604030504040204" pitchFamily="34" charset="0"/>
                <a:ea typeface="Tahoma" panose="020B0604030504040204" pitchFamily="34" charset="0"/>
                <a:cs typeface="Tahoma" panose="020B0604030504040204" pitchFamily="34" charset="0"/>
              </a:rPr>
              <a:t>=&gt; </a:t>
            </a:r>
            <a:r>
              <a:rPr lang="vi-VN" dirty="0">
                <a:latin typeface="Tahoma" panose="020B0604030504040204" pitchFamily="34" charset="0"/>
                <a:ea typeface="Tahoma" panose="020B0604030504040204" pitchFamily="34" charset="0"/>
                <a:cs typeface="Tahoma" panose="020B0604030504040204" pitchFamily="34" charset="0"/>
              </a:rPr>
              <a:t>NodeJS là một môi trường runtime chạy JavaScript đa nền tảng và có mã nguồn mở, được sử dụng để chạy các ứng dụng web bên ngoài trình </a:t>
            </a:r>
            <a:r>
              <a:rPr lang="vi-VN" dirty="0" smtClean="0">
                <a:latin typeface="Tahoma" panose="020B0604030504040204" pitchFamily="34" charset="0"/>
                <a:ea typeface="Tahoma" panose="020B0604030504040204" pitchFamily="34" charset="0"/>
                <a:cs typeface="Tahoma" panose="020B0604030504040204" pitchFamily="34" charset="0"/>
              </a:rPr>
              <a:t>duyệt.</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=&gt; Tức là không cần trình duyệt vẫn chạy được JavaScript.</a:t>
            </a:r>
          </a:p>
          <a:p>
            <a:r>
              <a:rPr lang="en-US" dirty="0" smtClean="0">
                <a:latin typeface="Tahoma" panose="020B0604030504040204" pitchFamily="34" charset="0"/>
                <a:ea typeface="Tahoma" panose="020B0604030504040204" pitchFamily="34" charset="0"/>
                <a:cs typeface="Tahoma" panose="020B0604030504040204" pitchFamily="34" charset="0"/>
              </a:rPr>
              <a:t>=&gt; Nó sử dụng Chrome V8 JavaScript engine được phát triển bởi Google và thằng V8 JS này được cài đặt trên các trình duyệt lõi Chromium hiện nay.</a:t>
            </a:r>
          </a:p>
          <a:p>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90434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880979" y="3301472"/>
            <a:ext cx="8125624" cy="1886654"/>
          </a:xfrm>
          <a:prstGeom prst="rect">
            <a:avLst/>
          </a:prstGeom>
        </p:spPr>
      </p:pic>
    </p:spTree>
    <p:extLst>
      <p:ext uri="{BB962C8B-B14F-4D97-AF65-F5344CB8AC3E}">
        <p14:creationId xmlns:p14="http://schemas.microsoft.com/office/powerpoint/2010/main" val="2565590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Nodejs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Thường thì chúng ta sử dụng NodeJS để code backend. Vậy NodeJS có tác dụng gì cho frontend?</a:t>
            </a:r>
          </a:p>
          <a:p>
            <a:r>
              <a:rPr lang="en-US" dirty="0" smtClean="0">
                <a:latin typeface="Tahoma" panose="020B0604030504040204" pitchFamily="34" charset="0"/>
                <a:ea typeface="Tahoma" panose="020B0604030504040204" pitchFamily="34" charset="0"/>
                <a:cs typeface="Tahoma" panose="020B0604030504040204" pitchFamily="34" charset="0"/>
              </a:rPr>
              <a:t>=&gt; Đó là để tạo máy chủ web như extension Live server trên vscode nhưng nhiều công năng hơn.</a:t>
            </a:r>
          </a:p>
          <a:p>
            <a:r>
              <a:rPr lang="en-US" dirty="0" smtClean="0">
                <a:latin typeface="Tahoma" panose="020B0604030504040204" pitchFamily="34" charset="0"/>
                <a:ea typeface="Tahoma" panose="020B0604030504040204" pitchFamily="34" charset="0"/>
                <a:cs typeface="Tahoma" panose="020B0604030504040204" pitchFamily="34" charset="0"/>
              </a:rPr>
              <a:t>=&gt; Một số công năng đó là tạo project và import thư viện một cách dễ dàng thay vì phải import từng thư viện vào file html. </a:t>
            </a:r>
          </a:p>
          <a:p>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68567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webpack</a:t>
            </a: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Webpack là gì?</a:t>
            </a:r>
          </a:p>
          <a:p>
            <a:r>
              <a:rPr lang="en-US" dirty="0">
                <a:latin typeface="Tahoma" panose="020B0604030504040204" pitchFamily="34" charset="0"/>
                <a:ea typeface="Tahoma" panose="020B0604030504040204" pitchFamily="34" charset="0"/>
                <a:cs typeface="Tahoma" panose="020B0604030504040204" pitchFamily="34" charset="0"/>
                <a:hlinkClick r:id="rId2"/>
              </a:rPr>
              <a:t>https://webpack.js.org</a:t>
            </a:r>
            <a:r>
              <a:rPr lang="en-US" dirty="0" smtClean="0">
                <a:latin typeface="Tahoma" panose="020B0604030504040204" pitchFamily="34" charset="0"/>
                <a:ea typeface="Tahoma" panose="020B0604030504040204" pitchFamily="34" charset="0"/>
                <a:cs typeface="Tahoma" panose="020B0604030504040204" pitchFamily="34" charset="0"/>
                <a:hlinkClick r:id="rId2"/>
              </a:rPr>
              <a:t>/</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=&gt; </a:t>
            </a:r>
            <a:r>
              <a:rPr lang="vi-VN" dirty="0">
                <a:ea typeface="Tahoma" panose="020B0604030504040204" pitchFamily="34" charset="0"/>
                <a:cs typeface="Tahoma" panose="020B0604030504040204" pitchFamily="34" charset="0"/>
              </a:rPr>
              <a:t>Webpack được biết đến là một công cụ phần mềm được sử dụng để quản lý các module JavaScript. Webpack sẽ đóng gói tất cả các mã nguồn của chương trình cũng như CSS, font, hình ảnh,... khi nó hoạt </a:t>
            </a:r>
            <a:r>
              <a:rPr lang="vi-VN" dirty="0" smtClean="0">
                <a:ea typeface="Tahoma" panose="020B0604030504040204" pitchFamily="34" charset="0"/>
                <a:cs typeface="Tahoma" panose="020B0604030504040204" pitchFamily="34" charset="0"/>
              </a:rPr>
              <a:t>động</a:t>
            </a:r>
            <a:r>
              <a:rPr lang="en-US" dirty="0" smtClean="0">
                <a:ea typeface="Tahoma" panose="020B0604030504040204" pitchFamily="34" charset="0"/>
                <a:cs typeface="Tahoma" panose="020B0604030504040204" pitchFamily="34" charset="0"/>
              </a:rPr>
              <a:t>.</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83643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webpack</a:t>
            </a: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Nó sẽ compile các thứ bên trái thành cái bên phải, gộp nhiều file thành 1 file như js, css nhằm giảm thiểu request nhiều lần.</a:t>
            </a:r>
          </a:p>
          <a:p>
            <a:r>
              <a:rPr lang="en-US" dirty="0" smtClean="0">
                <a:latin typeface="Tahoma" panose="020B0604030504040204" pitchFamily="34" charset="0"/>
                <a:ea typeface="Tahoma" panose="020B0604030504040204" pitchFamily="34" charset="0"/>
                <a:cs typeface="Tahoma" panose="020B0604030504040204" pitchFamily="34" charset="0"/>
              </a:rPr>
              <a:t>Ngoài ra, trong webpack sẽ có các plugin đi kèm có thể minimum các file lại (Như xóa comment, đổi tên biến thành 1 ký tự) nhằm tối ưu sản phẩm.</a:t>
            </a:r>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3557839" y="4088690"/>
            <a:ext cx="5171325" cy="2013786"/>
          </a:xfrm>
          <a:prstGeom prst="rect">
            <a:avLst/>
          </a:prstGeom>
        </p:spPr>
      </p:pic>
    </p:spTree>
    <p:extLst>
      <p:ext uri="{BB962C8B-B14F-4D97-AF65-F5344CB8AC3E}">
        <p14:creationId xmlns:p14="http://schemas.microsoft.com/office/powerpoint/2010/main" val="149998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rPr>
              <a:t>Cấu trúc project</a:t>
            </a:r>
          </a:p>
          <a:p>
            <a:pPr marL="0" indent="0">
              <a:buNone/>
            </a:pPr>
            <a:r>
              <a:rPr lang="vi-VN" dirty="0" smtClean="0">
                <a:ea typeface="Tahoma" panose="020B0604030504040204" pitchFamily="34" charset="0"/>
                <a:cs typeface="Tahoma" panose="020B0604030504040204" pitchFamily="34" charset="0"/>
              </a:rPr>
              <a:t>react </a:t>
            </a:r>
            <a:r>
              <a:rPr lang="vi-VN" dirty="0">
                <a:ea typeface="Tahoma" panose="020B0604030504040204" pitchFamily="34" charset="0"/>
                <a:cs typeface="Tahoma" panose="020B0604030504040204" pitchFamily="34" charset="0"/>
              </a:rPr>
              <a:t># thư mục gốc</a:t>
            </a:r>
          </a:p>
          <a:p>
            <a:pPr marL="0" indent="0">
              <a:buNone/>
            </a:pPr>
            <a:r>
              <a:rPr lang="en-US" dirty="0" smtClean="0">
                <a:ea typeface="Tahoma" panose="020B0604030504040204" pitchFamily="34" charset="0"/>
                <a:cs typeface="Tahoma" panose="020B0604030504040204" pitchFamily="34" charset="0"/>
              </a:rPr>
              <a:t>	</a:t>
            </a:r>
            <a:r>
              <a:rPr lang="vi-VN" dirty="0" smtClean="0">
                <a:ea typeface="Tahoma" panose="020B0604030504040204" pitchFamily="34" charset="0"/>
                <a:cs typeface="Tahoma" panose="020B0604030504040204" pitchFamily="34" charset="0"/>
              </a:rPr>
              <a:t>src </a:t>
            </a:r>
            <a:r>
              <a:rPr lang="vi-VN" dirty="0">
                <a:ea typeface="Tahoma" panose="020B0604030504040204" pitchFamily="34" charset="0"/>
                <a:cs typeface="Tahoma" panose="020B0604030504040204" pitchFamily="34" charset="0"/>
              </a:rPr>
              <a:t># thư mục chứa source code chính</a:t>
            </a:r>
          </a:p>
          <a:p>
            <a:pPr marL="0" indent="0">
              <a:buNone/>
            </a:pPr>
            <a:r>
              <a:rPr lang="vi-VN" dirty="0">
                <a:ea typeface="Tahoma" panose="020B0604030504040204" pitchFamily="34" charset="0"/>
                <a:cs typeface="Tahoma" panose="020B0604030504040204" pitchFamily="34" charset="0"/>
              </a:rPr>
              <a:t>        </a:t>
            </a:r>
            <a:r>
              <a:rPr lang="en-US" dirty="0" smtClean="0">
                <a:ea typeface="Tahoma" panose="020B0604030504040204" pitchFamily="34" charset="0"/>
                <a:cs typeface="Tahoma" panose="020B0604030504040204" pitchFamily="34" charset="0"/>
              </a:rPr>
              <a:t>		</a:t>
            </a:r>
            <a:r>
              <a:rPr lang="vi-VN" dirty="0" smtClean="0">
                <a:ea typeface="Tahoma" panose="020B0604030504040204" pitchFamily="34" charset="0"/>
                <a:cs typeface="Tahoma" panose="020B0604030504040204" pitchFamily="34" charset="0"/>
              </a:rPr>
              <a:t>components </a:t>
            </a:r>
            <a:r>
              <a:rPr lang="vi-VN" dirty="0">
                <a:ea typeface="Tahoma" panose="020B0604030504040204" pitchFamily="34" charset="0"/>
                <a:cs typeface="Tahoma" panose="020B0604030504040204" pitchFamily="34" charset="0"/>
              </a:rPr>
              <a:t># thư mục chứa components</a:t>
            </a:r>
          </a:p>
          <a:p>
            <a:pPr marL="0" indent="0">
              <a:buNone/>
            </a:pPr>
            <a:r>
              <a:rPr lang="vi-VN" dirty="0">
                <a:ea typeface="Tahoma" panose="020B0604030504040204" pitchFamily="34" charset="0"/>
                <a:cs typeface="Tahoma" panose="020B0604030504040204" pitchFamily="34" charset="0"/>
              </a:rPr>
              <a:t>        </a:t>
            </a:r>
            <a:r>
              <a:rPr lang="en-US" dirty="0" smtClean="0">
                <a:ea typeface="Tahoma" panose="020B0604030504040204" pitchFamily="34" charset="0"/>
                <a:cs typeface="Tahoma" panose="020B0604030504040204" pitchFamily="34" charset="0"/>
              </a:rPr>
              <a:t>		</a:t>
            </a:r>
            <a:r>
              <a:rPr lang="vi-VN" dirty="0" smtClean="0">
                <a:ea typeface="Tahoma" panose="020B0604030504040204" pitchFamily="34" charset="0"/>
                <a:cs typeface="Tahoma" panose="020B0604030504040204" pitchFamily="34" charset="0"/>
              </a:rPr>
              <a:t>index.js </a:t>
            </a:r>
            <a:r>
              <a:rPr lang="vi-VN" dirty="0">
                <a:ea typeface="Tahoma" panose="020B0604030504040204" pitchFamily="34" charset="0"/>
                <a:cs typeface="Tahoma" panose="020B0604030504040204" pitchFamily="34" charset="0"/>
              </a:rPr>
              <a:t># File khởi tạo, render App vào #root</a:t>
            </a:r>
          </a:p>
          <a:p>
            <a:pPr marL="0" indent="0">
              <a:buNone/>
            </a:pPr>
            <a:r>
              <a:rPr lang="vi-VN" dirty="0">
                <a:ea typeface="Tahoma" panose="020B0604030504040204" pitchFamily="34" charset="0"/>
                <a:cs typeface="Tahoma" panose="020B0604030504040204" pitchFamily="34" charset="0"/>
              </a:rPr>
              <a:t>    </a:t>
            </a:r>
            <a:r>
              <a:rPr lang="en-US" dirty="0" smtClean="0">
                <a:ea typeface="Tahoma" panose="020B0604030504040204" pitchFamily="34" charset="0"/>
                <a:cs typeface="Tahoma" panose="020B0604030504040204" pitchFamily="34" charset="0"/>
              </a:rPr>
              <a:t>	</a:t>
            </a:r>
            <a:r>
              <a:rPr lang="vi-VN" dirty="0" smtClean="0">
                <a:ea typeface="Tahoma" panose="020B0604030504040204" pitchFamily="34" charset="0"/>
                <a:cs typeface="Tahoma" panose="020B0604030504040204" pitchFamily="34" charset="0"/>
              </a:rPr>
              <a:t>public</a:t>
            </a:r>
            <a:endParaRPr lang="vi-VN" dirty="0">
              <a:ea typeface="Tahoma" panose="020B0604030504040204" pitchFamily="34" charset="0"/>
              <a:cs typeface="Tahoma" panose="020B0604030504040204" pitchFamily="34" charset="0"/>
            </a:endParaRPr>
          </a:p>
          <a:p>
            <a:pPr marL="0" indent="0">
              <a:buNone/>
            </a:pPr>
            <a:r>
              <a:rPr lang="vi-VN" dirty="0">
                <a:ea typeface="Tahoma" panose="020B0604030504040204" pitchFamily="34" charset="0"/>
                <a:cs typeface="Tahoma" panose="020B0604030504040204" pitchFamily="34" charset="0"/>
              </a:rPr>
              <a:t>       </a:t>
            </a:r>
            <a:r>
              <a:rPr lang="en-US" dirty="0" smtClean="0">
                <a:ea typeface="Tahoma" panose="020B0604030504040204" pitchFamily="34" charset="0"/>
                <a:cs typeface="Tahoma" panose="020B0604030504040204" pitchFamily="34" charset="0"/>
              </a:rPr>
              <a:t>		</a:t>
            </a:r>
            <a:r>
              <a:rPr lang="vi-VN" dirty="0" smtClean="0">
                <a:ea typeface="Tahoma" panose="020B0604030504040204" pitchFamily="34" charset="0"/>
                <a:cs typeface="Tahoma" panose="020B0604030504040204" pitchFamily="34" charset="0"/>
              </a:rPr>
              <a:t>index.html </a:t>
            </a:r>
            <a:r>
              <a:rPr lang="vi-VN" dirty="0">
                <a:ea typeface="Tahoma" panose="020B0604030504040204" pitchFamily="34" charset="0"/>
                <a:cs typeface="Tahoma" panose="020B0604030504040204" pitchFamily="34" charset="0"/>
              </a:rPr>
              <a:t># HTML page, nơi chứa #root element</a:t>
            </a:r>
          </a:p>
          <a:p>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63908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B1: Tạo một project “react”</a:t>
            </a:r>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5985880" y="2638044"/>
            <a:ext cx="2452803" cy="2781620"/>
          </a:xfrm>
          <a:prstGeom prst="rect">
            <a:avLst/>
          </a:prstGeom>
        </p:spPr>
      </p:pic>
    </p:spTree>
    <p:extLst>
      <p:ext uri="{BB962C8B-B14F-4D97-AF65-F5344CB8AC3E}">
        <p14:creationId xmlns:p14="http://schemas.microsoft.com/office/powerpoint/2010/main" val="430044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B2: Mở terminal</a:t>
            </a:r>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5124154" y="2638044"/>
            <a:ext cx="2478081" cy="3134566"/>
          </a:xfrm>
          <a:prstGeom prst="rect">
            <a:avLst/>
          </a:prstGeom>
        </p:spPr>
      </p:pic>
    </p:spTree>
    <p:extLst>
      <p:ext uri="{BB962C8B-B14F-4D97-AF65-F5344CB8AC3E}">
        <p14:creationId xmlns:p14="http://schemas.microsoft.com/office/powerpoint/2010/main" val="3261953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react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B3: Gõ “npm init” và enter luôn cho nhanh ^^</a:t>
            </a:r>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7327027" y="2638044"/>
            <a:ext cx="2478081" cy="3134566"/>
          </a:xfrm>
          <a:prstGeom prst="rect">
            <a:avLst/>
          </a:prstGeom>
        </p:spPr>
      </p:pic>
    </p:spTree>
    <p:extLst>
      <p:ext uri="{BB962C8B-B14F-4D97-AF65-F5344CB8AC3E}">
        <p14:creationId xmlns:p14="http://schemas.microsoft.com/office/powerpoint/2010/main" val="122493003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TM03457485[[fn=Mesh]]</Template>
  <TotalTime>881</TotalTime>
  <Words>630</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Gill Sans MT</vt:lpstr>
      <vt:lpstr>Arial</vt:lpstr>
      <vt:lpstr>Consolas</vt:lpstr>
      <vt:lpstr>Tahoma</vt:lpstr>
      <vt:lpstr>Parcel</vt:lpstr>
      <vt:lpstr>nodejs</vt:lpstr>
      <vt:lpstr>Nodejs</vt:lpstr>
      <vt:lpstr>Nodejs</vt:lpstr>
      <vt:lpstr>webpack</vt:lpstr>
      <vt:lpstr>webpack</vt:lpstr>
      <vt:lpstr>Create react project</vt:lpstr>
      <vt:lpstr>Create react project</vt:lpstr>
      <vt:lpstr>Create react project</vt:lpstr>
      <vt:lpstr>Create react project</vt:lpstr>
      <vt:lpstr>Create react project</vt:lpstr>
      <vt:lpstr>Create react project</vt:lpstr>
      <vt:lpstr>Create react project</vt:lpstr>
      <vt:lpstr>Create react project</vt:lpstr>
      <vt:lpstr>Create react project</vt:lpstr>
      <vt:lpstr>Create react project</vt:lpstr>
      <vt:lpstr>Create react project</vt:lpstr>
      <vt:lpstr>Create react project</vt:lpstr>
      <vt:lpstr>Create react project</vt:lpstr>
      <vt:lpstr>Create react project</vt:lpstr>
      <vt:lpstr>Create react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User</dc:creator>
  <cp:lastModifiedBy>User</cp:lastModifiedBy>
  <cp:revision>290</cp:revision>
  <dcterms:created xsi:type="dcterms:W3CDTF">2024-01-16T15:26:04Z</dcterms:created>
  <dcterms:modified xsi:type="dcterms:W3CDTF">2024-03-05T15:58:56Z</dcterms:modified>
</cp:coreProperties>
</file>