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66" r:id="rId3"/>
    <p:sldId id="299" r:id="rId4"/>
    <p:sldId id="300" r:id="rId5"/>
    <p:sldId id="301" r:id="rId6"/>
    <p:sldId id="302" r:id="rId7"/>
    <p:sldId id="303" r:id="rId8"/>
    <p:sldId id="304" r:id="rId9"/>
    <p:sldId id="268" r:id="rId10"/>
    <p:sldId id="305" r:id="rId11"/>
    <p:sldId id="306" r:id="rId12"/>
    <p:sldId id="307" r:id="rId13"/>
    <p:sldId id="308" r:id="rId14"/>
    <p:sldId id="309" r:id="rId15"/>
    <p:sldId id="310" r:id="rId16"/>
    <p:sldId id="31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61" d="100"/>
          <a:sy n="161" d="100"/>
        </p:scale>
        <p:origin x="150"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1/28/2024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1/28/2024</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1/28/2024</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1/28/2024</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ahoma" panose="020B0604030504040204" pitchFamily="34" charset="0"/>
                <a:ea typeface="Tahoma" panose="020B0604030504040204" pitchFamily="34" charset="0"/>
                <a:cs typeface="Tahoma" panose="020B0604030504040204" pitchFamily="34" charset="0"/>
              </a:rPr>
              <a:t>Dom &amp; element</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316661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Create element</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Chỉ sử dụng js thì làm thế nào?</a:t>
            </a:r>
          </a:p>
          <a:p>
            <a:endParaRPr lang="vi-VN" dirty="0">
              <a:latin typeface="Tahoma" panose="020B0604030504040204" pitchFamily="34" charset="0"/>
              <a:ea typeface="Tahoma" panose="020B0604030504040204" pitchFamily="34" charset="0"/>
              <a:cs typeface="Tahoma" panose="020B0604030504040204" pitchFamily="34" charset="0"/>
            </a:endParaRPr>
          </a:p>
        </p:txBody>
      </p:sp>
      <p:pic>
        <p:nvPicPr>
          <p:cNvPr id="5" name="Picture 4"/>
          <p:cNvPicPr>
            <a:picLocks noChangeAspect="1"/>
          </p:cNvPicPr>
          <p:nvPr/>
        </p:nvPicPr>
        <p:blipFill>
          <a:blip r:embed="rId2"/>
          <a:stretch>
            <a:fillRect/>
          </a:stretch>
        </p:blipFill>
        <p:spPr>
          <a:xfrm>
            <a:off x="5208019" y="3149474"/>
            <a:ext cx="1775961" cy="1775961"/>
          </a:xfrm>
          <a:prstGeom prst="rect">
            <a:avLst/>
          </a:prstGeom>
        </p:spPr>
      </p:pic>
    </p:spTree>
    <p:extLst>
      <p:ext uri="{BB962C8B-B14F-4D97-AF65-F5344CB8AC3E}">
        <p14:creationId xmlns:p14="http://schemas.microsoft.com/office/powerpoint/2010/main" val="2251088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Create element</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Chỉ sử dụng js thì làm thế nào?</a:t>
            </a:r>
          </a:p>
          <a:p>
            <a:endParaRPr lang="vi-VN" dirty="0">
              <a:latin typeface="Tahoma" panose="020B0604030504040204" pitchFamily="34" charset="0"/>
              <a:ea typeface="Tahoma" panose="020B0604030504040204" pitchFamily="34" charset="0"/>
              <a:cs typeface="Tahoma" panose="020B0604030504040204" pitchFamily="34" charset="0"/>
            </a:endParaRPr>
          </a:p>
        </p:txBody>
      </p:sp>
      <p:sp>
        <p:nvSpPr>
          <p:cNvPr id="4" name="Rectangle 3"/>
          <p:cNvSpPr/>
          <p:nvPr/>
        </p:nvSpPr>
        <p:spPr>
          <a:xfrm>
            <a:off x="3048000" y="3307853"/>
            <a:ext cx="6096000" cy="1846659"/>
          </a:xfrm>
          <a:prstGeom prst="rect">
            <a:avLst/>
          </a:prstGeom>
          <a:solidFill>
            <a:schemeClr val="tx1"/>
          </a:solidFill>
        </p:spPr>
        <p:txBody>
          <a:bodyPr>
            <a:spAutoFit/>
          </a:bodyPr>
          <a:lstStyle/>
          <a:p>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body</a:t>
            </a:r>
            <a:r>
              <a:rPr lang="en-US" sz="1600" dirty="0">
                <a:solidFill>
                  <a:srgbClr val="808080"/>
                </a:solidFill>
                <a:latin typeface="Consolas" panose="020B0609020204030204" pitchFamily="49" charset="0"/>
              </a:rPr>
              <a:t>&gt;</a:t>
            </a:r>
            <a:endParaRPr lang="en-US" sz="1600" dirty="0">
              <a:solidFill>
                <a:srgbClr val="CCCCCC"/>
              </a:solidFill>
              <a:latin typeface="Consolas" panose="020B0609020204030204" pitchFamily="49" charset="0"/>
            </a:endParaRPr>
          </a:p>
          <a:p>
            <a:r>
              <a:rPr lang="en-US" sz="1600" dirty="0">
                <a:solidFill>
                  <a:srgbClr val="CCCCCC"/>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script</a:t>
            </a:r>
            <a:r>
              <a:rPr lang="en-US" sz="1600" dirty="0">
                <a:solidFill>
                  <a:srgbClr val="808080"/>
                </a:solidFill>
                <a:latin typeface="Consolas" panose="020B0609020204030204" pitchFamily="49" charset="0"/>
              </a:rPr>
              <a:t>&gt;</a:t>
            </a:r>
            <a:endParaRPr lang="en-US" sz="1600" dirty="0">
              <a:solidFill>
                <a:srgbClr val="CCCCCC"/>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const</a:t>
            </a:r>
            <a:r>
              <a:rPr lang="en-US" sz="1600" dirty="0">
                <a:solidFill>
                  <a:srgbClr val="D4D4D4"/>
                </a:solidFill>
                <a:latin typeface="Consolas" panose="020B0609020204030204" pitchFamily="49" charset="0"/>
              </a:rPr>
              <a:t> </a:t>
            </a:r>
            <a:r>
              <a:rPr lang="en-US" sz="1600" dirty="0">
                <a:solidFill>
                  <a:srgbClr val="4FC1FF"/>
                </a:solidFill>
                <a:latin typeface="Consolas" panose="020B0609020204030204" pitchFamily="49" charset="0"/>
              </a:rPr>
              <a:t>h1</a:t>
            </a:r>
            <a:r>
              <a:rPr lang="en-US" sz="1600" dirty="0">
                <a:solidFill>
                  <a:srgbClr val="D4D4D4"/>
                </a:solidFill>
                <a:latin typeface="Consolas" panose="020B0609020204030204" pitchFamily="49" charset="0"/>
              </a:rPr>
              <a:t> = </a:t>
            </a:r>
            <a:r>
              <a:rPr lang="en-US" sz="1600" dirty="0">
                <a:solidFill>
                  <a:srgbClr val="9CDCFE"/>
                </a:solidFill>
                <a:latin typeface="Consolas" panose="020B0609020204030204" pitchFamily="49" charset="0"/>
              </a:rPr>
              <a:t>document</a:t>
            </a:r>
            <a:r>
              <a:rPr lang="en-US" sz="1600" dirty="0">
                <a:solidFill>
                  <a:srgbClr val="D4D4D4"/>
                </a:solidFill>
                <a:latin typeface="Consolas" panose="020B0609020204030204" pitchFamily="49" charset="0"/>
              </a:rPr>
              <a:t>.</a:t>
            </a:r>
            <a:r>
              <a:rPr lang="en-US" sz="1600" dirty="0">
                <a:solidFill>
                  <a:srgbClr val="DCDCAA"/>
                </a:solidFill>
                <a:latin typeface="Consolas" panose="020B0609020204030204" pitchFamily="49" charset="0"/>
              </a:rPr>
              <a:t>createElement</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"h1"</a:t>
            </a:r>
            <a:r>
              <a:rPr lang="en-US" sz="1600" dirty="0">
                <a:solidFill>
                  <a:srgbClr val="D4D4D4"/>
                </a:solidFill>
                <a:latin typeface="Consolas" panose="020B0609020204030204" pitchFamily="49" charset="0"/>
              </a:rPr>
              <a:t>);</a:t>
            </a:r>
            <a:endParaRPr lang="en-US" sz="1600" dirty="0">
              <a:solidFill>
                <a:srgbClr val="CCCCCC"/>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4FC1FF"/>
                </a:solidFill>
                <a:latin typeface="Consolas" panose="020B0609020204030204" pitchFamily="49" charset="0"/>
              </a:rPr>
              <a:t>h1</a:t>
            </a:r>
            <a:r>
              <a:rPr lang="en-US" sz="1600" dirty="0">
                <a:solidFill>
                  <a:srgbClr val="D4D4D4"/>
                </a:solidFill>
                <a:latin typeface="Consolas" panose="020B0609020204030204" pitchFamily="49" charset="0"/>
              </a:rPr>
              <a:t>.</a:t>
            </a:r>
            <a:r>
              <a:rPr lang="en-US" sz="1600" dirty="0">
                <a:solidFill>
                  <a:srgbClr val="9CDCFE"/>
                </a:solidFill>
                <a:latin typeface="Consolas" panose="020B0609020204030204" pitchFamily="49" charset="0"/>
              </a:rPr>
              <a:t>textContent</a:t>
            </a:r>
            <a:r>
              <a:rPr lang="en-US" sz="1600" dirty="0">
                <a:solidFill>
                  <a:srgbClr val="D4D4D4"/>
                </a:solidFill>
                <a:latin typeface="Consolas" panose="020B0609020204030204" pitchFamily="49" charset="0"/>
              </a:rPr>
              <a:t> = </a:t>
            </a:r>
            <a:r>
              <a:rPr lang="en-US" sz="1600" dirty="0">
                <a:solidFill>
                  <a:srgbClr val="CE9178"/>
                </a:solidFill>
                <a:latin typeface="Consolas" panose="020B0609020204030204" pitchFamily="49" charset="0"/>
              </a:rPr>
              <a:t>"Hello World"</a:t>
            </a:r>
            <a:r>
              <a:rPr lang="en-US" sz="1600" dirty="0">
                <a:solidFill>
                  <a:srgbClr val="D4D4D4"/>
                </a:solidFill>
                <a:latin typeface="Consolas" panose="020B0609020204030204" pitchFamily="49" charset="0"/>
              </a:rPr>
              <a:t>;        </a:t>
            </a:r>
            <a:endParaRPr lang="en-US" sz="1600" dirty="0">
              <a:solidFill>
                <a:srgbClr val="CCCCCC"/>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document</a:t>
            </a:r>
            <a:r>
              <a:rPr lang="en-US" sz="1600" dirty="0">
                <a:solidFill>
                  <a:srgbClr val="D4D4D4"/>
                </a:solidFill>
                <a:latin typeface="Consolas" panose="020B0609020204030204" pitchFamily="49" charset="0"/>
              </a:rPr>
              <a:t>.</a:t>
            </a:r>
            <a:r>
              <a:rPr lang="en-US" sz="1600" dirty="0">
                <a:solidFill>
                  <a:srgbClr val="9CDCFE"/>
                </a:solidFill>
                <a:latin typeface="Consolas" panose="020B0609020204030204" pitchFamily="49" charset="0"/>
              </a:rPr>
              <a:t>body</a:t>
            </a:r>
            <a:r>
              <a:rPr lang="en-US" sz="1600" dirty="0">
                <a:solidFill>
                  <a:srgbClr val="D4D4D4"/>
                </a:solidFill>
                <a:latin typeface="Consolas" panose="020B0609020204030204" pitchFamily="49" charset="0"/>
              </a:rPr>
              <a:t>.</a:t>
            </a:r>
            <a:r>
              <a:rPr lang="en-US" sz="1600" dirty="0">
                <a:solidFill>
                  <a:srgbClr val="DCDCAA"/>
                </a:solidFill>
                <a:latin typeface="Consolas" panose="020B0609020204030204" pitchFamily="49" charset="0"/>
              </a:rPr>
              <a:t>appendChild</a:t>
            </a:r>
            <a:r>
              <a:rPr lang="en-US" sz="1600" dirty="0">
                <a:solidFill>
                  <a:srgbClr val="D4D4D4"/>
                </a:solidFill>
                <a:latin typeface="Consolas" panose="020B0609020204030204" pitchFamily="49" charset="0"/>
              </a:rPr>
              <a:t>(</a:t>
            </a:r>
            <a:r>
              <a:rPr lang="en-US" sz="1600" dirty="0">
                <a:solidFill>
                  <a:srgbClr val="4FC1FF"/>
                </a:solidFill>
                <a:latin typeface="Consolas" panose="020B0609020204030204" pitchFamily="49" charset="0"/>
              </a:rPr>
              <a:t>h1</a:t>
            </a:r>
            <a:r>
              <a:rPr lang="en-US" sz="1600" dirty="0">
                <a:solidFill>
                  <a:srgbClr val="D4D4D4"/>
                </a:solidFill>
                <a:latin typeface="Consolas" panose="020B0609020204030204" pitchFamily="49" charset="0"/>
              </a:rPr>
              <a:t>);</a:t>
            </a:r>
            <a:endParaRPr lang="en-US" sz="1600" dirty="0">
              <a:solidFill>
                <a:srgbClr val="CCCCCC"/>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script</a:t>
            </a:r>
            <a:r>
              <a:rPr lang="en-US" sz="1600" dirty="0">
                <a:solidFill>
                  <a:srgbClr val="808080"/>
                </a:solidFill>
                <a:latin typeface="Consolas" panose="020B0609020204030204" pitchFamily="49" charset="0"/>
              </a:rPr>
              <a:t>&gt;</a:t>
            </a:r>
            <a:endParaRPr lang="en-US" sz="1600" dirty="0">
              <a:solidFill>
                <a:srgbClr val="CCCCCC"/>
              </a:solidFill>
              <a:latin typeface="Consolas" panose="020B0609020204030204" pitchFamily="49" charset="0"/>
            </a:endParaRPr>
          </a:p>
          <a:p>
            <a:r>
              <a:rPr lang="en-US" sz="1600" dirty="0">
                <a:solidFill>
                  <a:srgbClr val="808080"/>
                </a:solidFill>
                <a:latin typeface="Consolas" panose="020B0609020204030204" pitchFamily="49" charset="0"/>
              </a:rPr>
              <a:t>&lt;/</a:t>
            </a:r>
            <a:r>
              <a:rPr lang="en-US" sz="1600" dirty="0">
                <a:solidFill>
                  <a:srgbClr val="569CD6"/>
                </a:solidFill>
                <a:latin typeface="Consolas" panose="020B0609020204030204" pitchFamily="49" charset="0"/>
              </a:rPr>
              <a:t>body</a:t>
            </a:r>
            <a:r>
              <a:rPr lang="en-US" sz="1600" dirty="0">
                <a:solidFill>
                  <a:srgbClr val="808080"/>
                </a:solidFill>
                <a:latin typeface="Consolas" panose="020B0609020204030204" pitchFamily="49" charset="0"/>
              </a:rPr>
              <a:t>&gt;</a:t>
            </a:r>
            <a:endParaRPr lang="en-US" sz="1600"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4269370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Create element</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Giả sử mình có div có id = main, giờ làm sao để add h1 vào đây</a:t>
            </a:r>
          </a:p>
          <a:p>
            <a:endParaRPr lang="vi-VN" dirty="0">
              <a:latin typeface="Tahoma" panose="020B0604030504040204" pitchFamily="34" charset="0"/>
              <a:ea typeface="Tahoma" panose="020B0604030504040204" pitchFamily="34" charset="0"/>
              <a:cs typeface="Tahoma" panose="020B0604030504040204" pitchFamily="34" charset="0"/>
            </a:endParaRPr>
          </a:p>
        </p:txBody>
      </p:sp>
      <p:sp>
        <p:nvSpPr>
          <p:cNvPr id="4" name="Rectangle 3"/>
          <p:cNvSpPr/>
          <p:nvPr/>
        </p:nvSpPr>
        <p:spPr>
          <a:xfrm>
            <a:off x="3048000" y="3307853"/>
            <a:ext cx="6096000" cy="738664"/>
          </a:xfrm>
          <a:prstGeom prst="rect">
            <a:avLst/>
          </a:prstGeom>
          <a:solidFill>
            <a:schemeClr val="tx1"/>
          </a:solidFill>
        </p:spPr>
        <p:txBody>
          <a:bodyPr>
            <a:spAutoFit/>
          </a:bodyPr>
          <a:lstStyle/>
          <a:p>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body</a:t>
            </a:r>
            <a:r>
              <a:rPr lang="en-US" sz="1400" dirty="0">
                <a:solidFill>
                  <a:srgbClr val="808080"/>
                </a:solidFill>
                <a:latin typeface="Consolas" panose="020B0609020204030204" pitchFamily="49" charset="0"/>
              </a:rPr>
              <a:t>&gt;</a:t>
            </a:r>
            <a:endParaRPr lang="en-US" sz="1400" dirty="0">
              <a:solidFill>
                <a:srgbClr val="CCCCCC"/>
              </a:solidFill>
              <a:latin typeface="Consolas" panose="020B0609020204030204" pitchFamily="49" charset="0"/>
            </a:endParaRP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div</a:t>
            </a:r>
            <a:r>
              <a:rPr lang="en-US" sz="1400" dirty="0">
                <a:solidFill>
                  <a:srgbClr val="CCCCCC"/>
                </a:solidFill>
                <a:latin typeface="Consolas" panose="020B0609020204030204" pitchFamily="49" charset="0"/>
              </a:rPr>
              <a:t> </a:t>
            </a:r>
            <a:r>
              <a:rPr lang="en-US" sz="1400" dirty="0">
                <a:solidFill>
                  <a:srgbClr val="9CDCFE"/>
                </a:solidFill>
                <a:latin typeface="Consolas" panose="020B0609020204030204" pitchFamily="49" charset="0"/>
              </a:rPr>
              <a:t>id</a:t>
            </a:r>
            <a:r>
              <a:rPr lang="en-US" sz="1400" dirty="0">
                <a:solidFill>
                  <a:srgbClr val="CCCCCC"/>
                </a:solidFill>
                <a:latin typeface="Consolas" panose="020B0609020204030204" pitchFamily="49" charset="0"/>
              </a:rPr>
              <a:t>=</a:t>
            </a:r>
            <a:r>
              <a:rPr lang="en-US" sz="1400" dirty="0">
                <a:solidFill>
                  <a:srgbClr val="CE9178"/>
                </a:solidFill>
                <a:latin typeface="Consolas" panose="020B0609020204030204" pitchFamily="49" charset="0"/>
              </a:rPr>
              <a:t>"main"</a:t>
            </a:r>
            <a:r>
              <a:rPr lang="en-US" sz="1400" dirty="0">
                <a:solidFill>
                  <a:srgbClr val="808080"/>
                </a:solidFill>
                <a:latin typeface="Consolas" panose="020B0609020204030204" pitchFamily="49" charset="0"/>
              </a:rPr>
              <a:t>&gt;&lt;/</a:t>
            </a:r>
            <a:r>
              <a:rPr lang="en-US" sz="1400" dirty="0">
                <a:solidFill>
                  <a:srgbClr val="569CD6"/>
                </a:solidFill>
                <a:latin typeface="Consolas" panose="020B0609020204030204" pitchFamily="49" charset="0"/>
              </a:rPr>
              <a:t>div</a:t>
            </a:r>
            <a:r>
              <a:rPr lang="en-US" sz="1400" dirty="0">
                <a:solidFill>
                  <a:srgbClr val="808080"/>
                </a:solidFill>
                <a:latin typeface="Consolas" panose="020B0609020204030204" pitchFamily="49" charset="0"/>
              </a:rPr>
              <a:t>&gt;</a:t>
            </a:r>
            <a:endParaRPr lang="en-US" sz="1400" dirty="0">
              <a:solidFill>
                <a:srgbClr val="CCCCCC"/>
              </a:solidFill>
              <a:latin typeface="Consolas" panose="020B0609020204030204" pitchFamily="49" charset="0"/>
            </a:endParaRPr>
          </a:p>
          <a:p>
            <a:r>
              <a:rPr lang="en-US" sz="1400" dirty="0" smtClean="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body</a:t>
            </a:r>
            <a:r>
              <a:rPr lang="en-US" sz="1400" dirty="0">
                <a:solidFill>
                  <a:srgbClr val="808080"/>
                </a:solidFill>
                <a:latin typeface="Consolas" panose="020B0609020204030204" pitchFamily="49" charset="0"/>
              </a:rPr>
              <a:t>&gt;</a:t>
            </a:r>
            <a:endParaRPr lang="en-US" sz="1400"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4159372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Create element</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Giả sử mình có div có id = main, giờ làm sao để add h1 vào đây</a:t>
            </a:r>
          </a:p>
          <a:p>
            <a:endParaRPr lang="vi-VN" dirty="0">
              <a:latin typeface="Tahoma" panose="020B0604030504040204" pitchFamily="34" charset="0"/>
              <a:ea typeface="Tahoma" panose="020B0604030504040204" pitchFamily="34" charset="0"/>
              <a:cs typeface="Tahoma" panose="020B0604030504040204" pitchFamily="34" charset="0"/>
            </a:endParaRPr>
          </a:p>
        </p:txBody>
      </p:sp>
      <p:sp>
        <p:nvSpPr>
          <p:cNvPr id="4" name="Rectangle 3"/>
          <p:cNvSpPr/>
          <p:nvPr/>
        </p:nvSpPr>
        <p:spPr>
          <a:xfrm>
            <a:off x="3048000" y="3307853"/>
            <a:ext cx="6096000" cy="2031325"/>
          </a:xfrm>
          <a:prstGeom prst="rect">
            <a:avLst/>
          </a:prstGeom>
          <a:solidFill>
            <a:schemeClr val="tx1"/>
          </a:solidFill>
        </p:spPr>
        <p:txBody>
          <a:bodyPr>
            <a:spAutoFit/>
          </a:bodyPr>
          <a:lstStyle/>
          <a:p>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body</a:t>
            </a:r>
            <a:r>
              <a:rPr lang="en-US" sz="1400" dirty="0">
                <a:solidFill>
                  <a:srgbClr val="808080"/>
                </a:solidFill>
                <a:latin typeface="Consolas" panose="020B0609020204030204" pitchFamily="49" charset="0"/>
              </a:rPr>
              <a:t>&gt;</a:t>
            </a:r>
            <a:endParaRPr lang="en-US" sz="1400" dirty="0">
              <a:solidFill>
                <a:srgbClr val="CCCCCC"/>
              </a:solidFill>
              <a:latin typeface="Consolas" panose="020B0609020204030204" pitchFamily="49" charset="0"/>
            </a:endParaRP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div</a:t>
            </a:r>
            <a:r>
              <a:rPr lang="en-US" sz="1400" dirty="0">
                <a:solidFill>
                  <a:srgbClr val="CCCCCC"/>
                </a:solidFill>
                <a:latin typeface="Consolas" panose="020B0609020204030204" pitchFamily="49" charset="0"/>
              </a:rPr>
              <a:t> </a:t>
            </a:r>
            <a:r>
              <a:rPr lang="en-US" sz="1400" dirty="0">
                <a:solidFill>
                  <a:srgbClr val="9CDCFE"/>
                </a:solidFill>
                <a:latin typeface="Consolas" panose="020B0609020204030204" pitchFamily="49" charset="0"/>
              </a:rPr>
              <a:t>id</a:t>
            </a:r>
            <a:r>
              <a:rPr lang="en-US" sz="1400" dirty="0">
                <a:solidFill>
                  <a:srgbClr val="CCCCCC"/>
                </a:solidFill>
                <a:latin typeface="Consolas" panose="020B0609020204030204" pitchFamily="49" charset="0"/>
              </a:rPr>
              <a:t>=</a:t>
            </a:r>
            <a:r>
              <a:rPr lang="en-US" sz="1400" dirty="0">
                <a:solidFill>
                  <a:srgbClr val="CE9178"/>
                </a:solidFill>
                <a:latin typeface="Consolas" panose="020B0609020204030204" pitchFamily="49" charset="0"/>
              </a:rPr>
              <a:t>"main"</a:t>
            </a:r>
            <a:r>
              <a:rPr lang="en-US" sz="1400" dirty="0">
                <a:solidFill>
                  <a:srgbClr val="808080"/>
                </a:solidFill>
                <a:latin typeface="Consolas" panose="020B0609020204030204" pitchFamily="49" charset="0"/>
              </a:rPr>
              <a:t>&gt;&lt;/</a:t>
            </a:r>
            <a:r>
              <a:rPr lang="en-US" sz="1400" dirty="0">
                <a:solidFill>
                  <a:srgbClr val="569CD6"/>
                </a:solidFill>
                <a:latin typeface="Consolas" panose="020B0609020204030204" pitchFamily="49" charset="0"/>
              </a:rPr>
              <a:t>div</a:t>
            </a:r>
            <a:r>
              <a:rPr lang="en-US" sz="1400" dirty="0">
                <a:solidFill>
                  <a:srgbClr val="808080"/>
                </a:solidFill>
                <a:latin typeface="Consolas" panose="020B0609020204030204" pitchFamily="49" charset="0"/>
              </a:rPr>
              <a:t>&gt;</a:t>
            </a:r>
            <a:endParaRPr lang="en-US" sz="1400" dirty="0">
              <a:solidFill>
                <a:srgbClr val="CCCCCC"/>
              </a:solidFill>
              <a:latin typeface="Consolas" panose="020B0609020204030204" pitchFamily="49" charset="0"/>
            </a:endParaRP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script</a:t>
            </a:r>
            <a:r>
              <a:rPr lang="en-US" sz="1400" dirty="0">
                <a:solidFill>
                  <a:srgbClr val="808080"/>
                </a:solidFill>
                <a:latin typeface="Consolas" panose="020B0609020204030204" pitchFamily="49" charset="0"/>
              </a:rPr>
              <a:t>&gt;</a:t>
            </a:r>
            <a:endParaRPr lang="en-US" sz="1400" dirty="0">
              <a:solidFill>
                <a:srgbClr val="CCCCCC"/>
              </a:solidFill>
              <a:latin typeface="Consolas" panose="020B0609020204030204" pitchFamily="49" charset="0"/>
            </a:endParaRPr>
          </a:p>
          <a:p>
            <a:r>
              <a:rPr lang="en-US" sz="1400" dirty="0">
                <a:solidFill>
                  <a:srgbClr val="D4D4D4"/>
                </a:solidFill>
                <a:latin typeface="Consolas" panose="020B0609020204030204" pitchFamily="49" charset="0"/>
              </a:rPr>
              <a:t>        </a:t>
            </a:r>
            <a:r>
              <a:rPr lang="en-US" sz="1400" dirty="0">
                <a:solidFill>
                  <a:srgbClr val="569CD6"/>
                </a:solidFill>
                <a:latin typeface="Consolas" panose="020B0609020204030204" pitchFamily="49" charset="0"/>
              </a:rPr>
              <a:t>const</a:t>
            </a:r>
            <a:r>
              <a:rPr lang="en-US" sz="1400" dirty="0">
                <a:solidFill>
                  <a:srgbClr val="D4D4D4"/>
                </a:solidFill>
                <a:latin typeface="Consolas" panose="020B0609020204030204" pitchFamily="49" charset="0"/>
              </a:rPr>
              <a:t> </a:t>
            </a:r>
            <a:r>
              <a:rPr lang="en-US" sz="1400" dirty="0">
                <a:solidFill>
                  <a:srgbClr val="4FC1FF"/>
                </a:solidFill>
                <a:latin typeface="Consolas" panose="020B0609020204030204" pitchFamily="49" charset="0"/>
              </a:rPr>
              <a:t>main</a:t>
            </a:r>
            <a:r>
              <a:rPr lang="en-US" sz="1400" dirty="0">
                <a:solidFill>
                  <a:srgbClr val="D4D4D4"/>
                </a:solidFill>
                <a:latin typeface="Consolas" panose="020B0609020204030204" pitchFamily="49" charset="0"/>
              </a:rPr>
              <a:t> = </a:t>
            </a:r>
            <a:r>
              <a:rPr lang="en-US" sz="1400" dirty="0">
                <a:solidFill>
                  <a:srgbClr val="9CDCFE"/>
                </a:solidFill>
                <a:latin typeface="Consolas" panose="020B0609020204030204" pitchFamily="49" charset="0"/>
              </a:rPr>
              <a:t>document</a:t>
            </a:r>
            <a:r>
              <a:rPr lang="en-US" sz="1400" dirty="0">
                <a:solidFill>
                  <a:srgbClr val="D4D4D4"/>
                </a:solidFill>
                <a:latin typeface="Consolas" panose="020B0609020204030204" pitchFamily="49" charset="0"/>
              </a:rPr>
              <a:t>.</a:t>
            </a:r>
            <a:r>
              <a:rPr lang="en-US" sz="1400" dirty="0">
                <a:solidFill>
                  <a:srgbClr val="DCDCAA"/>
                </a:solidFill>
                <a:latin typeface="Consolas" panose="020B0609020204030204" pitchFamily="49" charset="0"/>
              </a:rPr>
              <a:t>getElementById</a:t>
            </a:r>
            <a:r>
              <a:rPr lang="en-US" sz="1400" dirty="0">
                <a:solidFill>
                  <a:srgbClr val="D4D4D4"/>
                </a:solidFill>
                <a:latin typeface="Consolas" panose="020B0609020204030204" pitchFamily="49" charset="0"/>
              </a:rPr>
              <a:t>(</a:t>
            </a:r>
            <a:r>
              <a:rPr lang="en-US" sz="1400" dirty="0">
                <a:solidFill>
                  <a:srgbClr val="CE9178"/>
                </a:solidFill>
                <a:latin typeface="Consolas" panose="020B0609020204030204" pitchFamily="49" charset="0"/>
              </a:rPr>
              <a:t>"main"</a:t>
            </a:r>
            <a:r>
              <a:rPr lang="en-US" sz="1400" dirty="0">
                <a:solidFill>
                  <a:srgbClr val="D4D4D4"/>
                </a:solidFill>
                <a:latin typeface="Consolas" panose="020B0609020204030204" pitchFamily="49" charset="0"/>
              </a:rPr>
              <a:t>);</a:t>
            </a:r>
            <a:endParaRPr lang="en-US" sz="1400" dirty="0">
              <a:solidFill>
                <a:srgbClr val="CCCCCC"/>
              </a:solidFill>
              <a:latin typeface="Consolas" panose="020B0609020204030204" pitchFamily="49" charset="0"/>
            </a:endParaRPr>
          </a:p>
          <a:p>
            <a:r>
              <a:rPr lang="en-US" sz="1400" dirty="0">
                <a:solidFill>
                  <a:srgbClr val="D4D4D4"/>
                </a:solidFill>
                <a:latin typeface="Consolas" panose="020B0609020204030204" pitchFamily="49" charset="0"/>
              </a:rPr>
              <a:t>        </a:t>
            </a:r>
            <a:r>
              <a:rPr lang="en-US" sz="1400" dirty="0">
                <a:solidFill>
                  <a:srgbClr val="569CD6"/>
                </a:solidFill>
                <a:latin typeface="Consolas" panose="020B0609020204030204" pitchFamily="49" charset="0"/>
              </a:rPr>
              <a:t>const</a:t>
            </a:r>
            <a:r>
              <a:rPr lang="en-US" sz="1400" dirty="0">
                <a:solidFill>
                  <a:srgbClr val="D4D4D4"/>
                </a:solidFill>
                <a:latin typeface="Consolas" panose="020B0609020204030204" pitchFamily="49" charset="0"/>
              </a:rPr>
              <a:t> </a:t>
            </a:r>
            <a:r>
              <a:rPr lang="en-US" sz="1400" dirty="0">
                <a:solidFill>
                  <a:srgbClr val="4FC1FF"/>
                </a:solidFill>
                <a:latin typeface="Consolas" panose="020B0609020204030204" pitchFamily="49" charset="0"/>
              </a:rPr>
              <a:t>h1</a:t>
            </a:r>
            <a:r>
              <a:rPr lang="en-US" sz="1400" dirty="0">
                <a:solidFill>
                  <a:srgbClr val="D4D4D4"/>
                </a:solidFill>
                <a:latin typeface="Consolas" panose="020B0609020204030204" pitchFamily="49" charset="0"/>
              </a:rPr>
              <a:t> = </a:t>
            </a:r>
            <a:r>
              <a:rPr lang="en-US" sz="1400" dirty="0">
                <a:solidFill>
                  <a:srgbClr val="9CDCFE"/>
                </a:solidFill>
                <a:latin typeface="Consolas" panose="020B0609020204030204" pitchFamily="49" charset="0"/>
              </a:rPr>
              <a:t>document</a:t>
            </a:r>
            <a:r>
              <a:rPr lang="en-US" sz="1400" dirty="0">
                <a:solidFill>
                  <a:srgbClr val="D4D4D4"/>
                </a:solidFill>
                <a:latin typeface="Consolas" panose="020B0609020204030204" pitchFamily="49" charset="0"/>
              </a:rPr>
              <a:t>.</a:t>
            </a:r>
            <a:r>
              <a:rPr lang="en-US" sz="1400" dirty="0">
                <a:solidFill>
                  <a:srgbClr val="DCDCAA"/>
                </a:solidFill>
                <a:latin typeface="Consolas" panose="020B0609020204030204" pitchFamily="49" charset="0"/>
              </a:rPr>
              <a:t>createElement</a:t>
            </a:r>
            <a:r>
              <a:rPr lang="en-US" sz="1400" dirty="0">
                <a:solidFill>
                  <a:srgbClr val="D4D4D4"/>
                </a:solidFill>
                <a:latin typeface="Consolas" panose="020B0609020204030204" pitchFamily="49" charset="0"/>
              </a:rPr>
              <a:t>(</a:t>
            </a:r>
            <a:r>
              <a:rPr lang="en-US" sz="1400" dirty="0">
                <a:solidFill>
                  <a:srgbClr val="CE9178"/>
                </a:solidFill>
                <a:latin typeface="Consolas" panose="020B0609020204030204" pitchFamily="49" charset="0"/>
              </a:rPr>
              <a:t>"h1"</a:t>
            </a:r>
            <a:r>
              <a:rPr lang="en-US" sz="1400" dirty="0">
                <a:solidFill>
                  <a:srgbClr val="D4D4D4"/>
                </a:solidFill>
                <a:latin typeface="Consolas" panose="020B0609020204030204" pitchFamily="49" charset="0"/>
              </a:rPr>
              <a:t>);</a:t>
            </a:r>
            <a:endParaRPr lang="en-US" sz="1400" dirty="0">
              <a:solidFill>
                <a:srgbClr val="CCCCCC"/>
              </a:solidFill>
              <a:latin typeface="Consolas" panose="020B0609020204030204" pitchFamily="49" charset="0"/>
            </a:endParaRPr>
          </a:p>
          <a:p>
            <a:r>
              <a:rPr lang="en-US" sz="1400" dirty="0">
                <a:solidFill>
                  <a:srgbClr val="D4D4D4"/>
                </a:solidFill>
                <a:latin typeface="Consolas" panose="020B0609020204030204" pitchFamily="49" charset="0"/>
              </a:rPr>
              <a:t>        </a:t>
            </a:r>
            <a:r>
              <a:rPr lang="en-US" sz="1400" dirty="0">
                <a:solidFill>
                  <a:srgbClr val="4FC1FF"/>
                </a:solidFill>
                <a:latin typeface="Consolas" panose="020B0609020204030204" pitchFamily="49" charset="0"/>
              </a:rPr>
              <a:t>h1</a:t>
            </a:r>
            <a:r>
              <a:rPr lang="en-US" sz="1400" dirty="0">
                <a:solidFill>
                  <a:srgbClr val="D4D4D4"/>
                </a:solidFill>
                <a:latin typeface="Consolas" panose="020B0609020204030204" pitchFamily="49" charset="0"/>
              </a:rPr>
              <a:t>.</a:t>
            </a:r>
            <a:r>
              <a:rPr lang="en-US" sz="1400" dirty="0">
                <a:solidFill>
                  <a:srgbClr val="9CDCFE"/>
                </a:solidFill>
                <a:latin typeface="Consolas" panose="020B0609020204030204" pitchFamily="49" charset="0"/>
              </a:rPr>
              <a:t>textContent</a:t>
            </a:r>
            <a:r>
              <a:rPr lang="en-US" sz="1400" dirty="0">
                <a:solidFill>
                  <a:srgbClr val="D4D4D4"/>
                </a:solidFill>
                <a:latin typeface="Consolas" panose="020B0609020204030204" pitchFamily="49" charset="0"/>
              </a:rPr>
              <a:t> = </a:t>
            </a:r>
            <a:r>
              <a:rPr lang="en-US" sz="1400" dirty="0">
                <a:solidFill>
                  <a:srgbClr val="CE9178"/>
                </a:solidFill>
                <a:latin typeface="Consolas" panose="020B0609020204030204" pitchFamily="49" charset="0"/>
              </a:rPr>
              <a:t>"Hello World"</a:t>
            </a:r>
            <a:r>
              <a:rPr lang="en-US" sz="1400" dirty="0">
                <a:solidFill>
                  <a:srgbClr val="D4D4D4"/>
                </a:solidFill>
                <a:latin typeface="Consolas" panose="020B0609020204030204" pitchFamily="49" charset="0"/>
              </a:rPr>
              <a:t>;        </a:t>
            </a:r>
            <a:endParaRPr lang="en-US" sz="1400" dirty="0">
              <a:solidFill>
                <a:srgbClr val="CCCCCC"/>
              </a:solidFill>
              <a:latin typeface="Consolas" panose="020B0609020204030204" pitchFamily="49" charset="0"/>
            </a:endParaRPr>
          </a:p>
          <a:p>
            <a:r>
              <a:rPr lang="en-US" sz="1400" dirty="0">
                <a:solidFill>
                  <a:srgbClr val="D4D4D4"/>
                </a:solidFill>
                <a:latin typeface="Consolas" panose="020B0609020204030204" pitchFamily="49" charset="0"/>
              </a:rPr>
              <a:t>        </a:t>
            </a:r>
            <a:r>
              <a:rPr lang="en-US" sz="1400" dirty="0">
                <a:solidFill>
                  <a:srgbClr val="4FC1FF"/>
                </a:solidFill>
                <a:latin typeface="Consolas" panose="020B0609020204030204" pitchFamily="49" charset="0"/>
              </a:rPr>
              <a:t>main</a:t>
            </a:r>
            <a:r>
              <a:rPr lang="en-US" sz="1400" dirty="0">
                <a:solidFill>
                  <a:srgbClr val="D4D4D4"/>
                </a:solidFill>
                <a:latin typeface="Consolas" panose="020B0609020204030204" pitchFamily="49" charset="0"/>
              </a:rPr>
              <a:t>.</a:t>
            </a:r>
            <a:r>
              <a:rPr lang="en-US" sz="1400" dirty="0">
                <a:solidFill>
                  <a:srgbClr val="DCDCAA"/>
                </a:solidFill>
                <a:latin typeface="Consolas" panose="020B0609020204030204" pitchFamily="49" charset="0"/>
              </a:rPr>
              <a:t>appendChild</a:t>
            </a:r>
            <a:r>
              <a:rPr lang="en-US" sz="1400" dirty="0">
                <a:solidFill>
                  <a:srgbClr val="D4D4D4"/>
                </a:solidFill>
                <a:latin typeface="Consolas" panose="020B0609020204030204" pitchFamily="49" charset="0"/>
              </a:rPr>
              <a:t>(</a:t>
            </a:r>
            <a:r>
              <a:rPr lang="en-US" sz="1400" dirty="0">
                <a:solidFill>
                  <a:srgbClr val="4FC1FF"/>
                </a:solidFill>
                <a:latin typeface="Consolas" panose="020B0609020204030204" pitchFamily="49" charset="0"/>
              </a:rPr>
              <a:t>h1</a:t>
            </a:r>
            <a:r>
              <a:rPr lang="en-US" sz="1400" dirty="0">
                <a:solidFill>
                  <a:srgbClr val="D4D4D4"/>
                </a:solidFill>
                <a:latin typeface="Consolas" panose="020B0609020204030204" pitchFamily="49" charset="0"/>
              </a:rPr>
              <a:t>)</a:t>
            </a:r>
            <a:endParaRPr lang="en-US" sz="1400" dirty="0">
              <a:solidFill>
                <a:srgbClr val="CCCCCC"/>
              </a:solidFill>
              <a:latin typeface="Consolas" panose="020B0609020204030204" pitchFamily="49" charset="0"/>
            </a:endParaRPr>
          </a:p>
          <a:p>
            <a:r>
              <a:rPr lang="en-US" sz="1400" dirty="0">
                <a:solidFill>
                  <a:srgbClr val="D4D4D4"/>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script</a:t>
            </a:r>
            <a:r>
              <a:rPr lang="en-US" sz="1400" dirty="0">
                <a:solidFill>
                  <a:srgbClr val="808080"/>
                </a:solidFill>
                <a:latin typeface="Consolas" panose="020B0609020204030204" pitchFamily="49" charset="0"/>
              </a:rPr>
              <a:t>&gt;</a:t>
            </a:r>
            <a:endParaRPr lang="en-US" sz="1400" dirty="0">
              <a:solidFill>
                <a:srgbClr val="CCCCCC"/>
              </a:solidFill>
              <a:latin typeface="Consolas" panose="020B0609020204030204" pitchFamily="49" charset="0"/>
            </a:endParaRPr>
          </a:p>
          <a:p>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body</a:t>
            </a:r>
            <a:r>
              <a:rPr lang="en-US" sz="1400" dirty="0">
                <a:solidFill>
                  <a:srgbClr val="808080"/>
                </a:solidFill>
                <a:latin typeface="Consolas" panose="020B0609020204030204" pitchFamily="49" charset="0"/>
              </a:rPr>
              <a:t>&gt;</a:t>
            </a:r>
            <a:endParaRPr lang="en-US" sz="1400"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2461051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Create element</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Tương tự như các page code bằng ReactJs thì giờ cũng tương tự, khi view page thì div main trống không</a:t>
            </a:r>
            <a:endParaRPr lang="vi-VN" dirty="0">
              <a:latin typeface="Tahoma" panose="020B0604030504040204" pitchFamily="34" charset="0"/>
              <a:ea typeface="Tahoma" panose="020B0604030504040204" pitchFamily="34" charset="0"/>
              <a:cs typeface="Tahoma" panose="020B0604030504040204" pitchFamily="34" charset="0"/>
            </a:endParaRPr>
          </a:p>
        </p:txBody>
      </p:sp>
      <p:pic>
        <p:nvPicPr>
          <p:cNvPr id="5" name="Picture 4"/>
          <p:cNvPicPr>
            <a:picLocks noChangeAspect="1"/>
          </p:cNvPicPr>
          <p:nvPr/>
        </p:nvPicPr>
        <p:blipFill>
          <a:blip r:embed="rId2"/>
          <a:stretch>
            <a:fillRect/>
          </a:stretch>
        </p:blipFill>
        <p:spPr>
          <a:xfrm>
            <a:off x="4057650" y="3660397"/>
            <a:ext cx="4076700" cy="1057275"/>
          </a:xfrm>
          <a:prstGeom prst="rect">
            <a:avLst/>
          </a:prstGeom>
        </p:spPr>
      </p:pic>
    </p:spTree>
    <p:extLst>
      <p:ext uri="{BB962C8B-B14F-4D97-AF65-F5344CB8AC3E}">
        <p14:creationId xmlns:p14="http://schemas.microsoft.com/office/powerpoint/2010/main" val="23454238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Create element</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Tiếp theo muốn gán id và class cho thẻ h1 thì làm như nào?</a:t>
            </a:r>
          </a:p>
          <a:p>
            <a:endParaRPr lang="vi-VN" dirty="0">
              <a:latin typeface="Tahoma" panose="020B0604030504040204" pitchFamily="34" charset="0"/>
              <a:ea typeface="Tahoma" panose="020B0604030504040204" pitchFamily="34" charset="0"/>
              <a:cs typeface="Tahoma" panose="020B0604030504040204" pitchFamily="34" charset="0"/>
            </a:endParaRPr>
          </a:p>
        </p:txBody>
      </p:sp>
      <p:sp>
        <p:nvSpPr>
          <p:cNvPr id="4" name="Rectangle 3"/>
          <p:cNvSpPr/>
          <p:nvPr/>
        </p:nvSpPr>
        <p:spPr>
          <a:xfrm>
            <a:off x="3048000" y="3307853"/>
            <a:ext cx="6096000" cy="2031325"/>
          </a:xfrm>
          <a:prstGeom prst="rect">
            <a:avLst/>
          </a:prstGeom>
          <a:solidFill>
            <a:schemeClr val="tx1"/>
          </a:solidFill>
        </p:spPr>
        <p:txBody>
          <a:bodyPr>
            <a:spAutoFit/>
          </a:bodyPr>
          <a:lstStyle/>
          <a:p>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body</a:t>
            </a:r>
            <a:r>
              <a:rPr lang="en-US" sz="1400" dirty="0">
                <a:solidFill>
                  <a:srgbClr val="808080"/>
                </a:solidFill>
                <a:latin typeface="Consolas" panose="020B0609020204030204" pitchFamily="49" charset="0"/>
              </a:rPr>
              <a:t>&gt;</a:t>
            </a:r>
            <a:endParaRPr lang="en-US" sz="1400" dirty="0">
              <a:solidFill>
                <a:srgbClr val="CCCCCC"/>
              </a:solidFill>
              <a:latin typeface="Consolas" panose="020B0609020204030204" pitchFamily="49" charset="0"/>
            </a:endParaRP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div</a:t>
            </a:r>
            <a:r>
              <a:rPr lang="en-US" sz="1400" dirty="0">
                <a:solidFill>
                  <a:srgbClr val="CCCCCC"/>
                </a:solidFill>
                <a:latin typeface="Consolas" panose="020B0609020204030204" pitchFamily="49" charset="0"/>
              </a:rPr>
              <a:t> </a:t>
            </a:r>
            <a:r>
              <a:rPr lang="en-US" sz="1400" dirty="0">
                <a:solidFill>
                  <a:srgbClr val="9CDCFE"/>
                </a:solidFill>
                <a:latin typeface="Consolas" panose="020B0609020204030204" pitchFamily="49" charset="0"/>
              </a:rPr>
              <a:t>id</a:t>
            </a:r>
            <a:r>
              <a:rPr lang="en-US" sz="1400" dirty="0">
                <a:solidFill>
                  <a:srgbClr val="CCCCCC"/>
                </a:solidFill>
                <a:latin typeface="Consolas" panose="020B0609020204030204" pitchFamily="49" charset="0"/>
              </a:rPr>
              <a:t>=</a:t>
            </a:r>
            <a:r>
              <a:rPr lang="en-US" sz="1400" dirty="0">
                <a:solidFill>
                  <a:srgbClr val="CE9178"/>
                </a:solidFill>
                <a:latin typeface="Consolas" panose="020B0609020204030204" pitchFamily="49" charset="0"/>
              </a:rPr>
              <a:t>"main"</a:t>
            </a:r>
            <a:r>
              <a:rPr lang="en-US" sz="1400" dirty="0">
                <a:solidFill>
                  <a:srgbClr val="808080"/>
                </a:solidFill>
                <a:latin typeface="Consolas" panose="020B0609020204030204" pitchFamily="49" charset="0"/>
              </a:rPr>
              <a:t>&gt;&lt;/</a:t>
            </a:r>
            <a:r>
              <a:rPr lang="en-US" sz="1400" dirty="0">
                <a:solidFill>
                  <a:srgbClr val="569CD6"/>
                </a:solidFill>
                <a:latin typeface="Consolas" panose="020B0609020204030204" pitchFamily="49" charset="0"/>
              </a:rPr>
              <a:t>div</a:t>
            </a:r>
            <a:r>
              <a:rPr lang="en-US" sz="1400" dirty="0">
                <a:solidFill>
                  <a:srgbClr val="808080"/>
                </a:solidFill>
                <a:latin typeface="Consolas" panose="020B0609020204030204" pitchFamily="49" charset="0"/>
              </a:rPr>
              <a:t>&gt;</a:t>
            </a:r>
            <a:endParaRPr lang="en-US" sz="1400" dirty="0">
              <a:solidFill>
                <a:srgbClr val="CCCCCC"/>
              </a:solidFill>
              <a:latin typeface="Consolas" panose="020B0609020204030204" pitchFamily="49" charset="0"/>
            </a:endParaRP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script</a:t>
            </a:r>
            <a:r>
              <a:rPr lang="en-US" sz="1400" dirty="0">
                <a:solidFill>
                  <a:srgbClr val="808080"/>
                </a:solidFill>
                <a:latin typeface="Consolas" panose="020B0609020204030204" pitchFamily="49" charset="0"/>
              </a:rPr>
              <a:t>&gt;</a:t>
            </a:r>
            <a:endParaRPr lang="en-US" sz="1400" dirty="0">
              <a:solidFill>
                <a:srgbClr val="CCCCCC"/>
              </a:solidFill>
              <a:latin typeface="Consolas" panose="020B0609020204030204" pitchFamily="49" charset="0"/>
            </a:endParaRPr>
          </a:p>
          <a:p>
            <a:r>
              <a:rPr lang="en-US" sz="1400" dirty="0">
                <a:solidFill>
                  <a:srgbClr val="D4D4D4"/>
                </a:solidFill>
                <a:latin typeface="Consolas" panose="020B0609020204030204" pitchFamily="49" charset="0"/>
              </a:rPr>
              <a:t>        </a:t>
            </a:r>
            <a:r>
              <a:rPr lang="en-US" sz="1400" dirty="0">
                <a:solidFill>
                  <a:srgbClr val="569CD6"/>
                </a:solidFill>
                <a:latin typeface="Consolas" panose="020B0609020204030204" pitchFamily="49" charset="0"/>
              </a:rPr>
              <a:t>const</a:t>
            </a:r>
            <a:r>
              <a:rPr lang="en-US" sz="1400" dirty="0">
                <a:solidFill>
                  <a:srgbClr val="D4D4D4"/>
                </a:solidFill>
                <a:latin typeface="Consolas" panose="020B0609020204030204" pitchFamily="49" charset="0"/>
              </a:rPr>
              <a:t> </a:t>
            </a:r>
            <a:r>
              <a:rPr lang="en-US" sz="1400" dirty="0">
                <a:solidFill>
                  <a:srgbClr val="4FC1FF"/>
                </a:solidFill>
                <a:latin typeface="Consolas" panose="020B0609020204030204" pitchFamily="49" charset="0"/>
              </a:rPr>
              <a:t>main</a:t>
            </a:r>
            <a:r>
              <a:rPr lang="en-US" sz="1400" dirty="0">
                <a:solidFill>
                  <a:srgbClr val="D4D4D4"/>
                </a:solidFill>
                <a:latin typeface="Consolas" panose="020B0609020204030204" pitchFamily="49" charset="0"/>
              </a:rPr>
              <a:t> = </a:t>
            </a:r>
            <a:r>
              <a:rPr lang="en-US" sz="1400" dirty="0">
                <a:solidFill>
                  <a:srgbClr val="9CDCFE"/>
                </a:solidFill>
                <a:latin typeface="Consolas" panose="020B0609020204030204" pitchFamily="49" charset="0"/>
              </a:rPr>
              <a:t>document</a:t>
            </a:r>
            <a:r>
              <a:rPr lang="en-US" sz="1400" dirty="0">
                <a:solidFill>
                  <a:srgbClr val="D4D4D4"/>
                </a:solidFill>
                <a:latin typeface="Consolas" panose="020B0609020204030204" pitchFamily="49" charset="0"/>
              </a:rPr>
              <a:t>.</a:t>
            </a:r>
            <a:r>
              <a:rPr lang="en-US" sz="1400" dirty="0">
                <a:solidFill>
                  <a:srgbClr val="DCDCAA"/>
                </a:solidFill>
                <a:latin typeface="Consolas" panose="020B0609020204030204" pitchFamily="49" charset="0"/>
              </a:rPr>
              <a:t>getElementById</a:t>
            </a:r>
            <a:r>
              <a:rPr lang="en-US" sz="1400" dirty="0">
                <a:solidFill>
                  <a:srgbClr val="D4D4D4"/>
                </a:solidFill>
                <a:latin typeface="Consolas" panose="020B0609020204030204" pitchFamily="49" charset="0"/>
              </a:rPr>
              <a:t>(</a:t>
            </a:r>
            <a:r>
              <a:rPr lang="en-US" sz="1400" dirty="0">
                <a:solidFill>
                  <a:srgbClr val="CE9178"/>
                </a:solidFill>
                <a:latin typeface="Consolas" panose="020B0609020204030204" pitchFamily="49" charset="0"/>
              </a:rPr>
              <a:t>"main"</a:t>
            </a:r>
            <a:r>
              <a:rPr lang="en-US" sz="1400" dirty="0">
                <a:solidFill>
                  <a:srgbClr val="D4D4D4"/>
                </a:solidFill>
                <a:latin typeface="Consolas" panose="020B0609020204030204" pitchFamily="49" charset="0"/>
              </a:rPr>
              <a:t>);</a:t>
            </a:r>
            <a:endParaRPr lang="en-US" sz="1400" dirty="0">
              <a:solidFill>
                <a:srgbClr val="CCCCCC"/>
              </a:solidFill>
              <a:latin typeface="Consolas" panose="020B0609020204030204" pitchFamily="49" charset="0"/>
            </a:endParaRPr>
          </a:p>
          <a:p>
            <a:r>
              <a:rPr lang="en-US" sz="1400" dirty="0">
                <a:solidFill>
                  <a:srgbClr val="D4D4D4"/>
                </a:solidFill>
                <a:latin typeface="Consolas" panose="020B0609020204030204" pitchFamily="49" charset="0"/>
              </a:rPr>
              <a:t>        </a:t>
            </a:r>
            <a:r>
              <a:rPr lang="en-US" sz="1400" dirty="0">
                <a:solidFill>
                  <a:srgbClr val="569CD6"/>
                </a:solidFill>
                <a:latin typeface="Consolas" panose="020B0609020204030204" pitchFamily="49" charset="0"/>
              </a:rPr>
              <a:t>const</a:t>
            </a:r>
            <a:r>
              <a:rPr lang="en-US" sz="1400" dirty="0">
                <a:solidFill>
                  <a:srgbClr val="D4D4D4"/>
                </a:solidFill>
                <a:latin typeface="Consolas" panose="020B0609020204030204" pitchFamily="49" charset="0"/>
              </a:rPr>
              <a:t> </a:t>
            </a:r>
            <a:r>
              <a:rPr lang="en-US" sz="1400" dirty="0">
                <a:solidFill>
                  <a:srgbClr val="4FC1FF"/>
                </a:solidFill>
                <a:latin typeface="Consolas" panose="020B0609020204030204" pitchFamily="49" charset="0"/>
              </a:rPr>
              <a:t>h1</a:t>
            </a:r>
            <a:r>
              <a:rPr lang="en-US" sz="1400" dirty="0">
                <a:solidFill>
                  <a:srgbClr val="D4D4D4"/>
                </a:solidFill>
                <a:latin typeface="Consolas" panose="020B0609020204030204" pitchFamily="49" charset="0"/>
              </a:rPr>
              <a:t> = </a:t>
            </a:r>
            <a:r>
              <a:rPr lang="en-US" sz="1400" dirty="0">
                <a:solidFill>
                  <a:srgbClr val="9CDCFE"/>
                </a:solidFill>
                <a:latin typeface="Consolas" panose="020B0609020204030204" pitchFamily="49" charset="0"/>
              </a:rPr>
              <a:t>document</a:t>
            </a:r>
            <a:r>
              <a:rPr lang="en-US" sz="1400" dirty="0">
                <a:solidFill>
                  <a:srgbClr val="D4D4D4"/>
                </a:solidFill>
                <a:latin typeface="Consolas" panose="020B0609020204030204" pitchFamily="49" charset="0"/>
              </a:rPr>
              <a:t>.</a:t>
            </a:r>
            <a:r>
              <a:rPr lang="en-US" sz="1400" dirty="0">
                <a:solidFill>
                  <a:srgbClr val="DCDCAA"/>
                </a:solidFill>
                <a:latin typeface="Consolas" panose="020B0609020204030204" pitchFamily="49" charset="0"/>
              </a:rPr>
              <a:t>createElement</a:t>
            </a:r>
            <a:r>
              <a:rPr lang="en-US" sz="1400" dirty="0">
                <a:solidFill>
                  <a:srgbClr val="D4D4D4"/>
                </a:solidFill>
                <a:latin typeface="Consolas" panose="020B0609020204030204" pitchFamily="49" charset="0"/>
              </a:rPr>
              <a:t>(</a:t>
            </a:r>
            <a:r>
              <a:rPr lang="en-US" sz="1400" dirty="0">
                <a:solidFill>
                  <a:srgbClr val="CE9178"/>
                </a:solidFill>
                <a:latin typeface="Consolas" panose="020B0609020204030204" pitchFamily="49" charset="0"/>
              </a:rPr>
              <a:t>"h1"</a:t>
            </a:r>
            <a:r>
              <a:rPr lang="en-US" sz="1400" dirty="0">
                <a:solidFill>
                  <a:srgbClr val="D4D4D4"/>
                </a:solidFill>
                <a:latin typeface="Consolas" panose="020B0609020204030204" pitchFamily="49" charset="0"/>
              </a:rPr>
              <a:t>);</a:t>
            </a:r>
            <a:endParaRPr lang="en-US" sz="1400" dirty="0">
              <a:solidFill>
                <a:srgbClr val="CCCCCC"/>
              </a:solidFill>
              <a:latin typeface="Consolas" panose="020B0609020204030204" pitchFamily="49" charset="0"/>
            </a:endParaRPr>
          </a:p>
          <a:p>
            <a:r>
              <a:rPr lang="en-US" sz="1400" dirty="0">
                <a:solidFill>
                  <a:srgbClr val="D4D4D4"/>
                </a:solidFill>
                <a:latin typeface="Consolas" panose="020B0609020204030204" pitchFamily="49" charset="0"/>
              </a:rPr>
              <a:t>        </a:t>
            </a:r>
            <a:r>
              <a:rPr lang="en-US" sz="1400" dirty="0">
                <a:solidFill>
                  <a:srgbClr val="4FC1FF"/>
                </a:solidFill>
                <a:latin typeface="Consolas" panose="020B0609020204030204" pitchFamily="49" charset="0"/>
              </a:rPr>
              <a:t>h1</a:t>
            </a:r>
            <a:r>
              <a:rPr lang="en-US" sz="1400" dirty="0">
                <a:solidFill>
                  <a:srgbClr val="D4D4D4"/>
                </a:solidFill>
                <a:latin typeface="Consolas" panose="020B0609020204030204" pitchFamily="49" charset="0"/>
              </a:rPr>
              <a:t>.</a:t>
            </a:r>
            <a:r>
              <a:rPr lang="en-US" sz="1400" dirty="0">
                <a:solidFill>
                  <a:srgbClr val="9CDCFE"/>
                </a:solidFill>
                <a:latin typeface="Consolas" panose="020B0609020204030204" pitchFamily="49" charset="0"/>
              </a:rPr>
              <a:t>textContent</a:t>
            </a:r>
            <a:r>
              <a:rPr lang="en-US" sz="1400" dirty="0">
                <a:solidFill>
                  <a:srgbClr val="D4D4D4"/>
                </a:solidFill>
                <a:latin typeface="Consolas" panose="020B0609020204030204" pitchFamily="49" charset="0"/>
              </a:rPr>
              <a:t> = </a:t>
            </a:r>
            <a:r>
              <a:rPr lang="en-US" sz="1400" dirty="0">
                <a:solidFill>
                  <a:srgbClr val="CE9178"/>
                </a:solidFill>
                <a:latin typeface="Consolas" panose="020B0609020204030204" pitchFamily="49" charset="0"/>
              </a:rPr>
              <a:t>"Hello World"</a:t>
            </a:r>
            <a:r>
              <a:rPr lang="en-US" sz="1400" dirty="0">
                <a:solidFill>
                  <a:srgbClr val="D4D4D4"/>
                </a:solidFill>
                <a:latin typeface="Consolas" panose="020B0609020204030204" pitchFamily="49" charset="0"/>
              </a:rPr>
              <a:t>;        </a:t>
            </a:r>
            <a:endParaRPr lang="en-US" sz="1400" dirty="0">
              <a:solidFill>
                <a:srgbClr val="CCCCCC"/>
              </a:solidFill>
              <a:latin typeface="Consolas" panose="020B0609020204030204" pitchFamily="49" charset="0"/>
            </a:endParaRPr>
          </a:p>
          <a:p>
            <a:r>
              <a:rPr lang="en-US" sz="1400" dirty="0">
                <a:solidFill>
                  <a:srgbClr val="D4D4D4"/>
                </a:solidFill>
                <a:latin typeface="Consolas" panose="020B0609020204030204" pitchFamily="49" charset="0"/>
              </a:rPr>
              <a:t>        </a:t>
            </a:r>
            <a:r>
              <a:rPr lang="en-US" sz="1400" dirty="0">
                <a:solidFill>
                  <a:srgbClr val="4FC1FF"/>
                </a:solidFill>
                <a:latin typeface="Consolas" panose="020B0609020204030204" pitchFamily="49" charset="0"/>
              </a:rPr>
              <a:t>main</a:t>
            </a:r>
            <a:r>
              <a:rPr lang="en-US" sz="1400" dirty="0">
                <a:solidFill>
                  <a:srgbClr val="D4D4D4"/>
                </a:solidFill>
                <a:latin typeface="Consolas" panose="020B0609020204030204" pitchFamily="49" charset="0"/>
              </a:rPr>
              <a:t>.</a:t>
            </a:r>
            <a:r>
              <a:rPr lang="en-US" sz="1400" dirty="0">
                <a:solidFill>
                  <a:srgbClr val="DCDCAA"/>
                </a:solidFill>
                <a:latin typeface="Consolas" panose="020B0609020204030204" pitchFamily="49" charset="0"/>
              </a:rPr>
              <a:t>appendChild</a:t>
            </a:r>
            <a:r>
              <a:rPr lang="en-US" sz="1400" dirty="0">
                <a:solidFill>
                  <a:srgbClr val="D4D4D4"/>
                </a:solidFill>
                <a:latin typeface="Consolas" panose="020B0609020204030204" pitchFamily="49" charset="0"/>
              </a:rPr>
              <a:t>(</a:t>
            </a:r>
            <a:r>
              <a:rPr lang="en-US" sz="1400" dirty="0">
                <a:solidFill>
                  <a:srgbClr val="4FC1FF"/>
                </a:solidFill>
                <a:latin typeface="Consolas" panose="020B0609020204030204" pitchFamily="49" charset="0"/>
              </a:rPr>
              <a:t>h1</a:t>
            </a:r>
            <a:r>
              <a:rPr lang="en-US" sz="1400" dirty="0">
                <a:solidFill>
                  <a:srgbClr val="D4D4D4"/>
                </a:solidFill>
                <a:latin typeface="Consolas" panose="020B0609020204030204" pitchFamily="49" charset="0"/>
              </a:rPr>
              <a:t>)</a:t>
            </a:r>
            <a:endParaRPr lang="en-US" sz="1400" dirty="0">
              <a:solidFill>
                <a:srgbClr val="CCCCCC"/>
              </a:solidFill>
              <a:latin typeface="Consolas" panose="020B0609020204030204" pitchFamily="49" charset="0"/>
            </a:endParaRPr>
          </a:p>
          <a:p>
            <a:r>
              <a:rPr lang="en-US" sz="1400" dirty="0">
                <a:solidFill>
                  <a:srgbClr val="D4D4D4"/>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script</a:t>
            </a:r>
            <a:r>
              <a:rPr lang="en-US" sz="1400" dirty="0">
                <a:solidFill>
                  <a:srgbClr val="808080"/>
                </a:solidFill>
                <a:latin typeface="Consolas" panose="020B0609020204030204" pitchFamily="49" charset="0"/>
              </a:rPr>
              <a:t>&gt;</a:t>
            </a:r>
            <a:endParaRPr lang="en-US" sz="1400" dirty="0">
              <a:solidFill>
                <a:srgbClr val="CCCCCC"/>
              </a:solidFill>
              <a:latin typeface="Consolas" panose="020B0609020204030204" pitchFamily="49" charset="0"/>
            </a:endParaRPr>
          </a:p>
          <a:p>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body</a:t>
            </a:r>
            <a:r>
              <a:rPr lang="en-US" sz="1400" dirty="0">
                <a:solidFill>
                  <a:srgbClr val="808080"/>
                </a:solidFill>
                <a:latin typeface="Consolas" panose="020B0609020204030204" pitchFamily="49" charset="0"/>
              </a:rPr>
              <a:t>&gt;</a:t>
            </a:r>
            <a:endParaRPr lang="en-US" sz="1400"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1845788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Create element</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Tiếp theo muốn gán id và class cho thẻ h1 thì làm như nào?</a:t>
            </a:r>
          </a:p>
          <a:p>
            <a:endParaRPr lang="vi-VN" dirty="0">
              <a:latin typeface="Tahoma" panose="020B0604030504040204" pitchFamily="34" charset="0"/>
              <a:ea typeface="Tahoma" panose="020B0604030504040204" pitchFamily="34" charset="0"/>
              <a:cs typeface="Tahoma" panose="020B0604030504040204" pitchFamily="34" charset="0"/>
            </a:endParaRPr>
          </a:p>
        </p:txBody>
      </p:sp>
      <p:sp>
        <p:nvSpPr>
          <p:cNvPr id="4" name="Rectangle 3"/>
          <p:cNvSpPr/>
          <p:nvPr/>
        </p:nvSpPr>
        <p:spPr>
          <a:xfrm>
            <a:off x="3048000" y="3307853"/>
            <a:ext cx="6096000" cy="2462213"/>
          </a:xfrm>
          <a:prstGeom prst="rect">
            <a:avLst/>
          </a:prstGeom>
          <a:solidFill>
            <a:schemeClr val="tx1"/>
          </a:solidFill>
        </p:spPr>
        <p:txBody>
          <a:bodyPr>
            <a:spAutoFit/>
          </a:bodyPr>
          <a:lstStyle/>
          <a:p>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body</a:t>
            </a:r>
            <a:r>
              <a:rPr lang="en-US" sz="1400" dirty="0">
                <a:solidFill>
                  <a:srgbClr val="808080"/>
                </a:solidFill>
                <a:latin typeface="Consolas" panose="020B0609020204030204" pitchFamily="49" charset="0"/>
              </a:rPr>
              <a:t>&gt;</a:t>
            </a:r>
            <a:endParaRPr lang="en-US" sz="1400" dirty="0">
              <a:solidFill>
                <a:srgbClr val="CCCCCC"/>
              </a:solidFill>
              <a:latin typeface="Consolas" panose="020B0609020204030204" pitchFamily="49" charset="0"/>
            </a:endParaRP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div</a:t>
            </a:r>
            <a:r>
              <a:rPr lang="en-US" sz="1400" dirty="0">
                <a:solidFill>
                  <a:srgbClr val="CCCCCC"/>
                </a:solidFill>
                <a:latin typeface="Consolas" panose="020B0609020204030204" pitchFamily="49" charset="0"/>
              </a:rPr>
              <a:t> </a:t>
            </a:r>
            <a:r>
              <a:rPr lang="en-US" sz="1400" dirty="0">
                <a:solidFill>
                  <a:srgbClr val="9CDCFE"/>
                </a:solidFill>
                <a:latin typeface="Consolas" panose="020B0609020204030204" pitchFamily="49" charset="0"/>
              </a:rPr>
              <a:t>id</a:t>
            </a:r>
            <a:r>
              <a:rPr lang="en-US" sz="1400" dirty="0">
                <a:solidFill>
                  <a:srgbClr val="CCCCCC"/>
                </a:solidFill>
                <a:latin typeface="Consolas" panose="020B0609020204030204" pitchFamily="49" charset="0"/>
              </a:rPr>
              <a:t>=</a:t>
            </a:r>
            <a:r>
              <a:rPr lang="en-US" sz="1400" dirty="0">
                <a:solidFill>
                  <a:srgbClr val="CE9178"/>
                </a:solidFill>
                <a:latin typeface="Consolas" panose="020B0609020204030204" pitchFamily="49" charset="0"/>
              </a:rPr>
              <a:t>"main"</a:t>
            </a:r>
            <a:r>
              <a:rPr lang="en-US" sz="1400" dirty="0">
                <a:solidFill>
                  <a:srgbClr val="808080"/>
                </a:solidFill>
                <a:latin typeface="Consolas" panose="020B0609020204030204" pitchFamily="49" charset="0"/>
              </a:rPr>
              <a:t>&gt;&lt;/</a:t>
            </a:r>
            <a:r>
              <a:rPr lang="en-US" sz="1400" dirty="0">
                <a:solidFill>
                  <a:srgbClr val="569CD6"/>
                </a:solidFill>
                <a:latin typeface="Consolas" panose="020B0609020204030204" pitchFamily="49" charset="0"/>
              </a:rPr>
              <a:t>div</a:t>
            </a:r>
            <a:r>
              <a:rPr lang="en-US" sz="1400" dirty="0">
                <a:solidFill>
                  <a:srgbClr val="808080"/>
                </a:solidFill>
                <a:latin typeface="Consolas" panose="020B0609020204030204" pitchFamily="49" charset="0"/>
              </a:rPr>
              <a:t>&gt;</a:t>
            </a:r>
            <a:endParaRPr lang="en-US" sz="1400" dirty="0">
              <a:solidFill>
                <a:srgbClr val="CCCCCC"/>
              </a:solidFill>
              <a:latin typeface="Consolas" panose="020B0609020204030204" pitchFamily="49" charset="0"/>
            </a:endParaRP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script</a:t>
            </a:r>
            <a:r>
              <a:rPr lang="en-US" sz="1400" dirty="0">
                <a:solidFill>
                  <a:srgbClr val="808080"/>
                </a:solidFill>
                <a:latin typeface="Consolas" panose="020B0609020204030204" pitchFamily="49" charset="0"/>
              </a:rPr>
              <a:t>&gt;</a:t>
            </a:r>
            <a:endParaRPr lang="en-US" sz="1400" dirty="0">
              <a:solidFill>
                <a:srgbClr val="CCCCCC"/>
              </a:solidFill>
              <a:latin typeface="Consolas" panose="020B0609020204030204" pitchFamily="49" charset="0"/>
            </a:endParaRPr>
          </a:p>
          <a:p>
            <a:r>
              <a:rPr lang="en-US" sz="1400" dirty="0">
                <a:solidFill>
                  <a:srgbClr val="D4D4D4"/>
                </a:solidFill>
                <a:latin typeface="Consolas" panose="020B0609020204030204" pitchFamily="49" charset="0"/>
              </a:rPr>
              <a:t>        </a:t>
            </a:r>
            <a:r>
              <a:rPr lang="en-US" sz="1400" dirty="0">
                <a:solidFill>
                  <a:srgbClr val="569CD6"/>
                </a:solidFill>
                <a:latin typeface="Consolas" panose="020B0609020204030204" pitchFamily="49" charset="0"/>
              </a:rPr>
              <a:t>const</a:t>
            </a:r>
            <a:r>
              <a:rPr lang="en-US" sz="1400" dirty="0">
                <a:solidFill>
                  <a:srgbClr val="D4D4D4"/>
                </a:solidFill>
                <a:latin typeface="Consolas" panose="020B0609020204030204" pitchFamily="49" charset="0"/>
              </a:rPr>
              <a:t> </a:t>
            </a:r>
            <a:r>
              <a:rPr lang="en-US" sz="1400" dirty="0">
                <a:solidFill>
                  <a:srgbClr val="4FC1FF"/>
                </a:solidFill>
                <a:latin typeface="Consolas" panose="020B0609020204030204" pitchFamily="49" charset="0"/>
              </a:rPr>
              <a:t>main</a:t>
            </a:r>
            <a:r>
              <a:rPr lang="en-US" sz="1400" dirty="0">
                <a:solidFill>
                  <a:srgbClr val="D4D4D4"/>
                </a:solidFill>
                <a:latin typeface="Consolas" panose="020B0609020204030204" pitchFamily="49" charset="0"/>
              </a:rPr>
              <a:t> = </a:t>
            </a:r>
            <a:r>
              <a:rPr lang="en-US" sz="1400" dirty="0">
                <a:solidFill>
                  <a:srgbClr val="9CDCFE"/>
                </a:solidFill>
                <a:latin typeface="Consolas" panose="020B0609020204030204" pitchFamily="49" charset="0"/>
              </a:rPr>
              <a:t>document</a:t>
            </a:r>
            <a:r>
              <a:rPr lang="en-US" sz="1400" dirty="0">
                <a:solidFill>
                  <a:srgbClr val="D4D4D4"/>
                </a:solidFill>
                <a:latin typeface="Consolas" panose="020B0609020204030204" pitchFamily="49" charset="0"/>
              </a:rPr>
              <a:t>.</a:t>
            </a:r>
            <a:r>
              <a:rPr lang="en-US" sz="1400" dirty="0">
                <a:solidFill>
                  <a:srgbClr val="DCDCAA"/>
                </a:solidFill>
                <a:latin typeface="Consolas" panose="020B0609020204030204" pitchFamily="49" charset="0"/>
              </a:rPr>
              <a:t>getElementById</a:t>
            </a:r>
            <a:r>
              <a:rPr lang="en-US" sz="1400" dirty="0">
                <a:solidFill>
                  <a:srgbClr val="D4D4D4"/>
                </a:solidFill>
                <a:latin typeface="Consolas" panose="020B0609020204030204" pitchFamily="49" charset="0"/>
              </a:rPr>
              <a:t>(</a:t>
            </a:r>
            <a:r>
              <a:rPr lang="en-US" sz="1400" dirty="0">
                <a:solidFill>
                  <a:srgbClr val="CE9178"/>
                </a:solidFill>
                <a:latin typeface="Consolas" panose="020B0609020204030204" pitchFamily="49" charset="0"/>
              </a:rPr>
              <a:t>"main"</a:t>
            </a:r>
            <a:r>
              <a:rPr lang="en-US" sz="1400" dirty="0">
                <a:solidFill>
                  <a:srgbClr val="D4D4D4"/>
                </a:solidFill>
                <a:latin typeface="Consolas" panose="020B0609020204030204" pitchFamily="49" charset="0"/>
              </a:rPr>
              <a:t>);</a:t>
            </a:r>
            <a:endParaRPr lang="en-US" sz="1400" dirty="0">
              <a:solidFill>
                <a:srgbClr val="CCCCCC"/>
              </a:solidFill>
              <a:latin typeface="Consolas" panose="020B0609020204030204" pitchFamily="49" charset="0"/>
            </a:endParaRPr>
          </a:p>
          <a:p>
            <a:r>
              <a:rPr lang="en-US" sz="1400" dirty="0">
                <a:solidFill>
                  <a:srgbClr val="D4D4D4"/>
                </a:solidFill>
                <a:latin typeface="Consolas" panose="020B0609020204030204" pitchFamily="49" charset="0"/>
              </a:rPr>
              <a:t>        </a:t>
            </a:r>
            <a:r>
              <a:rPr lang="en-US" sz="1400" dirty="0">
                <a:solidFill>
                  <a:srgbClr val="569CD6"/>
                </a:solidFill>
                <a:latin typeface="Consolas" panose="020B0609020204030204" pitchFamily="49" charset="0"/>
              </a:rPr>
              <a:t>const</a:t>
            </a:r>
            <a:r>
              <a:rPr lang="en-US" sz="1400" dirty="0">
                <a:solidFill>
                  <a:srgbClr val="D4D4D4"/>
                </a:solidFill>
                <a:latin typeface="Consolas" panose="020B0609020204030204" pitchFamily="49" charset="0"/>
              </a:rPr>
              <a:t> </a:t>
            </a:r>
            <a:r>
              <a:rPr lang="en-US" sz="1400" dirty="0">
                <a:solidFill>
                  <a:srgbClr val="4FC1FF"/>
                </a:solidFill>
                <a:latin typeface="Consolas" panose="020B0609020204030204" pitchFamily="49" charset="0"/>
              </a:rPr>
              <a:t>h1</a:t>
            </a:r>
            <a:r>
              <a:rPr lang="en-US" sz="1400" dirty="0">
                <a:solidFill>
                  <a:srgbClr val="D4D4D4"/>
                </a:solidFill>
                <a:latin typeface="Consolas" panose="020B0609020204030204" pitchFamily="49" charset="0"/>
              </a:rPr>
              <a:t> = </a:t>
            </a:r>
            <a:r>
              <a:rPr lang="en-US" sz="1400" dirty="0">
                <a:solidFill>
                  <a:srgbClr val="9CDCFE"/>
                </a:solidFill>
                <a:latin typeface="Consolas" panose="020B0609020204030204" pitchFamily="49" charset="0"/>
              </a:rPr>
              <a:t>document</a:t>
            </a:r>
            <a:r>
              <a:rPr lang="en-US" sz="1400" dirty="0">
                <a:solidFill>
                  <a:srgbClr val="D4D4D4"/>
                </a:solidFill>
                <a:latin typeface="Consolas" panose="020B0609020204030204" pitchFamily="49" charset="0"/>
              </a:rPr>
              <a:t>.</a:t>
            </a:r>
            <a:r>
              <a:rPr lang="en-US" sz="1400" dirty="0">
                <a:solidFill>
                  <a:srgbClr val="DCDCAA"/>
                </a:solidFill>
                <a:latin typeface="Consolas" panose="020B0609020204030204" pitchFamily="49" charset="0"/>
              </a:rPr>
              <a:t>createElement</a:t>
            </a:r>
            <a:r>
              <a:rPr lang="en-US" sz="1400" dirty="0">
                <a:solidFill>
                  <a:srgbClr val="D4D4D4"/>
                </a:solidFill>
                <a:latin typeface="Consolas" panose="020B0609020204030204" pitchFamily="49" charset="0"/>
              </a:rPr>
              <a:t>(</a:t>
            </a:r>
            <a:r>
              <a:rPr lang="en-US" sz="1400" dirty="0">
                <a:solidFill>
                  <a:srgbClr val="CE9178"/>
                </a:solidFill>
                <a:latin typeface="Consolas" panose="020B0609020204030204" pitchFamily="49" charset="0"/>
              </a:rPr>
              <a:t>"h1"</a:t>
            </a:r>
            <a:r>
              <a:rPr lang="en-US" sz="1400" dirty="0">
                <a:solidFill>
                  <a:srgbClr val="D4D4D4"/>
                </a:solidFill>
                <a:latin typeface="Consolas" panose="020B0609020204030204" pitchFamily="49" charset="0"/>
              </a:rPr>
              <a:t>);</a:t>
            </a:r>
            <a:endParaRPr lang="en-US" sz="1400" dirty="0">
              <a:solidFill>
                <a:srgbClr val="CCCCCC"/>
              </a:solidFill>
              <a:latin typeface="Consolas" panose="020B0609020204030204" pitchFamily="49" charset="0"/>
            </a:endParaRPr>
          </a:p>
          <a:p>
            <a:r>
              <a:rPr lang="en-US" sz="1400" dirty="0">
                <a:solidFill>
                  <a:srgbClr val="D4D4D4"/>
                </a:solidFill>
                <a:latin typeface="Consolas" panose="020B0609020204030204" pitchFamily="49" charset="0"/>
              </a:rPr>
              <a:t>        </a:t>
            </a:r>
            <a:r>
              <a:rPr lang="en-US" sz="1400" dirty="0">
                <a:solidFill>
                  <a:srgbClr val="4FC1FF"/>
                </a:solidFill>
                <a:latin typeface="Consolas" panose="020B0609020204030204" pitchFamily="49" charset="0"/>
              </a:rPr>
              <a:t>h1</a:t>
            </a:r>
            <a:r>
              <a:rPr lang="en-US" sz="1400" dirty="0">
                <a:solidFill>
                  <a:srgbClr val="D4D4D4"/>
                </a:solidFill>
                <a:latin typeface="Consolas" panose="020B0609020204030204" pitchFamily="49" charset="0"/>
              </a:rPr>
              <a:t>.</a:t>
            </a:r>
            <a:r>
              <a:rPr lang="en-US" sz="1400" dirty="0">
                <a:solidFill>
                  <a:srgbClr val="9CDCFE"/>
                </a:solidFill>
                <a:latin typeface="Consolas" panose="020B0609020204030204" pitchFamily="49" charset="0"/>
              </a:rPr>
              <a:t>textContent</a:t>
            </a:r>
            <a:r>
              <a:rPr lang="en-US" sz="1400" dirty="0">
                <a:solidFill>
                  <a:srgbClr val="D4D4D4"/>
                </a:solidFill>
                <a:latin typeface="Consolas" panose="020B0609020204030204" pitchFamily="49" charset="0"/>
              </a:rPr>
              <a:t> = </a:t>
            </a:r>
            <a:r>
              <a:rPr lang="en-US" sz="1400" dirty="0">
                <a:solidFill>
                  <a:srgbClr val="CE9178"/>
                </a:solidFill>
                <a:latin typeface="Consolas" panose="020B0609020204030204" pitchFamily="49" charset="0"/>
              </a:rPr>
              <a:t>"Hello World"</a:t>
            </a:r>
            <a:r>
              <a:rPr lang="en-US" sz="1400" dirty="0">
                <a:solidFill>
                  <a:srgbClr val="D4D4D4"/>
                </a:solidFill>
                <a:latin typeface="Consolas" panose="020B0609020204030204" pitchFamily="49" charset="0"/>
              </a:rPr>
              <a:t>;</a:t>
            </a:r>
            <a:endParaRPr lang="en-US" sz="1400" dirty="0">
              <a:solidFill>
                <a:srgbClr val="CCCCCC"/>
              </a:solidFill>
              <a:latin typeface="Consolas" panose="020B0609020204030204" pitchFamily="49" charset="0"/>
            </a:endParaRPr>
          </a:p>
          <a:p>
            <a:r>
              <a:rPr lang="en-US" sz="1400" dirty="0">
                <a:solidFill>
                  <a:srgbClr val="D4D4D4"/>
                </a:solidFill>
                <a:latin typeface="Consolas" panose="020B0609020204030204" pitchFamily="49" charset="0"/>
              </a:rPr>
              <a:t>        </a:t>
            </a:r>
            <a:r>
              <a:rPr lang="en-US" sz="1400" dirty="0">
                <a:solidFill>
                  <a:srgbClr val="4FC1FF"/>
                </a:solidFill>
                <a:latin typeface="Consolas" panose="020B0609020204030204" pitchFamily="49" charset="0"/>
              </a:rPr>
              <a:t>h1</a:t>
            </a:r>
            <a:r>
              <a:rPr lang="en-US" sz="1400" dirty="0">
                <a:solidFill>
                  <a:srgbClr val="D4D4D4"/>
                </a:solidFill>
                <a:latin typeface="Consolas" panose="020B0609020204030204" pitchFamily="49" charset="0"/>
              </a:rPr>
              <a:t>.</a:t>
            </a:r>
            <a:r>
              <a:rPr lang="en-US" sz="1400" dirty="0">
                <a:solidFill>
                  <a:srgbClr val="9CDCFE"/>
                </a:solidFill>
                <a:latin typeface="Consolas" panose="020B0609020204030204" pitchFamily="49" charset="0"/>
              </a:rPr>
              <a:t>id</a:t>
            </a:r>
            <a:r>
              <a:rPr lang="en-US" sz="1400" dirty="0">
                <a:solidFill>
                  <a:srgbClr val="D4D4D4"/>
                </a:solidFill>
                <a:latin typeface="Consolas" panose="020B0609020204030204" pitchFamily="49" charset="0"/>
              </a:rPr>
              <a:t> = </a:t>
            </a:r>
            <a:r>
              <a:rPr lang="en-US" sz="1400" dirty="0">
                <a:solidFill>
                  <a:srgbClr val="CE9178"/>
                </a:solidFill>
                <a:latin typeface="Consolas" panose="020B0609020204030204" pitchFamily="49" charset="0"/>
              </a:rPr>
              <a:t>"heading"</a:t>
            </a:r>
            <a:r>
              <a:rPr lang="en-US" sz="1400" dirty="0">
                <a:solidFill>
                  <a:srgbClr val="D4D4D4"/>
                </a:solidFill>
                <a:latin typeface="Consolas" panose="020B0609020204030204" pitchFamily="49" charset="0"/>
              </a:rPr>
              <a:t>;</a:t>
            </a:r>
            <a:endParaRPr lang="en-US" sz="1400" dirty="0">
              <a:solidFill>
                <a:srgbClr val="CCCCCC"/>
              </a:solidFill>
              <a:latin typeface="Consolas" panose="020B0609020204030204" pitchFamily="49" charset="0"/>
            </a:endParaRPr>
          </a:p>
          <a:p>
            <a:r>
              <a:rPr lang="en-US" sz="1400" dirty="0">
                <a:solidFill>
                  <a:srgbClr val="D4D4D4"/>
                </a:solidFill>
                <a:latin typeface="Consolas" panose="020B0609020204030204" pitchFamily="49" charset="0"/>
              </a:rPr>
              <a:t>        </a:t>
            </a:r>
            <a:r>
              <a:rPr lang="en-US" sz="1400" dirty="0">
                <a:solidFill>
                  <a:srgbClr val="4FC1FF"/>
                </a:solidFill>
                <a:latin typeface="Consolas" panose="020B0609020204030204" pitchFamily="49" charset="0"/>
              </a:rPr>
              <a:t>h1</a:t>
            </a:r>
            <a:r>
              <a:rPr lang="en-US" sz="1400" dirty="0">
                <a:solidFill>
                  <a:srgbClr val="D4D4D4"/>
                </a:solidFill>
                <a:latin typeface="Consolas" panose="020B0609020204030204" pitchFamily="49" charset="0"/>
              </a:rPr>
              <a:t>.</a:t>
            </a:r>
            <a:r>
              <a:rPr lang="en-US" sz="1400" dirty="0">
                <a:solidFill>
                  <a:srgbClr val="9CDCFE"/>
                </a:solidFill>
                <a:latin typeface="Consolas" panose="020B0609020204030204" pitchFamily="49" charset="0"/>
              </a:rPr>
              <a:t>className</a:t>
            </a:r>
            <a:r>
              <a:rPr lang="en-US" sz="1400" dirty="0">
                <a:solidFill>
                  <a:srgbClr val="D4D4D4"/>
                </a:solidFill>
                <a:latin typeface="Consolas" panose="020B0609020204030204" pitchFamily="49" charset="0"/>
              </a:rPr>
              <a:t> = </a:t>
            </a:r>
            <a:r>
              <a:rPr lang="en-US" sz="1400" dirty="0">
                <a:solidFill>
                  <a:srgbClr val="CE9178"/>
                </a:solidFill>
                <a:latin typeface="Consolas" panose="020B0609020204030204" pitchFamily="49" charset="0"/>
              </a:rPr>
              <a:t>"headingClass"</a:t>
            </a:r>
            <a:r>
              <a:rPr lang="en-US" sz="1400" dirty="0">
                <a:solidFill>
                  <a:srgbClr val="D4D4D4"/>
                </a:solidFill>
                <a:latin typeface="Consolas" panose="020B0609020204030204" pitchFamily="49" charset="0"/>
              </a:rPr>
              <a:t>;</a:t>
            </a:r>
            <a:endParaRPr lang="en-US" sz="1400" dirty="0">
              <a:solidFill>
                <a:srgbClr val="CCCCCC"/>
              </a:solidFill>
              <a:latin typeface="Consolas" panose="020B0609020204030204" pitchFamily="49" charset="0"/>
            </a:endParaRPr>
          </a:p>
          <a:p>
            <a:r>
              <a:rPr lang="en-US" sz="1400" dirty="0">
                <a:solidFill>
                  <a:srgbClr val="D4D4D4"/>
                </a:solidFill>
                <a:latin typeface="Consolas" panose="020B0609020204030204" pitchFamily="49" charset="0"/>
              </a:rPr>
              <a:t>        </a:t>
            </a:r>
            <a:r>
              <a:rPr lang="en-US" sz="1400" dirty="0">
                <a:solidFill>
                  <a:srgbClr val="4FC1FF"/>
                </a:solidFill>
                <a:latin typeface="Consolas" panose="020B0609020204030204" pitchFamily="49" charset="0"/>
              </a:rPr>
              <a:t>main</a:t>
            </a:r>
            <a:r>
              <a:rPr lang="en-US" sz="1400" dirty="0">
                <a:solidFill>
                  <a:srgbClr val="D4D4D4"/>
                </a:solidFill>
                <a:latin typeface="Consolas" panose="020B0609020204030204" pitchFamily="49" charset="0"/>
              </a:rPr>
              <a:t>.</a:t>
            </a:r>
            <a:r>
              <a:rPr lang="en-US" sz="1400" dirty="0">
                <a:solidFill>
                  <a:srgbClr val="DCDCAA"/>
                </a:solidFill>
                <a:latin typeface="Consolas" panose="020B0609020204030204" pitchFamily="49" charset="0"/>
              </a:rPr>
              <a:t>appendChild</a:t>
            </a:r>
            <a:r>
              <a:rPr lang="en-US" sz="1400" dirty="0">
                <a:solidFill>
                  <a:srgbClr val="D4D4D4"/>
                </a:solidFill>
                <a:latin typeface="Consolas" panose="020B0609020204030204" pitchFamily="49" charset="0"/>
              </a:rPr>
              <a:t>(</a:t>
            </a:r>
            <a:r>
              <a:rPr lang="en-US" sz="1400" dirty="0">
                <a:solidFill>
                  <a:srgbClr val="4FC1FF"/>
                </a:solidFill>
                <a:latin typeface="Consolas" panose="020B0609020204030204" pitchFamily="49" charset="0"/>
              </a:rPr>
              <a:t>h1</a:t>
            </a:r>
            <a:r>
              <a:rPr lang="en-US" sz="1400" dirty="0">
                <a:solidFill>
                  <a:srgbClr val="D4D4D4"/>
                </a:solidFill>
                <a:latin typeface="Consolas" panose="020B0609020204030204" pitchFamily="49" charset="0"/>
              </a:rPr>
              <a:t>)</a:t>
            </a:r>
            <a:endParaRPr lang="en-US" sz="1400" dirty="0">
              <a:solidFill>
                <a:srgbClr val="CCCCCC"/>
              </a:solidFill>
              <a:latin typeface="Consolas" panose="020B0609020204030204" pitchFamily="49" charset="0"/>
            </a:endParaRPr>
          </a:p>
          <a:p>
            <a:r>
              <a:rPr lang="en-US" sz="1400" dirty="0">
                <a:solidFill>
                  <a:srgbClr val="D4D4D4"/>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script</a:t>
            </a:r>
            <a:r>
              <a:rPr lang="en-US" sz="1400" dirty="0">
                <a:solidFill>
                  <a:srgbClr val="808080"/>
                </a:solidFill>
                <a:latin typeface="Consolas" panose="020B0609020204030204" pitchFamily="49" charset="0"/>
              </a:rPr>
              <a:t>&gt;</a:t>
            </a:r>
            <a:endParaRPr lang="en-US" sz="1400" dirty="0">
              <a:solidFill>
                <a:srgbClr val="CCCCCC"/>
              </a:solidFill>
              <a:latin typeface="Consolas" panose="020B0609020204030204" pitchFamily="49" charset="0"/>
            </a:endParaRPr>
          </a:p>
          <a:p>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body</a:t>
            </a:r>
            <a:r>
              <a:rPr lang="en-US" sz="1400" dirty="0">
                <a:solidFill>
                  <a:srgbClr val="808080"/>
                </a:solidFill>
                <a:latin typeface="Consolas" panose="020B0609020204030204" pitchFamily="49" charset="0"/>
              </a:rPr>
              <a:t>&gt;</a:t>
            </a:r>
            <a:endParaRPr lang="en-US" sz="1400"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1436789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DOM</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normAutofit/>
          </a:bodyPr>
          <a:lstStyle/>
          <a:p>
            <a:r>
              <a:rPr lang="vi-VN" dirty="0">
                <a:ea typeface="Tahoma" panose="020B0604030504040204" pitchFamily="34" charset="0"/>
                <a:cs typeface="Tahoma" panose="020B0604030504040204" pitchFamily="34" charset="0"/>
              </a:rPr>
              <a:t>DOM </a:t>
            </a:r>
            <a:r>
              <a:rPr lang="vi-VN" dirty="0" smtClean="0">
                <a:ea typeface="Tahoma" panose="020B0604030504040204" pitchFamily="34" charset="0"/>
                <a:cs typeface="Tahoma" panose="020B0604030504040204" pitchFamily="34" charset="0"/>
              </a:rPr>
              <a:t>(</a:t>
            </a:r>
            <a:r>
              <a:rPr lang="vi-VN" dirty="0">
                <a:ea typeface="Tahoma" panose="020B0604030504040204" pitchFamily="34" charset="0"/>
                <a:cs typeface="Tahoma" panose="020B0604030504040204" pitchFamily="34" charset="0"/>
              </a:rPr>
              <a:t>Document Object Model – tạm dịch Mô hình Các Đối tượng Tài liệu</a:t>
            </a:r>
            <a:r>
              <a:rPr lang="vi-VN" dirty="0" smtClean="0">
                <a:ea typeface="Tahoma" panose="020B0604030504040204" pitchFamily="34" charset="0"/>
                <a:cs typeface="Tahoma" panose="020B0604030504040204" pitchFamily="34" charset="0"/>
              </a:rPr>
              <a:t>).</a:t>
            </a:r>
            <a:endParaRPr lang="en-US" dirty="0" smtClean="0">
              <a:ea typeface="Tahoma" panose="020B0604030504040204" pitchFamily="34" charset="0"/>
              <a:cs typeface="Tahoma" panose="020B0604030504040204" pitchFamily="34" charset="0"/>
            </a:endParaRPr>
          </a:p>
          <a:p>
            <a:r>
              <a:rPr lang="vi-VN" dirty="0" smtClean="0">
                <a:ea typeface="Tahoma" panose="020B0604030504040204" pitchFamily="34" charset="0"/>
                <a:cs typeface="Tahoma" panose="020B0604030504040204" pitchFamily="34" charset="0"/>
              </a:rPr>
              <a:t>Là </a:t>
            </a:r>
            <a:r>
              <a:rPr lang="vi-VN" dirty="0">
                <a:ea typeface="Tahoma" panose="020B0604030504040204" pitchFamily="34" charset="0"/>
                <a:cs typeface="Tahoma" panose="020B0604030504040204" pitchFamily="34" charset="0"/>
              </a:rPr>
              <a:t>một chuẩn được định nghĩa bởi W3C (Tổ Chức Web Toàn Cầu – World Wide Web Consortium</a:t>
            </a:r>
            <a:r>
              <a:rPr lang="vi-VN" dirty="0" smtClean="0">
                <a:ea typeface="Tahoma" panose="020B0604030504040204" pitchFamily="34" charset="0"/>
                <a:cs typeface="Tahoma" panose="020B0604030504040204" pitchFamily="34" charset="0"/>
              </a:rPr>
              <a:t>).</a:t>
            </a:r>
            <a:endParaRPr lang="en-US" dirty="0" smtClean="0">
              <a:ea typeface="Tahoma" panose="020B0604030504040204" pitchFamily="34" charset="0"/>
              <a:cs typeface="Tahoma" panose="020B0604030504040204" pitchFamily="34" charset="0"/>
            </a:endParaRPr>
          </a:p>
          <a:p>
            <a:r>
              <a:rPr lang="vi-VN" dirty="0" smtClean="0">
                <a:ea typeface="Tahoma" panose="020B0604030504040204" pitchFamily="34" charset="0"/>
                <a:cs typeface="Tahoma" panose="020B0604030504040204" pitchFamily="34" charset="0"/>
              </a:rPr>
              <a:t>DOM </a:t>
            </a:r>
            <a:r>
              <a:rPr lang="vi-VN" dirty="0">
                <a:ea typeface="Tahoma" panose="020B0604030504040204" pitchFamily="34" charset="0"/>
                <a:cs typeface="Tahoma" panose="020B0604030504040204" pitchFamily="34" charset="0"/>
              </a:rPr>
              <a:t>được dùng để truy xuất và thao tác trên các tài liệu có cấu trúc dạng HTML hay XML bằng các ngôn ngữ lập trình thông dụng như Javascript, PHP…</a:t>
            </a:r>
            <a:endParaRPr lang="vi-VN"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190434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DOM</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normAutofit/>
          </a:bodyPr>
          <a:lstStyle/>
          <a:p>
            <a:endParaRPr lang="vi-VN" dirty="0">
              <a:latin typeface="Tahoma" panose="020B0604030504040204" pitchFamily="34" charset="0"/>
              <a:ea typeface="Tahoma" panose="020B0604030504040204" pitchFamily="34" charset="0"/>
              <a:cs typeface="Tahoma" panose="020B0604030504040204" pitchFamily="34" charset="0"/>
            </a:endParaRPr>
          </a:p>
        </p:txBody>
      </p:sp>
      <p:pic>
        <p:nvPicPr>
          <p:cNvPr id="1026" name="Picture 2" descr="https://topdev.vn/blog/wp-content/uploads/2021/01/dom-la-gi.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1425" y="2922209"/>
            <a:ext cx="4629150" cy="2533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3082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DOM</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normAutofit/>
          </a:bodyPr>
          <a:lstStyle/>
          <a:p>
            <a:r>
              <a:rPr lang="vi-VN" dirty="0">
                <a:ea typeface="Tahoma" panose="020B0604030504040204" pitchFamily="34" charset="0"/>
                <a:cs typeface="Tahoma" panose="020B0604030504040204" pitchFamily="34" charset="0"/>
              </a:rPr>
              <a:t>Có thể thấy tất cả các thẻ HTML sẽ được quản lý trong đối tượng </a:t>
            </a:r>
            <a:r>
              <a:rPr lang="vi-VN" dirty="0" smtClean="0">
                <a:ea typeface="Tahoma" panose="020B0604030504040204" pitchFamily="34" charset="0"/>
                <a:cs typeface="Tahoma" panose="020B0604030504040204" pitchFamily="34" charset="0"/>
              </a:rPr>
              <a:t>document.</a:t>
            </a:r>
            <a:endParaRPr lang="en-US" dirty="0" smtClean="0">
              <a:ea typeface="Tahoma" panose="020B0604030504040204" pitchFamily="34" charset="0"/>
              <a:cs typeface="Tahoma" panose="020B0604030504040204" pitchFamily="34" charset="0"/>
            </a:endParaRPr>
          </a:p>
          <a:p>
            <a:r>
              <a:rPr lang="vi-VN" dirty="0" smtClean="0">
                <a:ea typeface="Tahoma" panose="020B0604030504040204" pitchFamily="34" charset="0"/>
                <a:cs typeface="Tahoma" panose="020B0604030504040204" pitchFamily="34" charset="0"/>
              </a:rPr>
              <a:t>Thẻ </a:t>
            </a:r>
            <a:r>
              <a:rPr lang="vi-VN" dirty="0">
                <a:ea typeface="Tahoma" panose="020B0604030504040204" pitchFamily="34" charset="0"/>
                <a:cs typeface="Tahoma" panose="020B0604030504040204" pitchFamily="34" charset="0"/>
              </a:rPr>
              <a:t>cao nhất là thẻ html, tiếp theo là phân nhánh body và head. Bên trong head thì có những thẻ như style, title,… và bên trong body thì là vô số các thẻ HTML </a:t>
            </a:r>
            <a:r>
              <a:rPr lang="vi-VN" dirty="0" smtClean="0">
                <a:ea typeface="Tahoma" panose="020B0604030504040204" pitchFamily="34" charset="0"/>
                <a:cs typeface="Tahoma" panose="020B0604030504040204" pitchFamily="34" charset="0"/>
              </a:rPr>
              <a:t>khác.</a:t>
            </a:r>
            <a:endParaRPr lang="en-US" dirty="0" smtClean="0">
              <a:ea typeface="Tahoma" panose="020B0604030504040204" pitchFamily="34" charset="0"/>
              <a:cs typeface="Tahoma" panose="020B0604030504040204" pitchFamily="34" charset="0"/>
            </a:endParaRPr>
          </a:p>
          <a:p>
            <a:r>
              <a:rPr lang="en-US" dirty="0" smtClean="0">
                <a:ea typeface="Tahoma" panose="020B0604030504040204" pitchFamily="34" charset="0"/>
                <a:cs typeface="Tahoma" panose="020B0604030504040204" pitchFamily="34" charset="0"/>
              </a:rPr>
              <a:t>=&gt; </a:t>
            </a:r>
            <a:r>
              <a:rPr lang="vi-VN" dirty="0" smtClean="0">
                <a:ea typeface="Tahoma" panose="020B0604030504040204" pitchFamily="34" charset="0"/>
                <a:cs typeface="Tahoma" panose="020B0604030504040204" pitchFamily="34" charset="0"/>
              </a:rPr>
              <a:t>Như </a:t>
            </a:r>
            <a:r>
              <a:rPr lang="vi-VN" dirty="0">
                <a:ea typeface="Tahoma" panose="020B0604030504040204" pitchFamily="34" charset="0"/>
                <a:cs typeface="Tahoma" panose="020B0604030504040204" pitchFamily="34" charset="0"/>
              </a:rPr>
              <a:t>vậy trong Javascript, để thao tác với các thẻ HTML ta phải thông qua đối tượng document.</a:t>
            </a:r>
            <a:endParaRPr lang="vi-VN"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583380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DOM</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normAutofit/>
          </a:bodyPr>
          <a:lstStyle/>
          <a:p>
            <a:endParaRPr lang="vi-VN" dirty="0">
              <a:latin typeface="Tahoma" panose="020B0604030504040204" pitchFamily="34" charset="0"/>
              <a:ea typeface="Tahoma" panose="020B0604030504040204" pitchFamily="34" charset="0"/>
              <a:cs typeface="Tahoma" panose="020B0604030504040204" pitchFamily="34" charset="0"/>
            </a:endParaRPr>
          </a:p>
        </p:txBody>
      </p:sp>
      <p:pic>
        <p:nvPicPr>
          <p:cNvPr id="2052" name="Picture 4" descr="DOM là gì? Tìm hiểu và thao tác DOM trong Javascri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0487" y="3093660"/>
            <a:ext cx="4391025" cy="219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4580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DOM</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normAutofit/>
          </a:bodyPr>
          <a:lstStyle/>
          <a:p>
            <a:r>
              <a:rPr lang="vi-VN" dirty="0">
                <a:ea typeface="Tahoma" panose="020B0604030504040204" pitchFamily="34" charset="0"/>
                <a:cs typeface="Tahoma" panose="020B0604030504040204" pitchFamily="34" charset="0"/>
              </a:rPr>
              <a:t>Quan hệ giữa các node</a:t>
            </a:r>
          </a:p>
          <a:p>
            <a:pPr lvl="1">
              <a:buFont typeface="Wingdings" panose="05000000000000000000" pitchFamily="2" charset="2"/>
              <a:buChar char="§"/>
            </a:pPr>
            <a:r>
              <a:rPr lang="vi-VN" dirty="0">
                <a:ea typeface="Tahoma" panose="020B0604030504040204" pitchFamily="34" charset="0"/>
                <a:cs typeface="Tahoma" panose="020B0604030504040204" pitchFamily="34" charset="0"/>
              </a:rPr>
              <a:t>Node gốc (document) luôn là node đầu tiên.</a:t>
            </a:r>
          </a:p>
          <a:p>
            <a:pPr lvl="1">
              <a:buFont typeface="Wingdings" panose="05000000000000000000" pitchFamily="2" charset="2"/>
              <a:buChar char="§"/>
            </a:pPr>
            <a:r>
              <a:rPr lang="vi-VN" dirty="0">
                <a:ea typeface="Tahoma" panose="020B0604030504040204" pitchFamily="34" charset="0"/>
                <a:cs typeface="Tahoma" panose="020B0604030504040204" pitchFamily="34" charset="0"/>
              </a:rPr>
              <a:t>Tất cả các node không phải là node gốc đều chỉ có 1 node cha (parent).</a:t>
            </a:r>
          </a:p>
          <a:p>
            <a:pPr lvl="1">
              <a:buFont typeface="Wingdings" panose="05000000000000000000" pitchFamily="2" charset="2"/>
              <a:buChar char="§"/>
            </a:pPr>
            <a:r>
              <a:rPr lang="vi-VN" dirty="0">
                <a:ea typeface="Tahoma" panose="020B0604030504040204" pitchFamily="34" charset="0"/>
                <a:cs typeface="Tahoma" panose="020B0604030504040204" pitchFamily="34" charset="0"/>
              </a:rPr>
              <a:t>Một node có thể có một hoặc nhiều con, nhưng cũng có thể không có con nào.</a:t>
            </a:r>
          </a:p>
          <a:p>
            <a:pPr lvl="1">
              <a:buFont typeface="Wingdings" panose="05000000000000000000" pitchFamily="2" charset="2"/>
              <a:buChar char="§"/>
            </a:pPr>
            <a:r>
              <a:rPr lang="vi-VN" dirty="0">
                <a:ea typeface="Tahoma" panose="020B0604030504040204" pitchFamily="34" charset="0"/>
                <a:cs typeface="Tahoma" panose="020B0604030504040204" pitchFamily="34" charset="0"/>
              </a:rPr>
              <a:t>Những node có cùng node cha được gọi là các node anh em (siblings).</a:t>
            </a:r>
          </a:p>
          <a:p>
            <a:pPr lvl="1">
              <a:buFont typeface="Wingdings" panose="05000000000000000000" pitchFamily="2" charset="2"/>
              <a:buChar char="§"/>
            </a:pPr>
            <a:r>
              <a:rPr lang="vi-VN" dirty="0">
                <a:ea typeface="Tahoma" panose="020B0604030504040204" pitchFamily="34" charset="0"/>
                <a:cs typeface="Tahoma" panose="020B0604030504040204" pitchFamily="34" charset="0"/>
              </a:rPr>
              <a:t>Trong các node anh em, node đầu tiên được gọi là con cả (firstChild) và node cuối cùng là con út (lastChild).</a:t>
            </a:r>
            <a:endParaRPr lang="vi-VN"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906224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DOM</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normAutofit fontScale="85000" lnSpcReduction="20000"/>
          </a:bodyPr>
          <a:lstStyle/>
          <a:p>
            <a:r>
              <a:rPr lang="vi-VN" dirty="0">
                <a:ea typeface="Tahoma" panose="020B0604030504040204" pitchFamily="34" charset="0"/>
                <a:cs typeface="Tahoma" panose="020B0604030504040204" pitchFamily="34" charset="0"/>
              </a:rPr>
              <a:t>Các loại DOM trong </a:t>
            </a:r>
            <a:r>
              <a:rPr lang="vi-VN" dirty="0" smtClean="0">
                <a:ea typeface="Tahoma" panose="020B0604030504040204" pitchFamily="34" charset="0"/>
                <a:cs typeface="Tahoma" panose="020B0604030504040204" pitchFamily="34" charset="0"/>
              </a:rPr>
              <a:t>Javascript</a:t>
            </a:r>
            <a:endParaRPr lang="vi-VN" dirty="0">
              <a:ea typeface="Tahoma" panose="020B0604030504040204" pitchFamily="34" charset="0"/>
              <a:cs typeface="Tahoma" panose="020B0604030504040204" pitchFamily="34" charset="0"/>
            </a:endParaRPr>
          </a:p>
          <a:p>
            <a:pPr lvl="1">
              <a:buFont typeface="Wingdings" panose="05000000000000000000" pitchFamily="2" charset="2"/>
              <a:buChar char="§"/>
            </a:pPr>
            <a:r>
              <a:rPr lang="vi-VN" dirty="0">
                <a:ea typeface="Tahoma" panose="020B0604030504040204" pitchFamily="34" charset="0"/>
                <a:cs typeface="Tahoma" panose="020B0604030504040204" pitchFamily="34" charset="0"/>
              </a:rPr>
              <a:t>DOM document: lưu trữ toàn bộ các thành phần trong documents của website.</a:t>
            </a:r>
          </a:p>
          <a:p>
            <a:pPr lvl="1">
              <a:buFont typeface="Wingdings" panose="05000000000000000000" pitchFamily="2" charset="2"/>
              <a:buChar char="§"/>
            </a:pPr>
            <a:r>
              <a:rPr lang="vi-VN" dirty="0">
                <a:ea typeface="Tahoma" panose="020B0604030504040204" pitchFamily="34" charset="0"/>
                <a:cs typeface="Tahoma" panose="020B0604030504040204" pitchFamily="34" charset="0"/>
              </a:rPr>
              <a:t>DOM element: truy xuất tới thẻ HTML nào đó thông qua các thuộc tính như tên class, id, name của thẻ HTML.</a:t>
            </a:r>
          </a:p>
          <a:p>
            <a:pPr lvl="1">
              <a:buFont typeface="Wingdings" panose="05000000000000000000" pitchFamily="2" charset="2"/>
              <a:buChar char="§"/>
            </a:pPr>
            <a:r>
              <a:rPr lang="vi-VN" dirty="0">
                <a:ea typeface="Tahoma" panose="020B0604030504040204" pitchFamily="34" charset="0"/>
                <a:cs typeface="Tahoma" panose="020B0604030504040204" pitchFamily="34" charset="0"/>
              </a:rPr>
              <a:t>DOM HTML: thay đổi giá trị nội dung và giá trị thuộc tính của các thẻ HTML.</a:t>
            </a:r>
          </a:p>
          <a:p>
            <a:pPr lvl="1">
              <a:buFont typeface="Wingdings" panose="05000000000000000000" pitchFamily="2" charset="2"/>
              <a:buChar char="§"/>
            </a:pPr>
            <a:r>
              <a:rPr lang="vi-VN" dirty="0">
                <a:ea typeface="Tahoma" panose="020B0604030504040204" pitchFamily="34" charset="0"/>
                <a:cs typeface="Tahoma" panose="020B0604030504040204" pitchFamily="34" charset="0"/>
              </a:rPr>
              <a:t>DOM CSS: thay đổi các định dạng CSS của thẻ HTML.</a:t>
            </a:r>
          </a:p>
          <a:p>
            <a:pPr lvl="1">
              <a:buFont typeface="Wingdings" panose="05000000000000000000" pitchFamily="2" charset="2"/>
              <a:buChar char="§"/>
            </a:pPr>
            <a:r>
              <a:rPr lang="vi-VN" dirty="0">
                <a:ea typeface="Tahoma" panose="020B0604030504040204" pitchFamily="34" charset="0"/>
                <a:cs typeface="Tahoma" panose="020B0604030504040204" pitchFamily="34" charset="0"/>
              </a:rPr>
              <a:t>DOM Event: gán các sự kiện như onclick(), onload() vào các thẻ HTML.</a:t>
            </a:r>
          </a:p>
          <a:p>
            <a:pPr lvl="1">
              <a:buFont typeface="Wingdings" panose="05000000000000000000" pitchFamily="2" charset="2"/>
              <a:buChar char="§"/>
            </a:pPr>
            <a:r>
              <a:rPr lang="vi-VN" dirty="0">
                <a:ea typeface="Tahoma" panose="020B0604030504040204" pitchFamily="34" charset="0"/>
                <a:cs typeface="Tahoma" panose="020B0604030504040204" pitchFamily="34" charset="0"/>
              </a:rPr>
              <a:t>DOM Listener: lắng nghe các sự kiện tác động lên thẻ HTML.</a:t>
            </a:r>
          </a:p>
          <a:p>
            <a:pPr lvl="1">
              <a:buFont typeface="Wingdings" panose="05000000000000000000" pitchFamily="2" charset="2"/>
              <a:buChar char="§"/>
            </a:pPr>
            <a:r>
              <a:rPr lang="vi-VN" dirty="0">
                <a:ea typeface="Tahoma" panose="020B0604030504040204" pitchFamily="34" charset="0"/>
                <a:cs typeface="Tahoma" panose="020B0604030504040204" pitchFamily="34" charset="0"/>
              </a:rPr>
              <a:t>DOM Navigation dùng để quản lý, thao tác với các thẻ HTML, thể hiện mối quan hệ cha – con của các thẻ HTML</a:t>
            </a:r>
          </a:p>
          <a:p>
            <a:pPr lvl="1">
              <a:buFont typeface="Wingdings" panose="05000000000000000000" pitchFamily="2" charset="2"/>
              <a:buChar char="§"/>
            </a:pPr>
            <a:r>
              <a:rPr lang="vi-VN" dirty="0">
                <a:ea typeface="Tahoma" panose="020B0604030504040204" pitchFamily="34" charset="0"/>
                <a:cs typeface="Tahoma" panose="020B0604030504040204" pitchFamily="34" charset="0"/>
              </a:rPr>
              <a:t>DOM Node, Nodelist: thao tác với HTML thông qua đối tượng (Object).</a:t>
            </a:r>
            <a:endParaRPr lang="vi-VN"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051364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DOM</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normAutofit/>
          </a:bodyPr>
          <a:lstStyle/>
          <a:p>
            <a:r>
              <a:rPr lang="en-US" dirty="0">
                <a:ea typeface="Tahoma" panose="020B0604030504040204" pitchFamily="34" charset="0"/>
                <a:cs typeface="Tahoma" panose="020B0604030504040204" pitchFamily="34" charset="0"/>
              </a:rPr>
              <a:t>Xem chi tiết ở: https://topdev.vn/blog/dom-la-gi/</a:t>
            </a:r>
            <a:endParaRPr lang="vi-VN"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026484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Create element</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Hãy tạo cho tôi một element là h1, và nội dung là Hello World vào trong body</a:t>
            </a:r>
          </a:p>
          <a:p>
            <a:endParaRPr lang="vi-VN" dirty="0">
              <a:latin typeface="Tahoma" panose="020B0604030504040204" pitchFamily="34" charset="0"/>
              <a:ea typeface="Tahoma" panose="020B0604030504040204" pitchFamily="34" charset="0"/>
              <a:cs typeface="Tahoma" panose="020B0604030504040204" pitchFamily="34" charset="0"/>
            </a:endParaRPr>
          </a:p>
        </p:txBody>
      </p:sp>
      <p:sp>
        <p:nvSpPr>
          <p:cNvPr id="4" name="Rectangle 3"/>
          <p:cNvSpPr/>
          <p:nvPr/>
        </p:nvSpPr>
        <p:spPr>
          <a:xfrm>
            <a:off x="3048000" y="3307853"/>
            <a:ext cx="6096000" cy="923330"/>
          </a:xfrm>
          <a:prstGeom prst="rect">
            <a:avLst/>
          </a:prstGeom>
          <a:solidFill>
            <a:schemeClr val="tx1"/>
          </a:solidFill>
        </p:spPr>
        <p:txBody>
          <a:bodyPr>
            <a:spAutoFit/>
          </a:bodyPr>
          <a:lstStyle/>
          <a:p>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body</a:t>
            </a:r>
            <a:r>
              <a:rPr lang="en-US" dirty="0">
                <a:solidFill>
                  <a:srgbClr val="808080"/>
                </a:solidFill>
                <a:latin typeface="Consolas" panose="020B0609020204030204" pitchFamily="49" charset="0"/>
              </a:rPr>
              <a:t>&gt;</a:t>
            </a:r>
            <a:endParaRPr lang="en-US" dirty="0">
              <a:solidFill>
                <a:srgbClr val="CCCCCC"/>
              </a:solidFill>
              <a:latin typeface="Consolas" panose="020B0609020204030204" pitchFamily="49" charset="0"/>
            </a:endParaRPr>
          </a:p>
          <a:p>
            <a:r>
              <a:rPr lang="en-US" dirty="0">
                <a:solidFill>
                  <a:srgbClr val="CCCCCC"/>
                </a:solidFill>
                <a:latin typeface="Consolas" panose="020B0609020204030204" pitchFamily="49" charset="0"/>
              </a:rPr>
              <a:t>    </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h1</a:t>
            </a:r>
            <a:r>
              <a:rPr lang="en-US" dirty="0">
                <a:solidFill>
                  <a:srgbClr val="808080"/>
                </a:solidFill>
                <a:latin typeface="Consolas" panose="020B0609020204030204" pitchFamily="49" charset="0"/>
              </a:rPr>
              <a:t>&gt;</a:t>
            </a:r>
            <a:r>
              <a:rPr lang="en-US" dirty="0">
                <a:solidFill>
                  <a:srgbClr val="CCCCCC"/>
                </a:solidFill>
                <a:latin typeface="Consolas" panose="020B0609020204030204" pitchFamily="49" charset="0"/>
              </a:rPr>
              <a:t>Hello World</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h1</a:t>
            </a:r>
            <a:r>
              <a:rPr lang="en-US" dirty="0">
                <a:solidFill>
                  <a:srgbClr val="808080"/>
                </a:solidFill>
                <a:latin typeface="Consolas" panose="020B0609020204030204" pitchFamily="49" charset="0"/>
              </a:rPr>
              <a:t>&gt;</a:t>
            </a:r>
            <a:endParaRPr lang="en-US" dirty="0">
              <a:solidFill>
                <a:srgbClr val="CCCCCC"/>
              </a:solidFill>
              <a:latin typeface="Consolas" panose="020B0609020204030204" pitchFamily="49" charset="0"/>
            </a:endParaRPr>
          </a:p>
          <a:p>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body</a:t>
            </a:r>
            <a:r>
              <a:rPr lang="en-US" dirty="0">
                <a:solidFill>
                  <a:srgbClr val="808080"/>
                </a:solidFill>
                <a:latin typeface="Consolas" panose="020B0609020204030204" pitchFamily="49" charset="0"/>
              </a:rPr>
              <a:t>&gt;</a:t>
            </a:r>
            <a:endParaRPr lang="en-US"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2566435323"/>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TM03457485[[fn=Mesh]]</Template>
  <TotalTime>239</TotalTime>
  <Words>572</Words>
  <Application>Microsoft Office PowerPoint</Application>
  <PresentationFormat>Widescreen</PresentationFormat>
  <Paragraphs>88</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Gill Sans MT</vt:lpstr>
      <vt:lpstr>Arial</vt:lpstr>
      <vt:lpstr>Consolas</vt:lpstr>
      <vt:lpstr>Tahoma</vt:lpstr>
      <vt:lpstr>Wingdings</vt:lpstr>
      <vt:lpstr>Parcel</vt:lpstr>
      <vt:lpstr>Dom &amp; element</vt:lpstr>
      <vt:lpstr>DOM</vt:lpstr>
      <vt:lpstr>DOM</vt:lpstr>
      <vt:lpstr>DOM</vt:lpstr>
      <vt:lpstr>DOM</vt:lpstr>
      <vt:lpstr>DOM</vt:lpstr>
      <vt:lpstr>DOM</vt:lpstr>
      <vt:lpstr>DOM</vt:lpstr>
      <vt:lpstr>Create element</vt:lpstr>
      <vt:lpstr>Create element</vt:lpstr>
      <vt:lpstr>Create element</vt:lpstr>
      <vt:lpstr>Create element</vt:lpstr>
      <vt:lpstr>Create element</vt:lpstr>
      <vt:lpstr>Create element</vt:lpstr>
      <vt:lpstr>Create element</vt:lpstr>
      <vt:lpstr>Create element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dc:title>
  <dc:creator>User</dc:creator>
  <cp:lastModifiedBy>User</cp:lastModifiedBy>
  <cp:revision>128</cp:revision>
  <dcterms:created xsi:type="dcterms:W3CDTF">2024-01-16T15:26:04Z</dcterms:created>
  <dcterms:modified xsi:type="dcterms:W3CDTF">2024-01-28T10:56:10Z</dcterms:modified>
</cp:coreProperties>
</file>