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440" r:id="rId3"/>
    <p:sldId id="476" r:id="rId4"/>
    <p:sldId id="477" r:id="rId5"/>
    <p:sldId id="478" r:id="rId6"/>
    <p:sldId id="479" r:id="rId7"/>
    <p:sldId id="480" r:id="rId8"/>
    <p:sldId id="481" r:id="rId9"/>
    <p:sldId id="482" r:id="rId10"/>
    <p:sldId id="483" r:id="rId11"/>
    <p:sldId id="484" r:id="rId12"/>
    <p:sldId id="486" r:id="rId13"/>
    <p:sldId id="48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5/28/2024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5/28/2024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5/28/2024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5/28/2024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act-bootstrap.github.io/docs/components/cards/#basic-example" TargetMode="External"/><Relationship Id="rId2" Type="http://schemas.openxmlformats.org/officeDocument/2006/relationships/hyperlink" Target="https://react-bootstrap.github.io/docs/layout/gri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eact-bootstrap.github.io/docs/components/alerts#additional-cont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etbootstrap.com/docs/5.3/utilities/sizing/" TargetMode="External"/><Relationship Id="rId2" Type="http://schemas.openxmlformats.org/officeDocument/2006/relationships/hyperlink" Target="https://getbootstrap.com/docs/5.3/utilities/spac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eact-bootstrap.github.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eact-bootstrap.github.io/docs/components/navbar#responsive-behavio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React Bootstrap</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3166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z="1800" dirty="0" smtClean="0">
                <a:latin typeface="Tahoma" panose="020B0604030504040204" pitchFamily="34" charset="0"/>
                <a:ea typeface="Tahoma" panose="020B0604030504040204" pitchFamily="34" charset="0"/>
                <a:cs typeface="Tahoma" panose="020B0604030504040204" pitchFamily="34" charset="0"/>
              </a:rPr>
              <a:t>Với content ví dụ là list ra các sản phẩm chẳng hạn thì ta cần sử dụng dụng dạng list để hiển thị</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hlinkClick r:id="rId2"/>
              </a:rPr>
              <a:t>https://</a:t>
            </a:r>
            <a:r>
              <a:rPr lang="en-US" dirty="0" smtClean="0">
                <a:latin typeface="Tahoma" panose="020B0604030504040204" pitchFamily="34" charset="0"/>
                <a:ea typeface="Tahoma" panose="020B0604030504040204" pitchFamily="34" charset="0"/>
                <a:cs typeface="Tahoma" panose="020B0604030504040204" pitchFamily="34" charset="0"/>
                <a:hlinkClick r:id="rId2"/>
              </a:rPr>
              <a:t>react-bootstrap.github.io/docs/layout/grid</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Kết hợp với card để hiển thị thông tin</a:t>
            </a:r>
          </a:p>
          <a:p>
            <a:pPr lvl="1"/>
            <a:r>
              <a:rPr lang="en-US" dirty="0">
                <a:latin typeface="Tahoma" panose="020B0604030504040204" pitchFamily="34" charset="0"/>
                <a:ea typeface="Tahoma" panose="020B0604030504040204" pitchFamily="34" charset="0"/>
                <a:cs typeface="Tahoma" panose="020B0604030504040204" pitchFamily="34" charset="0"/>
                <a:hlinkClick r:id="rId3"/>
              </a:rPr>
              <a:t>https://react-bootstrap.github.io/docs/components/cards/#</a:t>
            </a:r>
            <a:r>
              <a:rPr lang="en-US" dirty="0" smtClean="0">
                <a:latin typeface="Tahoma" panose="020B0604030504040204" pitchFamily="34" charset="0"/>
                <a:ea typeface="Tahoma" panose="020B0604030504040204" pitchFamily="34" charset="0"/>
                <a:cs typeface="Tahoma" panose="020B0604030504040204" pitchFamily="34" charset="0"/>
                <a:hlinkClick r:id="rId3"/>
              </a:rPr>
              <a:t>basic-example</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2667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2231136" y="2602173"/>
            <a:ext cx="7729728" cy="3831818"/>
          </a:xfrm>
          <a:prstGeom prst="rect">
            <a:avLst/>
          </a:prstGeom>
          <a:solidFill>
            <a:schemeClr val="tx1"/>
          </a:solidFill>
        </p:spPr>
        <p:txBody>
          <a:bodyPr wrap="square">
            <a:spAutoFit/>
          </a:bodyPr>
          <a:lstStyle/>
          <a:p>
            <a:r>
              <a:rPr lang="en-US" sz="900" dirty="0">
                <a:solidFill>
                  <a:srgbClr val="569CD6"/>
                </a:solidFill>
                <a:latin typeface="Fira Code" pitchFamily="1" charset="0"/>
              </a:rPr>
              <a:t>function</a:t>
            </a:r>
            <a:r>
              <a:rPr lang="en-US" sz="900" dirty="0">
                <a:solidFill>
                  <a:srgbClr val="CCCCCC"/>
                </a:solidFill>
                <a:latin typeface="Fira Code" pitchFamily="1" charset="0"/>
              </a:rPr>
              <a:t> </a:t>
            </a:r>
            <a:r>
              <a:rPr lang="en-US" sz="900" dirty="0">
                <a:solidFill>
                  <a:srgbClr val="DCDCAA"/>
                </a:solidFill>
                <a:latin typeface="Fira Code" pitchFamily="1" charset="0"/>
              </a:rPr>
              <a:t>Content</a:t>
            </a:r>
            <a:r>
              <a:rPr lang="en-US" sz="900" dirty="0">
                <a:solidFill>
                  <a:srgbClr val="CCCCCC"/>
                </a:solidFill>
                <a:latin typeface="Fira Code" pitchFamily="1" charset="0"/>
              </a:rPr>
              <a:t>() {</a:t>
            </a:r>
          </a:p>
          <a:p>
            <a:r>
              <a:rPr lang="en-US" sz="900" dirty="0">
                <a:solidFill>
                  <a:srgbClr val="CCCCCC"/>
                </a:solidFill>
                <a:latin typeface="Fira Code" pitchFamily="1" charset="0"/>
              </a:rPr>
              <a:t>  </a:t>
            </a:r>
            <a:r>
              <a:rPr lang="en-US" sz="900" dirty="0">
                <a:solidFill>
                  <a:srgbClr val="C586C0"/>
                </a:solidFill>
                <a:latin typeface="Fira Code" pitchFamily="1" charset="0"/>
              </a:rPr>
              <a:t>return</a:t>
            </a:r>
            <a:r>
              <a:rPr lang="en-US" sz="900" dirty="0">
                <a:solidFill>
                  <a:srgbClr val="CCCCCC"/>
                </a:solidFill>
                <a:latin typeface="Fira Code" pitchFamily="1" charset="0"/>
              </a:rPr>
              <a:t> (</a:t>
            </a:r>
          </a:p>
          <a:p>
            <a:r>
              <a:rPr lang="en-US" sz="900" dirty="0">
                <a:solidFill>
                  <a:srgbClr val="CCCCCC"/>
                </a:solidFill>
                <a:latin typeface="Fira Code" pitchFamily="1" charset="0"/>
              </a:rPr>
              <a:t>    </a:t>
            </a:r>
            <a:r>
              <a:rPr lang="en-US" sz="900" dirty="0">
                <a:solidFill>
                  <a:srgbClr val="808080"/>
                </a:solidFill>
                <a:latin typeface="Fira Code" pitchFamily="1" charset="0"/>
              </a:rPr>
              <a:t>&lt;</a:t>
            </a:r>
            <a:r>
              <a:rPr lang="en-US" sz="900" dirty="0">
                <a:solidFill>
                  <a:srgbClr val="4EC9B0"/>
                </a:solidFill>
                <a:latin typeface="Fira Code" pitchFamily="1" charset="0"/>
              </a:rPr>
              <a:t>Container</a:t>
            </a:r>
            <a:r>
              <a:rPr lang="en-US" sz="900" dirty="0">
                <a:solidFill>
                  <a:srgbClr val="808080"/>
                </a:solidFill>
                <a:latin typeface="Fira Code" pitchFamily="1" charset="0"/>
              </a:rPr>
              <a:t>&gt;</a:t>
            </a:r>
            <a:endParaRPr lang="en-US" sz="900" dirty="0">
              <a:solidFill>
                <a:srgbClr val="CCCCCC"/>
              </a:solidFill>
              <a:latin typeface="Fira Code" pitchFamily="1" charset="0"/>
            </a:endParaRPr>
          </a:p>
          <a:p>
            <a:r>
              <a:rPr lang="en-US" sz="900" dirty="0">
                <a:solidFill>
                  <a:srgbClr val="CCCCCC"/>
                </a:solidFill>
                <a:latin typeface="Fira Code" pitchFamily="1" charset="0"/>
              </a:rPr>
              <a:t>      </a:t>
            </a:r>
            <a:r>
              <a:rPr lang="en-US" sz="900" dirty="0">
                <a:solidFill>
                  <a:srgbClr val="808080"/>
                </a:solidFill>
                <a:latin typeface="Fira Code" pitchFamily="1" charset="0"/>
              </a:rPr>
              <a:t>&lt;</a:t>
            </a:r>
            <a:r>
              <a:rPr lang="en-US" sz="900" dirty="0">
                <a:solidFill>
                  <a:srgbClr val="4EC9B0"/>
                </a:solidFill>
                <a:latin typeface="Fira Code" pitchFamily="1" charset="0"/>
              </a:rPr>
              <a:t>Row</a:t>
            </a:r>
            <a:r>
              <a:rPr lang="en-US" sz="900" dirty="0">
                <a:solidFill>
                  <a:srgbClr val="808080"/>
                </a:solidFill>
                <a:latin typeface="Fira Code" pitchFamily="1" charset="0"/>
              </a:rPr>
              <a:t>&gt;</a:t>
            </a:r>
            <a:endParaRPr lang="en-US" sz="900" dirty="0">
              <a:solidFill>
                <a:srgbClr val="CCCCCC"/>
              </a:solidFill>
              <a:latin typeface="Fira Code" pitchFamily="1" charset="0"/>
            </a:endParaRPr>
          </a:p>
          <a:p>
            <a:r>
              <a:rPr lang="en-US" sz="900" dirty="0">
                <a:solidFill>
                  <a:srgbClr val="CCCCCC"/>
                </a:solidFill>
                <a:latin typeface="Fira Code" pitchFamily="1" charset="0"/>
              </a:rPr>
              <a:t>        </a:t>
            </a:r>
            <a:r>
              <a:rPr lang="en-US" sz="900" dirty="0">
                <a:solidFill>
                  <a:srgbClr val="569CD6"/>
                </a:solidFill>
                <a:latin typeface="Fira Code" pitchFamily="1" charset="0"/>
              </a:rPr>
              <a:t>{new</a:t>
            </a:r>
            <a:r>
              <a:rPr lang="en-US" sz="900" dirty="0">
                <a:solidFill>
                  <a:srgbClr val="D4D4D4"/>
                </a:solidFill>
                <a:latin typeface="Fira Code" pitchFamily="1" charset="0"/>
              </a:rPr>
              <a:t> </a:t>
            </a:r>
            <a:r>
              <a:rPr lang="en-US" sz="900" dirty="0">
                <a:solidFill>
                  <a:srgbClr val="4EC9B0"/>
                </a:solidFill>
                <a:latin typeface="Fira Code" pitchFamily="1" charset="0"/>
              </a:rPr>
              <a:t>Array</a:t>
            </a:r>
            <a:r>
              <a:rPr lang="en-US" sz="900" dirty="0">
                <a:solidFill>
                  <a:srgbClr val="D4D4D4"/>
                </a:solidFill>
                <a:latin typeface="Fira Code" pitchFamily="1" charset="0"/>
              </a:rPr>
              <a:t>(</a:t>
            </a:r>
            <a:r>
              <a:rPr lang="en-US" sz="900" dirty="0">
                <a:solidFill>
                  <a:srgbClr val="B5CEA8"/>
                </a:solidFill>
                <a:latin typeface="Fira Code" pitchFamily="1" charset="0"/>
              </a:rPr>
              <a:t>10</a:t>
            </a:r>
            <a:r>
              <a:rPr lang="en-US" sz="900" dirty="0">
                <a:solidFill>
                  <a:srgbClr val="D4D4D4"/>
                </a:solidFill>
                <a:latin typeface="Fira Code" pitchFamily="1" charset="0"/>
              </a:rPr>
              <a:t>).</a:t>
            </a:r>
            <a:r>
              <a:rPr lang="en-US" sz="900" dirty="0">
                <a:solidFill>
                  <a:srgbClr val="DCDCAA"/>
                </a:solidFill>
                <a:latin typeface="Fira Code" pitchFamily="1" charset="0"/>
              </a:rPr>
              <a:t>fill</a:t>
            </a:r>
            <a:r>
              <a:rPr lang="en-US" sz="900" dirty="0">
                <a:solidFill>
                  <a:srgbClr val="D4D4D4"/>
                </a:solidFill>
                <a:latin typeface="Fira Code" pitchFamily="1" charset="0"/>
              </a:rPr>
              <a:t>().</a:t>
            </a:r>
            <a:r>
              <a:rPr lang="en-US" sz="900" dirty="0">
                <a:solidFill>
                  <a:srgbClr val="DCDCAA"/>
                </a:solidFill>
                <a:latin typeface="Fira Code" pitchFamily="1" charset="0"/>
              </a:rPr>
              <a:t>map</a:t>
            </a:r>
            <a:r>
              <a:rPr lang="en-US" sz="900" dirty="0">
                <a:solidFill>
                  <a:srgbClr val="D4D4D4"/>
                </a:solidFill>
                <a:latin typeface="Fira Code" pitchFamily="1" charset="0"/>
              </a:rPr>
              <a:t>(() </a:t>
            </a:r>
            <a:r>
              <a:rPr lang="en-US" sz="900" dirty="0">
                <a:solidFill>
                  <a:srgbClr val="569CD6"/>
                </a:solidFill>
                <a:latin typeface="Fira Code" pitchFamily="1" charset="0"/>
              </a:rPr>
              <a:t>=&gt;</a:t>
            </a:r>
            <a:r>
              <a:rPr lang="en-US" sz="900" dirty="0">
                <a:solidFill>
                  <a:srgbClr val="D4D4D4"/>
                </a:solidFill>
                <a:latin typeface="Fira Code" pitchFamily="1" charset="0"/>
              </a:rPr>
              <a:t> (</a:t>
            </a:r>
            <a:endParaRPr lang="en-US" sz="900" dirty="0">
              <a:solidFill>
                <a:srgbClr val="CCCCCC"/>
              </a:solidFill>
              <a:latin typeface="Fira Code" pitchFamily="1" charset="0"/>
            </a:endParaRPr>
          </a:p>
          <a:p>
            <a:r>
              <a:rPr lang="en-US" sz="900" dirty="0">
                <a:solidFill>
                  <a:srgbClr val="D4D4D4"/>
                </a:solidFill>
                <a:latin typeface="Fira Code" pitchFamily="1" charset="0"/>
              </a:rPr>
              <a:t>          </a:t>
            </a:r>
            <a:r>
              <a:rPr lang="en-US" sz="900" dirty="0">
                <a:solidFill>
                  <a:srgbClr val="808080"/>
                </a:solidFill>
                <a:latin typeface="Fira Code" pitchFamily="1" charset="0"/>
              </a:rPr>
              <a:t>&lt;</a:t>
            </a:r>
            <a:r>
              <a:rPr lang="en-US" sz="900" dirty="0">
                <a:solidFill>
                  <a:srgbClr val="4EC9B0"/>
                </a:solidFill>
                <a:latin typeface="Fira Code" pitchFamily="1" charset="0"/>
              </a:rPr>
              <a:t>Col</a:t>
            </a:r>
            <a:r>
              <a:rPr lang="en-US" sz="900" dirty="0">
                <a:solidFill>
                  <a:srgbClr val="808080"/>
                </a:solidFill>
                <a:latin typeface="Fira Code" pitchFamily="1" charset="0"/>
              </a:rPr>
              <a:t>&gt;</a:t>
            </a:r>
            <a:endParaRPr lang="en-US" sz="900" dirty="0">
              <a:solidFill>
                <a:srgbClr val="CCCCCC"/>
              </a:solidFill>
              <a:latin typeface="Fira Code" pitchFamily="1" charset="0"/>
            </a:endParaRPr>
          </a:p>
          <a:p>
            <a:r>
              <a:rPr lang="en-US" sz="900" dirty="0">
                <a:solidFill>
                  <a:srgbClr val="D4D4D4"/>
                </a:solidFill>
                <a:latin typeface="Fira Code" pitchFamily="1" charset="0"/>
              </a:rPr>
              <a:t>            </a:t>
            </a:r>
            <a:r>
              <a:rPr lang="en-US" sz="900" dirty="0">
                <a:solidFill>
                  <a:srgbClr val="808080"/>
                </a:solidFill>
                <a:latin typeface="Fira Code" pitchFamily="1" charset="0"/>
              </a:rPr>
              <a:t>&lt;</a:t>
            </a:r>
            <a:r>
              <a:rPr lang="en-US" sz="900" dirty="0">
                <a:solidFill>
                  <a:srgbClr val="4EC9B0"/>
                </a:solidFill>
                <a:latin typeface="Fira Code" pitchFamily="1" charset="0"/>
              </a:rPr>
              <a:t>Card</a:t>
            </a:r>
            <a:r>
              <a:rPr lang="en-US" sz="900" dirty="0">
                <a:solidFill>
                  <a:srgbClr val="808080"/>
                </a:solidFill>
                <a:latin typeface="Fira Code" pitchFamily="1" charset="0"/>
              </a:rPr>
              <a:t>&gt;</a:t>
            </a:r>
            <a:endParaRPr lang="en-US" sz="900" dirty="0">
              <a:solidFill>
                <a:srgbClr val="CCCCCC"/>
              </a:solidFill>
              <a:latin typeface="Fira Code" pitchFamily="1" charset="0"/>
            </a:endParaRPr>
          </a:p>
          <a:p>
            <a:r>
              <a:rPr lang="en-US" sz="900" dirty="0">
                <a:solidFill>
                  <a:srgbClr val="D4D4D4"/>
                </a:solidFill>
                <a:latin typeface="Fira Code" pitchFamily="1" charset="0"/>
              </a:rPr>
              <a:t>              </a:t>
            </a:r>
            <a:r>
              <a:rPr lang="en-US" sz="900" dirty="0">
                <a:solidFill>
                  <a:srgbClr val="808080"/>
                </a:solidFill>
                <a:latin typeface="Fira Code" pitchFamily="1" charset="0"/>
              </a:rPr>
              <a:t>&lt;</a:t>
            </a:r>
            <a:r>
              <a:rPr lang="en-US" sz="900" dirty="0">
                <a:solidFill>
                  <a:srgbClr val="4EC9B0"/>
                </a:solidFill>
                <a:latin typeface="Fira Code" pitchFamily="1" charset="0"/>
              </a:rPr>
              <a:t>Card.Img</a:t>
            </a:r>
            <a:endParaRPr lang="en-US" sz="900" dirty="0">
              <a:solidFill>
                <a:srgbClr val="CCCCCC"/>
              </a:solidFill>
              <a:latin typeface="Fira Code" pitchFamily="1" charset="0"/>
            </a:endParaRPr>
          </a:p>
          <a:p>
            <a:r>
              <a:rPr lang="en-US" sz="900" dirty="0">
                <a:solidFill>
                  <a:srgbClr val="D4D4D4"/>
                </a:solidFill>
                <a:latin typeface="Fira Code" pitchFamily="1" charset="0"/>
              </a:rPr>
              <a:t>                </a:t>
            </a:r>
            <a:r>
              <a:rPr lang="en-US" sz="900" dirty="0">
                <a:solidFill>
                  <a:srgbClr val="9CDCFE"/>
                </a:solidFill>
                <a:latin typeface="Fira Code" pitchFamily="1" charset="0"/>
              </a:rPr>
              <a:t>variant</a:t>
            </a:r>
            <a:r>
              <a:rPr lang="en-US" sz="900" dirty="0">
                <a:solidFill>
                  <a:srgbClr val="D4D4D4"/>
                </a:solidFill>
                <a:latin typeface="Fira Code" pitchFamily="1" charset="0"/>
              </a:rPr>
              <a:t>=</a:t>
            </a:r>
            <a:r>
              <a:rPr lang="en-US" sz="900" dirty="0">
                <a:solidFill>
                  <a:srgbClr val="CE9178"/>
                </a:solidFill>
                <a:latin typeface="Fira Code" pitchFamily="1" charset="0"/>
              </a:rPr>
              <a:t>'top'</a:t>
            </a:r>
            <a:endParaRPr lang="en-US" sz="900" dirty="0">
              <a:solidFill>
                <a:srgbClr val="CCCCCC"/>
              </a:solidFill>
              <a:latin typeface="Fira Code" pitchFamily="1" charset="0"/>
            </a:endParaRPr>
          </a:p>
          <a:p>
            <a:r>
              <a:rPr lang="en-US" sz="900" dirty="0">
                <a:solidFill>
                  <a:srgbClr val="D4D4D4"/>
                </a:solidFill>
                <a:latin typeface="Fira Code" pitchFamily="1" charset="0"/>
              </a:rPr>
              <a:t>                </a:t>
            </a:r>
            <a:r>
              <a:rPr lang="en-US" sz="900" dirty="0">
                <a:solidFill>
                  <a:srgbClr val="9CDCFE"/>
                </a:solidFill>
                <a:latin typeface="Fira Code" pitchFamily="1" charset="0"/>
              </a:rPr>
              <a:t>src</a:t>
            </a:r>
            <a:r>
              <a:rPr lang="en-US" sz="900" dirty="0">
                <a:solidFill>
                  <a:srgbClr val="D4D4D4"/>
                </a:solidFill>
                <a:latin typeface="Fira Code" pitchFamily="1" charset="0"/>
              </a:rPr>
              <a:t>=</a:t>
            </a:r>
            <a:r>
              <a:rPr lang="en-US" sz="900" dirty="0">
                <a:solidFill>
                  <a:srgbClr val="CE9178"/>
                </a:solidFill>
                <a:latin typeface="Fira Code" pitchFamily="1" charset="0"/>
              </a:rPr>
              <a:t>'https://cdn.dummyjson.com/products/images/beauty/Essence%20Mascara%20Lash%20Princess/1.png'</a:t>
            </a:r>
            <a:endParaRPr lang="en-US" sz="900" dirty="0">
              <a:solidFill>
                <a:srgbClr val="CCCCCC"/>
              </a:solidFill>
              <a:latin typeface="Fira Code" pitchFamily="1" charset="0"/>
            </a:endParaRPr>
          </a:p>
          <a:p>
            <a:r>
              <a:rPr lang="en-US" sz="900" dirty="0">
                <a:solidFill>
                  <a:srgbClr val="D4D4D4"/>
                </a:solidFill>
                <a:latin typeface="Fira Code" pitchFamily="1" charset="0"/>
              </a:rPr>
              <a:t>              </a:t>
            </a:r>
            <a:r>
              <a:rPr lang="en-US" sz="900" dirty="0">
                <a:solidFill>
                  <a:srgbClr val="808080"/>
                </a:solidFill>
                <a:latin typeface="Fira Code" pitchFamily="1" charset="0"/>
              </a:rPr>
              <a:t>/&gt;</a:t>
            </a:r>
            <a:endParaRPr lang="en-US" sz="900" dirty="0">
              <a:solidFill>
                <a:srgbClr val="CCCCCC"/>
              </a:solidFill>
              <a:latin typeface="Fira Code" pitchFamily="1" charset="0"/>
            </a:endParaRPr>
          </a:p>
          <a:p>
            <a:r>
              <a:rPr lang="en-US" sz="900" dirty="0">
                <a:solidFill>
                  <a:srgbClr val="D4D4D4"/>
                </a:solidFill>
                <a:latin typeface="Fira Code" pitchFamily="1" charset="0"/>
              </a:rPr>
              <a:t>              </a:t>
            </a:r>
            <a:r>
              <a:rPr lang="en-US" sz="900" dirty="0">
                <a:solidFill>
                  <a:srgbClr val="808080"/>
                </a:solidFill>
                <a:latin typeface="Fira Code" pitchFamily="1" charset="0"/>
              </a:rPr>
              <a:t>&lt;</a:t>
            </a:r>
            <a:r>
              <a:rPr lang="en-US" sz="900" dirty="0">
                <a:solidFill>
                  <a:srgbClr val="4EC9B0"/>
                </a:solidFill>
                <a:latin typeface="Fira Code" pitchFamily="1" charset="0"/>
              </a:rPr>
              <a:t>Card.Body</a:t>
            </a:r>
            <a:r>
              <a:rPr lang="en-US" sz="900" dirty="0">
                <a:solidFill>
                  <a:srgbClr val="808080"/>
                </a:solidFill>
                <a:latin typeface="Fira Code" pitchFamily="1" charset="0"/>
              </a:rPr>
              <a:t>&gt;</a:t>
            </a:r>
            <a:endParaRPr lang="en-US" sz="900" dirty="0">
              <a:solidFill>
                <a:srgbClr val="CCCCCC"/>
              </a:solidFill>
              <a:latin typeface="Fira Code" pitchFamily="1" charset="0"/>
            </a:endParaRPr>
          </a:p>
          <a:p>
            <a:r>
              <a:rPr lang="en-US" sz="900" dirty="0">
                <a:solidFill>
                  <a:srgbClr val="D4D4D4"/>
                </a:solidFill>
                <a:latin typeface="Fira Code" pitchFamily="1" charset="0"/>
              </a:rPr>
              <a:t>                </a:t>
            </a:r>
            <a:r>
              <a:rPr lang="en-US" sz="900" dirty="0">
                <a:solidFill>
                  <a:srgbClr val="808080"/>
                </a:solidFill>
                <a:latin typeface="Fira Code" pitchFamily="1" charset="0"/>
              </a:rPr>
              <a:t>&lt;</a:t>
            </a:r>
            <a:r>
              <a:rPr lang="en-US" sz="900" dirty="0">
                <a:solidFill>
                  <a:srgbClr val="4EC9B0"/>
                </a:solidFill>
                <a:latin typeface="Fira Code" pitchFamily="1" charset="0"/>
              </a:rPr>
              <a:t>Card.Title</a:t>
            </a:r>
            <a:r>
              <a:rPr lang="en-US" sz="900" dirty="0">
                <a:solidFill>
                  <a:srgbClr val="808080"/>
                </a:solidFill>
                <a:latin typeface="Fira Code" pitchFamily="1" charset="0"/>
              </a:rPr>
              <a:t>&gt;</a:t>
            </a:r>
            <a:r>
              <a:rPr lang="en-US" sz="900" dirty="0">
                <a:solidFill>
                  <a:srgbClr val="D4D4D4"/>
                </a:solidFill>
                <a:latin typeface="Fira Code" pitchFamily="1" charset="0"/>
              </a:rPr>
              <a:t>Card Title</a:t>
            </a:r>
            <a:r>
              <a:rPr lang="en-US" sz="900" dirty="0">
                <a:solidFill>
                  <a:srgbClr val="808080"/>
                </a:solidFill>
                <a:latin typeface="Fira Code" pitchFamily="1" charset="0"/>
              </a:rPr>
              <a:t>&lt;/</a:t>
            </a:r>
            <a:r>
              <a:rPr lang="en-US" sz="900" dirty="0">
                <a:solidFill>
                  <a:srgbClr val="4EC9B0"/>
                </a:solidFill>
                <a:latin typeface="Fira Code" pitchFamily="1" charset="0"/>
              </a:rPr>
              <a:t>Card.Title</a:t>
            </a:r>
            <a:r>
              <a:rPr lang="en-US" sz="900" dirty="0">
                <a:solidFill>
                  <a:srgbClr val="808080"/>
                </a:solidFill>
                <a:latin typeface="Fira Code" pitchFamily="1" charset="0"/>
              </a:rPr>
              <a:t>&gt;</a:t>
            </a:r>
            <a:endParaRPr lang="en-US" sz="900" dirty="0">
              <a:solidFill>
                <a:srgbClr val="CCCCCC"/>
              </a:solidFill>
              <a:latin typeface="Fira Code" pitchFamily="1" charset="0"/>
            </a:endParaRPr>
          </a:p>
          <a:p>
            <a:r>
              <a:rPr lang="en-US" sz="900" dirty="0">
                <a:solidFill>
                  <a:srgbClr val="D4D4D4"/>
                </a:solidFill>
                <a:latin typeface="Fira Code" pitchFamily="1" charset="0"/>
              </a:rPr>
              <a:t>                </a:t>
            </a:r>
            <a:r>
              <a:rPr lang="en-US" sz="900" dirty="0">
                <a:solidFill>
                  <a:srgbClr val="808080"/>
                </a:solidFill>
                <a:latin typeface="Fira Code" pitchFamily="1" charset="0"/>
              </a:rPr>
              <a:t>&lt;</a:t>
            </a:r>
            <a:r>
              <a:rPr lang="en-US" sz="900" dirty="0">
                <a:solidFill>
                  <a:srgbClr val="4EC9B0"/>
                </a:solidFill>
                <a:latin typeface="Fira Code" pitchFamily="1" charset="0"/>
              </a:rPr>
              <a:t>Card.Text</a:t>
            </a:r>
            <a:r>
              <a:rPr lang="en-US" sz="900" dirty="0">
                <a:solidFill>
                  <a:srgbClr val="808080"/>
                </a:solidFill>
                <a:latin typeface="Fira Code" pitchFamily="1" charset="0"/>
              </a:rPr>
              <a:t>&gt;</a:t>
            </a:r>
            <a:endParaRPr lang="en-US" sz="900" dirty="0">
              <a:solidFill>
                <a:srgbClr val="CCCCCC"/>
              </a:solidFill>
              <a:latin typeface="Fira Code" pitchFamily="1" charset="0"/>
            </a:endParaRPr>
          </a:p>
          <a:p>
            <a:r>
              <a:rPr lang="en-US" sz="900" dirty="0">
                <a:solidFill>
                  <a:srgbClr val="D4D4D4"/>
                </a:solidFill>
                <a:latin typeface="Fira Code" pitchFamily="1" charset="0"/>
              </a:rPr>
              <a:t>                  Some quick example text to build on the card title and make up</a:t>
            </a:r>
            <a:endParaRPr lang="en-US" sz="900" dirty="0">
              <a:solidFill>
                <a:srgbClr val="CCCCCC"/>
              </a:solidFill>
              <a:latin typeface="Fira Code" pitchFamily="1" charset="0"/>
            </a:endParaRPr>
          </a:p>
          <a:p>
            <a:r>
              <a:rPr lang="en-US" sz="900" dirty="0">
                <a:solidFill>
                  <a:srgbClr val="D4D4D4"/>
                </a:solidFill>
                <a:latin typeface="Fira Code" pitchFamily="1" charset="0"/>
              </a:rPr>
              <a:t>                  the bulk of the card's content.</a:t>
            </a:r>
            <a:endParaRPr lang="en-US" sz="900" dirty="0">
              <a:solidFill>
                <a:srgbClr val="CCCCCC"/>
              </a:solidFill>
              <a:latin typeface="Fira Code" pitchFamily="1" charset="0"/>
            </a:endParaRPr>
          </a:p>
          <a:p>
            <a:r>
              <a:rPr lang="en-US" sz="900" dirty="0">
                <a:solidFill>
                  <a:srgbClr val="D4D4D4"/>
                </a:solidFill>
                <a:latin typeface="Fira Code" pitchFamily="1" charset="0"/>
              </a:rPr>
              <a:t>                </a:t>
            </a:r>
            <a:r>
              <a:rPr lang="en-US" sz="900" dirty="0">
                <a:solidFill>
                  <a:srgbClr val="808080"/>
                </a:solidFill>
                <a:latin typeface="Fira Code" pitchFamily="1" charset="0"/>
              </a:rPr>
              <a:t>&lt;/</a:t>
            </a:r>
            <a:r>
              <a:rPr lang="en-US" sz="900" dirty="0">
                <a:solidFill>
                  <a:srgbClr val="4EC9B0"/>
                </a:solidFill>
                <a:latin typeface="Fira Code" pitchFamily="1" charset="0"/>
              </a:rPr>
              <a:t>Card.Text</a:t>
            </a:r>
            <a:r>
              <a:rPr lang="en-US" sz="900" dirty="0">
                <a:solidFill>
                  <a:srgbClr val="808080"/>
                </a:solidFill>
                <a:latin typeface="Fira Code" pitchFamily="1" charset="0"/>
              </a:rPr>
              <a:t>&gt;</a:t>
            </a:r>
            <a:endParaRPr lang="en-US" sz="900" dirty="0">
              <a:solidFill>
                <a:srgbClr val="CCCCCC"/>
              </a:solidFill>
              <a:latin typeface="Fira Code" pitchFamily="1" charset="0"/>
            </a:endParaRPr>
          </a:p>
          <a:p>
            <a:r>
              <a:rPr lang="en-US" sz="900" dirty="0">
                <a:solidFill>
                  <a:srgbClr val="D4D4D4"/>
                </a:solidFill>
                <a:latin typeface="Fira Code" pitchFamily="1" charset="0"/>
              </a:rPr>
              <a:t>                </a:t>
            </a:r>
            <a:r>
              <a:rPr lang="en-US" sz="900" dirty="0">
                <a:solidFill>
                  <a:srgbClr val="808080"/>
                </a:solidFill>
                <a:latin typeface="Fira Code" pitchFamily="1" charset="0"/>
              </a:rPr>
              <a:t>&lt;</a:t>
            </a:r>
            <a:r>
              <a:rPr lang="en-US" sz="900" dirty="0">
                <a:solidFill>
                  <a:srgbClr val="4EC9B0"/>
                </a:solidFill>
                <a:latin typeface="Fira Code" pitchFamily="1" charset="0"/>
              </a:rPr>
              <a:t>Button</a:t>
            </a:r>
            <a:r>
              <a:rPr lang="en-US" sz="900" dirty="0">
                <a:solidFill>
                  <a:srgbClr val="D4D4D4"/>
                </a:solidFill>
                <a:latin typeface="Fira Code" pitchFamily="1" charset="0"/>
              </a:rPr>
              <a:t> </a:t>
            </a:r>
            <a:r>
              <a:rPr lang="en-US" sz="900" dirty="0">
                <a:solidFill>
                  <a:srgbClr val="9CDCFE"/>
                </a:solidFill>
                <a:latin typeface="Fira Code" pitchFamily="1" charset="0"/>
              </a:rPr>
              <a:t>variant</a:t>
            </a:r>
            <a:r>
              <a:rPr lang="en-US" sz="900" dirty="0">
                <a:solidFill>
                  <a:srgbClr val="D4D4D4"/>
                </a:solidFill>
                <a:latin typeface="Fira Code" pitchFamily="1" charset="0"/>
              </a:rPr>
              <a:t>=</a:t>
            </a:r>
            <a:r>
              <a:rPr lang="en-US" sz="900" dirty="0">
                <a:solidFill>
                  <a:srgbClr val="CE9178"/>
                </a:solidFill>
                <a:latin typeface="Fira Code" pitchFamily="1" charset="0"/>
              </a:rPr>
              <a:t>'primary'</a:t>
            </a:r>
            <a:r>
              <a:rPr lang="en-US" sz="900" dirty="0">
                <a:solidFill>
                  <a:srgbClr val="808080"/>
                </a:solidFill>
                <a:latin typeface="Fira Code" pitchFamily="1" charset="0"/>
              </a:rPr>
              <a:t>&gt;</a:t>
            </a:r>
            <a:r>
              <a:rPr lang="en-US" sz="900" dirty="0">
                <a:solidFill>
                  <a:srgbClr val="D4D4D4"/>
                </a:solidFill>
                <a:latin typeface="Fira Code" pitchFamily="1" charset="0"/>
              </a:rPr>
              <a:t>Go somewhere</a:t>
            </a:r>
            <a:r>
              <a:rPr lang="en-US" sz="900" dirty="0">
                <a:solidFill>
                  <a:srgbClr val="808080"/>
                </a:solidFill>
                <a:latin typeface="Fira Code" pitchFamily="1" charset="0"/>
              </a:rPr>
              <a:t>&lt;/</a:t>
            </a:r>
            <a:r>
              <a:rPr lang="en-US" sz="900" dirty="0">
                <a:solidFill>
                  <a:srgbClr val="4EC9B0"/>
                </a:solidFill>
                <a:latin typeface="Fira Code" pitchFamily="1" charset="0"/>
              </a:rPr>
              <a:t>Button</a:t>
            </a:r>
            <a:r>
              <a:rPr lang="en-US" sz="900" dirty="0">
                <a:solidFill>
                  <a:srgbClr val="808080"/>
                </a:solidFill>
                <a:latin typeface="Fira Code" pitchFamily="1" charset="0"/>
              </a:rPr>
              <a:t>&gt;</a:t>
            </a:r>
            <a:endParaRPr lang="en-US" sz="900" dirty="0">
              <a:solidFill>
                <a:srgbClr val="CCCCCC"/>
              </a:solidFill>
              <a:latin typeface="Fira Code" pitchFamily="1" charset="0"/>
            </a:endParaRPr>
          </a:p>
          <a:p>
            <a:r>
              <a:rPr lang="en-US" sz="900" dirty="0">
                <a:solidFill>
                  <a:srgbClr val="D4D4D4"/>
                </a:solidFill>
                <a:latin typeface="Fira Code" pitchFamily="1" charset="0"/>
              </a:rPr>
              <a:t>              </a:t>
            </a:r>
            <a:r>
              <a:rPr lang="en-US" sz="900" dirty="0">
                <a:solidFill>
                  <a:srgbClr val="808080"/>
                </a:solidFill>
                <a:latin typeface="Fira Code" pitchFamily="1" charset="0"/>
              </a:rPr>
              <a:t>&lt;/</a:t>
            </a:r>
            <a:r>
              <a:rPr lang="en-US" sz="900" dirty="0">
                <a:solidFill>
                  <a:srgbClr val="4EC9B0"/>
                </a:solidFill>
                <a:latin typeface="Fira Code" pitchFamily="1" charset="0"/>
              </a:rPr>
              <a:t>Card.Body</a:t>
            </a:r>
            <a:r>
              <a:rPr lang="en-US" sz="900" dirty="0">
                <a:solidFill>
                  <a:srgbClr val="808080"/>
                </a:solidFill>
                <a:latin typeface="Fira Code" pitchFamily="1" charset="0"/>
              </a:rPr>
              <a:t>&gt;</a:t>
            </a:r>
            <a:endParaRPr lang="en-US" sz="900" dirty="0">
              <a:solidFill>
                <a:srgbClr val="CCCCCC"/>
              </a:solidFill>
              <a:latin typeface="Fira Code" pitchFamily="1" charset="0"/>
            </a:endParaRPr>
          </a:p>
          <a:p>
            <a:r>
              <a:rPr lang="en-US" sz="900" dirty="0">
                <a:solidFill>
                  <a:srgbClr val="D4D4D4"/>
                </a:solidFill>
                <a:latin typeface="Fira Code" pitchFamily="1" charset="0"/>
              </a:rPr>
              <a:t>            </a:t>
            </a:r>
            <a:r>
              <a:rPr lang="en-US" sz="900" dirty="0">
                <a:solidFill>
                  <a:srgbClr val="808080"/>
                </a:solidFill>
                <a:latin typeface="Fira Code" pitchFamily="1" charset="0"/>
              </a:rPr>
              <a:t>&lt;/</a:t>
            </a:r>
            <a:r>
              <a:rPr lang="en-US" sz="900" dirty="0">
                <a:solidFill>
                  <a:srgbClr val="4EC9B0"/>
                </a:solidFill>
                <a:latin typeface="Fira Code" pitchFamily="1" charset="0"/>
              </a:rPr>
              <a:t>Card</a:t>
            </a:r>
            <a:r>
              <a:rPr lang="en-US" sz="900" dirty="0">
                <a:solidFill>
                  <a:srgbClr val="808080"/>
                </a:solidFill>
                <a:latin typeface="Fira Code" pitchFamily="1" charset="0"/>
              </a:rPr>
              <a:t>&gt;</a:t>
            </a:r>
            <a:endParaRPr lang="en-US" sz="900" dirty="0">
              <a:solidFill>
                <a:srgbClr val="CCCCCC"/>
              </a:solidFill>
              <a:latin typeface="Fira Code" pitchFamily="1" charset="0"/>
            </a:endParaRPr>
          </a:p>
          <a:p>
            <a:r>
              <a:rPr lang="en-US" sz="900" dirty="0">
                <a:solidFill>
                  <a:srgbClr val="D4D4D4"/>
                </a:solidFill>
                <a:latin typeface="Fira Code" pitchFamily="1" charset="0"/>
              </a:rPr>
              <a:t>          </a:t>
            </a:r>
            <a:r>
              <a:rPr lang="en-US" sz="900" dirty="0">
                <a:solidFill>
                  <a:srgbClr val="808080"/>
                </a:solidFill>
                <a:latin typeface="Fira Code" pitchFamily="1" charset="0"/>
              </a:rPr>
              <a:t>&lt;/</a:t>
            </a:r>
            <a:r>
              <a:rPr lang="en-US" sz="900" dirty="0">
                <a:solidFill>
                  <a:srgbClr val="4EC9B0"/>
                </a:solidFill>
                <a:latin typeface="Fira Code" pitchFamily="1" charset="0"/>
              </a:rPr>
              <a:t>Col</a:t>
            </a:r>
            <a:r>
              <a:rPr lang="en-US" sz="900" dirty="0">
                <a:solidFill>
                  <a:srgbClr val="808080"/>
                </a:solidFill>
                <a:latin typeface="Fira Code" pitchFamily="1" charset="0"/>
              </a:rPr>
              <a:t>&gt;</a:t>
            </a:r>
            <a:endParaRPr lang="en-US" sz="900" dirty="0">
              <a:solidFill>
                <a:srgbClr val="CCCCCC"/>
              </a:solidFill>
              <a:latin typeface="Fira Code" pitchFamily="1" charset="0"/>
            </a:endParaRPr>
          </a:p>
          <a:p>
            <a:r>
              <a:rPr lang="en-US" sz="900" dirty="0">
                <a:solidFill>
                  <a:srgbClr val="D4D4D4"/>
                </a:solidFill>
                <a:latin typeface="Fira Code" pitchFamily="1" charset="0"/>
              </a:rPr>
              <a:t>        ))</a:t>
            </a:r>
            <a:r>
              <a:rPr lang="en-US" sz="900" dirty="0">
                <a:solidFill>
                  <a:srgbClr val="569CD6"/>
                </a:solidFill>
                <a:latin typeface="Fira Code" pitchFamily="1" charset="0"/>
              </a:rPr>
              <a:t>}</a:t>
            </a:r>
            <a:endParaRPr lang="en-US" sz="900" dirty="0">
              <a:solidFill>
                <a:srgbClr val="CCCCCC"/>
              </a:solidFill>
              <a:latin typeface="Fira Code" pitchFamily="1" charset="0"/>
            </a:endParaRPr>
          </a:p>
          <a:p>
            <a:r>
              <a:rPr lang="en-US" sz="900" dirty="0">
                <a:solidFill>
                  <a:srgbClr val="CCCCCC"/>
                </a:solidFill>
                <a:latin typeface="Fira Code" pitchFamily="1" charset="0"/>
              </a:rPr>
              <a:t>      </a:t>
            </a:r>
            <a:r>
              <a:rPr lang="en-US" sz="900" dirty="0">
                <a:solidFill>
                  <a:srgbClr val="808080"/>
                </a:solidFill>
                <a:latin typeface="Fira Code" pitchFamily="1" charset="0"/>
              </a:rPr>
              <a:t>&lt;/</a:t>
            </a:r>
            <a:r>
              <a:rPr lang="en-US" sz="900" dirty="0">
                <a:solidFill>
                  <a:srgbClr val="4EC9B0"/>
                </a:solidFill>
                <a:latin typeface="Fira Code" pitchFamily="1" charset="0"/>
              </a:rPr>
              <a:t>Row</a:t>
            </a:r>
            <a:r>
              <a:rPr lang="en-US" sz="900" dirty="0">
                <a:solidFill>
                  <a:srgbClr val="808080"/>
                </a:solidFill>
                <a:latin typeface="Fira Code" pitchFamily="1" charset="0"/>
              </a:rPr>
              <a:t>&gt;</a:t>
            </a:r>
            <a:endParaRPr lang="en-US" sz="900" dirty="0">
              <a:solidFill>
                <a:srgbClr val="CCCCCC"/>
              </a:solidFill>
              <a:latin typeface="Fira Code" pitchFamily="1" charset="0"/>
            </a:endParaRPr>
          </a:p>
          <a:p>
            <a:r>
              <a:rPr lang="en-US" sz="900" dirty="0">
                <a:solidFill>
                  <a:srgbClr val="CCCCCC"/>
                </a:solidFill>
                <a:latin typeface="Fira Code" pitchFamily="1" charset="0"/>
              </a:rPr>
              <a:t>    </a:t>
            </a:r>
            <a:r>
              <a:rPr lang="en-US" sz="900" dirty="0">
                <a:solidFill>
                  <a:srgbClr val="808080"/>
                </a:solidFill>
                <a:latin typeface="Fira Code" pitchFamily="1" charset="0"/>
              </a:rPr>
              <a:t>&lt;/</a:t>
            </a:r>
            <a:r>
              <a:rPr lang="en-US" sz="900" dirty="0">
                <a:solidFill>
                  <a:srgbClr val="4EC9B0"/>
                </a:solidFill>
                <a:latin typeface="Fira Code" pitchFamily="1" charset="0"/>
              </a:rPr>
              <a:t>Container</a:t>
            </a:r>
            <a:r>
              <a:rPr lang="en-US" sz="900" dirty="0">
                <a:solidFill>
                  <a:srgbClr val="808080"/>
                </a:solidFill>
                <a:latin typeface="Fira Code" pitchFamily="1" charset="0"/>
              </a:rPr>
              <a:t>&gt;</a:t>
            </a:r>
            <a:endParaRPr lang="en-US" sz="900" dirty="0">
              <a:solidFill>
                <a:srgbClr val="CCCCCC"/>
              </a:solidFill>
              <a:latin typeface="Fira Code" pitchFamily="1" charset="0"/>
            </a:endParaRPr>
          </a:p>
          <a:p>
            <a:r>
              <a:rPr lang="en-US" sz="900" dirty="0">
                <a:solidFill>
                  <a:srgbClr val="CCCCCC"/>
                </a:solidFill>
                <a:latin typeface="Fira Code" pitchFamily="1" charset="0"/>
              </a:rPr>
              <a:t>  );</a:t>
            </a:r>
          </a:p>
          <a:p>
            <a:r>
              <a:rPr lang="en-US" sz="900" dirty="0">
                <a:solidFill>
                  <a:srgbClr val="CCCCCC"/>
                </a:solidFill>
                <a:latin typeface="Fira Code" pitchFamily="1" charset="0"/>
              </a:rPr>
              <a:t>}</a:t>
            </a:r>
            <a:endParaRPr lang="en-US" sz="900" b="0" dirty="0">
              <a:solidFill>
                <a:srgbClr val="CCCCCC"/>
              </a:solidFill>
              <a:effectLst/>
              <a:latin typeface="Fira Code" pitchFamily="1" charset="0"/>
            </a:endParaRPr>
          </a:p>
        </p:txBody>
      </p:sp>
    </p:spTree>
    <p:extLst>
      <p:ext uri="{BB962C8B-B14F-4D97-AF65-F5344CB8AC3E}">
        <p14:creationId xmlns:p14="http://schemas.microsoft.com/office/powerpoint/2010/main" val="2499322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z="1800" dirty="0" smtClean="0">
                <a:latin typeface="Tahoma" panose="020B0604030504040204" pitchFamily="34" charset="0"/>
                <a:ea typeface="Tahoma" panose="020B0604030504040204" pitchFamily="34" charset="0"/>
                <a:cs typeface="Tahoma" panose="020B0604030504040204" pitchFamily="34" charset="0"/>
              </a:rPr>
              <a:t>Với footer ta có thể sử dụng component có sẳn sau đó custom lại theo ý mình</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hlinkClick r:id="rId2"/>
              </a:rPr>
              <a:t>https://</a:t>
            </a:r>
            <a:r>
              <a:rPr lang="en-US" dirty="0" smtClean="0">
                <a:latin typeface="Tahoma" panose="020B0604030504040204" pitchFamily="34" charset="0"/>
                <a:ea typeface="Tahoma" panose="020B0604030504040204" pitchFamily="34" charset="0"/>
                <a:cs typeface="Tahoma" panose="020B0604030504040204" pitchFamily="34" charset="0"/>
                <a:hlinkClick r:id="rId2"/>
              </a:rPr>
              <a:t>react-bootstrap.github.io/docs/components/alerts#additional-content</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9061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z="1800" dirty="0" smtClean="0">
                <a:latin typeface="Tahoma" panose="020B0604030504040204" pitchFamily="34" charset="0"/>
                <a:ea typeface="Tahoma" panose="020B0604030504040204" pitchFamily="34" charset="0"/>
                <a:cs typeface="Tahoma" panose="020B0604030504040204" pitchFamily="34" charset="0"/>
              </a:rPr>
              <a:t>Chú ý các class liên </a:t>
            </a:r>
            <a:r>
              <a:rPr lang="en-US" dirty="0">
                <a:latin typeface="Tahoma" panose="020B0604030504040204" pitchFamily="34" charset="0"/>
                <a:ea typeface="Tahoma" panose="020B0604030504040204" pitchFamily="34" charset="0"/>
                <a:cs typeface="Tahoma" panose="020B0604030504040204" pitchFamily="34" charset="0"/>
              </a:rPr>
              <a:t>quan </a:t>
            </a:r>
            <a:r>
              <a:rPr lang="en-US" dirty="0" smtClean="0">
                <a:latin typeface="Tahoma" panose="020B0604030504040204" pitchFamily="34" charset="0"/>
                <a:ea typeface="Tahoma" panose="020B0604030504040204" pitchFamily="34" charset="0"/>
                <a:cs typeface="Tahoma" panose="020B0604030504040204" pitchFamily="34" charset="0"/>
              </a:rPr>
              <a:t>tới utilities như </a:t>
            </a:r>
            <a:r>
              <a:rPr lang="en-US" sz="1800" dirty="0" smtClean="0">
                <a:latin typeface="Tahoma" panose="020B0604030504040204" pitchFamily="34" charset="0"/>
                <a:ea typeface="Tahoma" panose="020B0604030504040204" pitchFamily="34" charset="0"/>
                <a:cs typeface="Tahoma" panose="020B0604030504040204" pitchFamily="34" charset="0"/>
              </a:rPr>
              <a:t>spacing sizing... </a:t>
            </a:r>
            <a:r>
              <a:rPr lang="en-US" dirty="0" smtClean="0">
                <a:latin typeface="Tahoma" panose="020B0604030504040204" pitchFamily="34" charset="0"/>
                <a:ea typeface="Tahoma" panose="020B0604030504040204" pitchFamily="34" charset="0"/>
                <a:cs typeface="Tahoma" panose="020B0604030504040204" pitchFamily="34" charset="0"/>
              </a:rPr>
              <a:t>ta có thể tìm hiểu thêm ở bootstrap</a:t>
            </a:r>
          </a:p>
          <a:p>
            <a:pPr lvl="1"/>
            <a:r>
              <a:rPr lang="en-US" dirty="0">
                <a:latin typeface="Tahoma" panose="020B0604030504040204" pitchFamily="34" charset="0"/>
                <a:ea typeface="Tahoma" panose="020B0604030504040204" pitchFamily="34" charset="0"/>
                <a:cs typeface="Tahoma" panose="020B0604030504040204" pitchFamily="34" charset="0"/>
                <a:hlinkClick r:id="rId2"/>
              </a:rPr>
              <a:t>https://</a:t>
            </a:r>
            <a:r>
              <a:rPr lang="en-US" dirty="0" smtClean="0">
                <a:latin typeface="Tahoma" panose="020B0604030504040204" pitchFamily="34" charset="0"/>
                <a:ea typeface="Tahoma" panose="020B0604030504040204" pitchFamily="34" charset="0"/>
                <a:cs typeface="Tahoma" panose="020B0604030504040204" pitchFamily="34" charset="0"/>
                <a:hlinkClick r:id="rId2"/>
              </a:rPr>
              <a:t>getbootstrap.com/docs/5.3/utilities/spacing/</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hlinkClick r:id="rId3"/>
              </a:rPr>
              <a:t>https://getbootstrap.com/docs/5.3/utilities/sizing</a:t>
            </a:r>
            <a:r>
              <a:rPr lang="en-US" dirty="0" smtClean="0">
                <a:latin typeface="Tahoma" panose="020B0604030504040204" pitchFamily="34" charset="0"/>
                <a:ea typeface="Tahoma" panose="020B0604030504040204" pitchFamily="34" charset="0"/>
                <a:cs typeface="Tahoma" panose="020B0604030504040204" pitchFamily="34" charset="0"/>
                <a:hlinkClick r:id="rId3"/>
              </a:rPr>
              <a:t>/</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r>
              <a:rPr lang="en-US" dirty="0" smtClean="0">
                <a:latin typeface="Tahoma" panose="020B0604030504040204" pitchFamily="34" charset="0"/>
                <a:ea typeface="Tahoma" panose="020B0604030504040204" pitchFamily="34" charset="0"/>
                <a:cs typeface="Tahoma" panose="020B0604030504040204" pitchFamily="34" charset="0"/>
              </a:rPr>
              <a:t>...</a:t>
            </a:r>
          </a:p>
          <a:p>
            <a:pPr lvl="1"/>
            <a:endParaRPr lang="en-US"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19802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Giới thiệu</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z="1800" dirty="0" smtClean="0">
                <a:latin typeface="Tahoma" panose="020B0604030504040204" pitchFamily="34" charset="0"/>
                <a:ea typeface="Tahoma" panose="020B0604030504040204" pitchFamily="34" charset="0"/>
                <a:cs typeface="Tahoma" panose="020B0604030504040204" pitchFamily="34" charset="0"/>
              </a:rPr>
              <a:t>Chúng ta thường quen với bootstrap, thì nó </a:t>
            </a:r>
            <a:r>
              <a:rPr lang="vi-VN" dirty="0" smtClean="0">
                <a:ea typeface="Tahoma" panose="020B0604030504040204" pitchFamily="34" charset="0"/>
                <a:cs typeface="Tahoma" panose="020B0604030504040204" pitchFamily="34" charset="0"/>
              </a:rPr>
              <a:t>là </a:t>
            </a:r>
            <a:r>
              <a:rPr lang="vi-VN" dirty="0">
                <a:ea typeface="Tahoma" panose="020B0604030504040204" pitchFamily="34" charset="0"/>
                <a:cs typeface="Tahoma" panose="020B0604030504040204" pitchFamily="34" charset="0"/>
              </a:rPr>
              <a:t>một Framework Front-End phổ biến được sử dụng để thiết kế giao diện </a:t>
            </a:r>
            <a:r>
              <a:rPr lang="vi-VN" dirty="0" smtClean="0">
                <a:ea typeface="Tahoma" panose="020B0604030504040204" pitchFamily="34" charset="0"/>
                <a:cs typeface="Tahoma" panose="020B0604030504040204" pitchFamily="34" charset="0"/>
              </a:rPr>
              <a:t>Website.</a:t>
            </a:r>
            <a:endParaRPr lang="en-US" dirty="0" smtClean="0">
              <a:ea typeface="Tahoma" panose="020B0604030504040204" pitchFamily="34" charset="0"/>
              <a:cs typeface="Tahoma" panose="020B0604030504040204" pitchFamily="34" charset="0"/>
            </a:endParaRPr>
          </a:p>
          <a:p>
            <a:r>
              <a:rPr lang="vi-VN" dirty="0" smtClean="0">
                <a:ea typeface="Tahoma" panose="020B0604030504040204" pitchFamily="34" charset="0"/>
                <a:cs typeface="Tahoma" panose="020B0604030504040204" pitchFamily="34" charset="0"/>
              </a:rPr>
              <a:t>Bootstrap </a:t>
            </a:r>
            <a:r>
              <a:rPr lang="vi-VN" dirty="0">
                <a:ea typeface="Tahoma" panose="020B0604030504040204" pitchFamily="34" charset="0"/>
                <a:cs typeface="Tahoma" panose="020B0604030504040204" pitchFamily="34" charset="0"/>
              </a:rPr>
              <a:t>cung cấp một bộ thư viện các thành phần và công cụ giúp thiết kế Website nhanh hơn và dễ dàng </a:t>
            </a:r>
            <a:r>
              <a:rPr lang="vi-VN" dirty="0" smtClean="0">
                <a:ea typeface="Tahoma" panose="020B0604030504040204" pitchFamily="34" charset="0"/>
                <a:cs typeface="Tahoma" panose="020B0604030504040204" pitchFamily="34" charset="0"/>
              </a:rPr>
              <a:t>hơn.</a:t>
            </a:r>
            <a:endParaRPr lang="en-US" dirty="0" smtClean="0">
              <a:ea typeface="Tahoma" panose="020B0604030504040204" pitchFamily="34" charset="0"/>
              <a:cs typeface="Tahoma" panose="020B0604030504040204" pitchFamily="34" charset="0"/>
            </a:endParaRPr>
          </a:p>
          <a:p>
            <a:r>
              <a:rPr lang="en-US" dirty="0" smtClean="0">
                <a:ea typeface="Tahoma" panose="020B0604030504040204" pitchFamily="34" charset="0"/>
                <a:cs typeface="Tahoma" panose="020B0604030504040204" pitchFamily="34" charset="0"/>
              </a:rPr>
              <a:t>L</a:t>
            </a:r>
            <a:r>
              <a:rPr lang="vi-VN" dirty="0" smtClean="0">
                <a:ea typeface="Tahoma" panose="020B0604030504040204" pitchFamily="34" charset="0"/>
                <a:cs typeface="Tahoma" panose="020B0604030504040204" pitchFamily="34" charset="0"/>
              </a:rPr>
              <a:t>à </a:t>
            </a:r>
            <a:r>
              <a:rPr lang="vi-VN" dirty="0">
                <a:ea typeface="Tahoma" panose="020B0604030504040204" pitchFamily="34" charset="0"/>
                <a:cs typeface="Tahoma" panose="020B0604030504040204" pitchFamily="34" charset="0"/>
              </a:rPr>
              <a:t>mã nguồn mở miễn phí, có thể được tải về và sử dụng dễ dàng, cung cấp mẫu giao diện Website với các thành phần có sẵn như menu điều hướng, form, button, carousel, modal</a:t>
            </a:r>
            <a:r>
              <a:rPr lang="vi-VN" dirty="0" smtClean="0">
                <a:ea typeface="Tahoma" panose="020B0604030504040204" pitchFamily="34" charset="0"/>
                <a:cs typeface="Tahoma" panose="020B0604030504040204" pitchFamily="34" charset="0"/>
              </a:rPr>
              <a:t>....</a:t>
            </a:r>
            <a:endParaRPr lang="en-US" dirty="0" smtClean="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hlinkClick r:id="rId2"/>
              </a:rPr>
              <a:t>https://getbootstrap.com</a:t>
            </a:r>
            <a:r>
              <a:rPr lang="en-US" dirty="0" smtClean="0">
                <a:latin typeface="Tahoma" panose="020B0604030504040204" pitchFamily="34" charset="0"/>
                <a:ea typeface="Tahoma" panose="020B0604030504040204" pitchFamily="34" charset="0"/>
                <a:cs typeface="Tahoma" panose="020B0604030504040204" pitchFamily="34" charset="0"/>
                <a:hlinkClick r:id="rId2"/>
              </a:rPr>
              <a:t>/</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5450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Giới thiệu</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z="1800" dirty="0" smtClean="0">
                <a:latin typeface="Tahoma" panose="020B0604030504040204" pitchFamily="34" charset="0"/>
                <a:ea typeface="Tahoma" panose="020B0604030504040204" pitchFamily="34" charset="0"/>
                <a:cs typeface="Tahoma" panose="020B0604030504040204" pitchFamily="34" charset="0"/>
              </a:rPr>
              <a:t>Thế còn react bootstrap thì sao?</a:t>
            </a:r>
          </a:p>
          <a:p>
            <a:r>
              <a:rPr lang="en-US" dirty="0" smtClean="0">
                <a:latin typeface="Tahoma" panose="020B0604030504040204" pitchFamily="34" charset="0"/>
                <a:ea typeface="Tahoma" panose="020B0604030504040204" pitchFamily="34" charset="0"/>
                <a:cs typeface="Tahoma" panose="020B0604030504040204" pitchFamily="34" charset="0"/>
              </a:rPr>
              <a:t>Nó là b</a:t>
            </a:r>
            <a:r>
              <a:rPr lang="vi-VN" dirty="0" smtClean="0">
                <a:latin typeface="Tahoma" panose="020B0604030504040204" pitchFamily="34" charset="0"/>
                <a:ea typeface="Tahoma" panose="020B0604030504040204" pitchFamily="34" charset="0"/>
                <a:cs typeface="Tahoma" panose="020B0604030504040204" pitchFamily="34" charset="0"/>
              </a:rPr>
              <a:t>ootstrap </a:t>
            </a:r>
            <a:r>
              <a:rPr lang="vi-VN" dirty="0">
                <a:latin typeface="Tahoma" panose="020B0604030504040204" pitchFamily="34" charset="0"/>
                <a:ea typeface="Tahoma" panose="020B0604030504040204" pitchFamily="34" charset="0"/>
                <a:cs typeface="Tahoma" panose="020B0604030504040204" pitchFamily="34" charset="0"/>
              </a:rPr>
              <a:t>framework đã được “rebuilt” cho </a:t>
            </a:r>
            <a:r>
              <a:rPr lang="vi-VN" dirty="0" smtClean="0">
                <a:latin typeface="Tahoma" panose="020B0604030504040204" pitchFamily="34" charset="0"/>
                <a:ea typeface="Tahoma" panose="020B0604030504040204" pitchFamily="34" charset="0"/>
                <a:cs typeface="Tahoma" panose="020B0604030504040204" pitchFamily="34" charset="0"/>
              </a:rPr>
              <a:t>React</a:t>
            </a:r>
            <a:r>
              <a:rPr lang="en-US" dirty="0" smtClean="0">
                <a:latin typeface="Tahoma" panose="020B0604030504040204" pitchFamily="34" charset="0"/>
                <a:ea typeface="Tahoma" panose="020B0604030504040204" pitchFamily="34" charset="0"/>
                <a:cs typeface="Tahoma" panose="020B0604030504040204" pitchFamily="34" charset="0"/>
              </a:rPr>
              <a:t>.</a:t>
            </a:r>
          </a:p>
          <a:p>
            <a:r>
              <a:rPr lang="en-US" dirty="0" smtClean="0">
                <a:latin typeface="Tahoma" panose="020B0604030504040204" pitchFamily="34" charset="0"/>
                <a:ea typeface="Tahoma" panose="020B0604030504040204" pitchFamily="34" charset="0"/>
                <a:cs typeface="Tahoma" panose="020B0604030504040204" pitchFamily="34" charset="0"/>
                <a:hlinkClick r:id="rId2"/>
              </a:rPr>
              <a:t>https</a:t>
            </a:r>
            <a:r>
              <a:rPr lang="en-US" dirty="0">
                <a:latin typeface="Tahoma" panose="020B0604030504040204" pitchFamily="34" charset="0"/>
                <a:ea typeface="Tahoma" panose="020B0604030504040204" pitchFamily="34" charset="0"/>
                <a:cs typeface="Tahoma" panose="020B0604030504040204" pitchFamily="34" charset="0"/>
                <a:hlinkClick r:id="rId2"/>
              </a:rPr>
              <a:t>://react-bootstrap.github.io</a:t>
            </a:r>
            <a:r>
              <a:rPr lang="en-US" dirty="0" smtClean="0">
                <a:latin typeface="Tahoma" panose="020B0604030504040204" pitchFamily="34" charset="0"/>
                <a:ea typeface="Tahoma" panose="020B0604030504040204" pitchFamily="34" charset="0"/>
                <a:cs typeface="Tahoma" panose="020B0604030504040204" pitchFamily="34" charset="0"/>
                <a:hlinkClick r:id="rId2"/>
              </a:rPr>
              <a:t>/</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1781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Giới thiệu</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Có thể sử dụng bootstrap vào dự án react luôn, thế thì vì sao chúng ta lại cần react bootstrap?</a:t>
            </a:r>
          </a:p>
          <a:p>
            <a:pPr lvl="1"/>
            <a:r>
              <a:rPr lang="en-US" sz="1800" dirty="0" smtClean="0">
                <a:latin typeface="Tahoma" panose="020B0604030504040204" pitchFamily="34" charset="0"/>
                <a:ea typeface="Tahoma" panose="020B0604030504040204" pitchFamily="34" charset="0"/>
                <a:cs typeface="Tahoma" panose="020B0604030504040204" pitchFamily="34" charset="0"/>
              </a:rPr>
              <a:t>Hạn </a:t>
            </a:r>
            <a:r>
              <a:rPr lang="en-US" sz="1800" dirty="0">
                <a:latin typeface="Tahoma" panose="020B0604030504040204" pitchFamily="34" charset="0"/>
                <a:ea typeface="Tahoma" panose="020B0604030504040204" pitchFamily="34" charset="0"/>
                <a:cs typeface="Tahoma" panose="020B0604030504040204" pitchFamily="34" charset="0"/>
              </a:rPr>
              <a:t>chế sự phụ thuộc vào </a:t>
            </a:r>
            <a:r>
              <a:rPr lang="en-US" sz="1800" dirty="0" smtClean="0">
                <a:latin typeface="Tahoma" panose="020B0604030504040204" pitchFamily="34" charset="0"/>
                <a:ea typeface="Tahoma" panose="020B0604030504040204" pitchFamily="34" charset="0"/>
                <a:cs typeface="Tahoma" panose="020B0604030504040204" pitchFamily="34" charset="0"/>
              </a:rPr>
              <a:t>jQuery</a:t>
            </a:r>
          </a:p>
          <a:p>
            <a:pPr lvl="1"/>
            <a:r>
              <a:rPr lang="vi-VN" sz="1800" dirty="0">
                <a:ea typeface="Tahoma" panose="020B0604030504040204" pitchFamily="34" charset="0"/>
                <a:cs typeface="Tahoma" panose="020B0604030504040204" pitchFamily="34" charset="0"/>
              </a:rPr>
              <a:t>Cung cấp Bootstrap API “clean” hơn</a:t>
            </a:r>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8152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2231136" y="2769698"/>
            <a:ext cx="7729728" cy="3416320"/>
          </a:xfrm>
          <a:prstGeom prst="rect">
            <a:avLst/>
          </a:prstGeom>
          <a:solidFill>
            <a:schemeClr val="tx1"/>
          </a:solidFill>
        </p:spPr>
        <p:txBody>
          <a:bodyPr wrap="square">
            <a:spAutoFit/>
          </a:bodyPr>
          <a:lstStyle/>
          <a:p>
            <a:r>
              <a:rPr lang="en-US" sz="1200" dirty="0">
                <a:solidFill>
                  <a:srgbClr val="C586C0"/>
                </a:solidFill>
                <a:latin typeface="Fira Code" pitchFamily="1" charset="0"/>
              </a:rPr>
              <a:t>import</a:t>
            </a:r>
            <a:r>
              <a:rPr lang="en-US" sz="1200" dirty="0">
                <a:solidFill>
                  <a:srgbClr val="CCCCCC"/>
                </a:solidFill>
                <a:latin typeface="Fira Code" pitchFamily="1" charset="0"/>
              </a:rPr>
              <a:t> </a:t>
            </a:r>
            <a:r>
              <a:rPr lang="en-US" sz="1200" dirty="0">
                <a:solidFill>
                  <a:srgbClr val="CE9178"/>
                </a:solidFill>
                <a:latin typeface="Fira Code" pitchFamily="1" charset="0"/>
              </a:rPr>
              <a:t>'bootstrap/dist/css/bootstrap.min.css'</a:t>
            </a:r>
            <a:r>
              <a:rPr lang="en-US" sz="1200" dirty="0">
                <a:solidFill>
                  <a:srgbClr val="CCCCCC"/>
                </a:solidFill>
                <a:latin typeface="Fira Code" pitchFamily="1" charset="0"/>
              </a:rPr>
              <a:t>;</a:t>
            </a:r>
          </a:p>
          <a:p>
            <a:r>
              <a:rPr lang="en-US" sz="1200" dirty="0">
                <a:solidFill>
                  <a:srgbClr val="CCCCCC"/>
                </a:solidFill>
                <a:latin typeface="Fira Code" pitchFamily="1" charset="0"/>
              </a:rPr>
              <a:t/>
            </a:r>
            <a:br>
              <a:rPr lang="en-US" sz="1200" dirty="0">
                <a:solidFill>
                  <a:srgbClr val="CCCCCC"/>
                </a:solidFill>
                <a:latin typeface="Fira Code" pitchFamily="1" charset="0"/>
              </a:rPr>
            </a:br>
            <a:r>
              <a:rPr lang="en-US" sz="1200" dirty="0">
                <a:solidFill>
                  <a:srgbClr val="569CD6"/>
                </a:solidFill>
                <a:latin typeface="Fira Code" pitchFamily="1" charset="0"/>
              </a:rPr>
              <a:t>function</a:t>
            </a:r>
            <a:r>
              <a:rPr lang="en-US" sz="1200" dirty="0">
                <a:solidFill>
                  <a:srgbClr val="CCCCCC"/>
                </a:solidFill>
                <a:latin typeface="Fira Code" pitchFamily="1" charset="0"/>
              </a:rPr>
              <a:t> </a:t>
            </a:r>
            <a:r>
              <a:rPr lang="en-US" sz="1200" dirty="0">
                <a:solidFill>
                  <a:srgbClr val="DCDCAA"/>
                </a:solidFill>
                <a:latin typeface="Fira Code" pitchFamily="1" charset="0"/>
              </a:rPr>
              <a:t>App</a:t>
            </a:r>
            <a:r>
              <a:rPr lang="en-US" sz="1200" dirty="0">
                <a:solidFill>
                  <a:srgbClr val="CCCCCC"/>
                </a:solidFill>
                <a:latin typeface="Fira Code" pitchFamily="1" charset="0"/>
              </a:rPr>
              <a:t>() {</a:t>
            </a:r>
          </a:p>
          <a:p>
            <a:r>
              <a:rPr lang="en-US" sz="1200" dirty="0">
                <a:solidFill>
                  <a:srgbClr val="CCCCCC"/>
                </a:solidFill>
                <a:latin typeface="Fira Code" pitchFamily="1" charset="0"/>
              </a:rPr>
              <a:t>  </a:t>
            </a:r>
            <a:r>
              <a:rPr lang="en-US" sz="1200" dirty="0">
                <a:solidFill>
                  <a:srgbClr val="C586C0"/>
                </a:solidFill>
                <a:latin typeface="Fira Code" pitchFamily="1" charset="0"/>
              </a:rPr>
              <a:t>return</a:t>
            </a:r>
            <a:r>
              <a:rPr lang="en-US" sz="1200" dirty="0">
                <a:solidFill>
                  <a:srgbClr val="CCCCCC"/>
                </a:solidFill>
                <a:latin typeface="Fira Code" pitchFamily="1" charset="0"/>
              </a:rPr>
              <a:t> (</a:t>
            </a:r>
          </a:p>
          <a:p>
            <a:r>
              <a:rPr lang="en-US" sz="1200" dirty="0">
                <a:solidFill>
                  <a:srgbClr val="CCCCCC"/>
                </a:solidFill>
                <a:latin typeface="Fira Code" pitchFamily="1" charset="0"/>
              </a:rPr>
              <a:t>    </a:t>
            </a:r>
            <a:r>
              <a:rPr lang="en-US" sz="1200" dirty="0">
                <a:solidFill>
                  <a:srgbClr val="808080"/>
                </a:solidFill>
                <a:latin typeface="Fira Code" pitchFamily="1" charset="0"/>
              </a:rPr>
              <a:t>&lt;</a:t>
            </a:r>
            <a:r>
              <a:rPr lang="en-US" sz="1200" dirty="0">
                <a:solidFill>
                  <a:srgbClr val="569CD6"/>
                </a:solidFill>
                <a:latin typeface="Fira Code" pitchFamily="1" charset="0"/>
              </a:rPr>
              <a:t>div</a:t>
            </a:r>
            <a:r>
              <a:rPr lang="en-US" sz="1200" dirty="0">
                <a:solidFill>
                  <a:srgbClr val="CCCCCC"/>
                </a:solidFill>
                <a:latin typeface="Fira Code" pitchFamily="1" charset="0"/>
              </a:rPr>
              <a:t> </a:t>
            </a:r>
            <a:r>
              <a:rPr lang="en-US" sz="1200" dirty="0">
                <a:solidFill>
                  <a:srgbClr val="9CDCFE"/>
                </a:solidFill>
                <a:latin typeface="Fira Code" pitchFamily="1" charset="0"/>
              </a:rPr>
              <a:t>class</a:t>
            </a:r>
            <a:r>
              <a:rPr lang="en-US" sz="1200" dirty="0">
                <a:solidFill>
                  <a:srgbClr val="D4D4D4"/>
                </a:solidFill>
                <a:latin typeface="Fira Code" pitchFamily="1" charset="0"/>
              </a:rPr>
              <a:t>=</a:t>
            </a:r>
            <a:r>
              <a:rPr lang="en-US" sz="1200" dirty="0">
                <a:solidFill>
                  <a:srgbClr val="CE9178"/>
                </a:solidFill>
                <a:latin typeface="Fira Code" pitchFamily="1" charset="0"/>
              </a:rPr>
              <a:t>'alert alert-danger alert-dismissible fade show'</a:t>
            </a:r>
            <a:r>
              <a:rPr lang="en-US" sz="1200" dirty="0">
                <a:solidFill>
                  <a:srgbClr val="CCCCCC"/>
                </a:solidFill>
                <a:latin typeface="Fira Code" pitchFamily="1" charset="0"/>
              </a:rPr>
              <a:t> </a:t>
            </a:r>
            <a:r>
              <a:rPr lang="en-US" sz="1200" dirty="0">
                <a:solidFill>
                  <a:srgbClr val="9CDCFE"/>
                </a:solidFill>
                <a:latin typeface="Fira Code" pitchFamily="1" charset="0"/>
              </a:rPr>
              <a:t>role</a:t>
            </a:r>
            <a:r>
              <a:rPr lang="en-US" sz="1200" dirty="0">
                <a:solidFill>
                  <a:srgbClr val="D4D4D4"/>
                </a:solidFill>
                <a:latin typeface="Fira Code" pitchFamily="1" charset="0"/>
              </a:rPr>
              <a:t>=</a:t>
            </a:r>
            <a:r>
              <a:rPr lang="en-US" sz="1200" dirty="0">
                <a:solidFill>
                  <a:srgbClr val="CE9178"/>
                </a:solidFill>
                <a:latin typeface="Fira Code" pitchFamily="1" charset="0"/>
              </a:rPr>
              <a:t>'alert'</a:t>
            </a:r>
            <a:r>
              <a:rPr lang="en-US" sz="1200" dirty="0">
                <a:solidFill>
                  <a:srgbClr val="808080"/>
                </a:solidFill>
                <a:latin typeface="Fira Code" pitchFamily="1" charset="0"/>
              </a:rPr>
              <a:t>&gt;</a:t>
            </a:r>
            <a:endParaRPr lang="en-US" sz="1200" dirty="0">
              <a:solidFill>
                <a:srgbClr val="CCCCCC"/>
              </a:solidFill>
              <a:latin typeface="Fira Code" pitchFamily="1" charset="0"/>
            </a:endParaRPr>
          </a:p>
          <a:p>
            <a:r>
              <a:rPr lang="en-US" sz="1200" dirty="0">
                <a:solidFill>
                  <a:srgbClr val="CCCCCC"/>
                </a:solidFill>
                <a:latin typeface="Fira Code" pitchFamily="1" charset="0"/>
              </a:rPr>
              <a:t>      </a:t>
            </a:r>
            <a:r>
              <a:rPr lang="en-US" sz="1200" dirty="0">
                <a:solidFill>
                  <a:srgbClr val="808080"/>
                </a:solidFill>
                <a:latin typeface="Fira Code" pitchFamily="1" charset="0"/>
              </a:rPr>
              <a:t>&lt;</a:t>
            </a:r>
            <a:r>
              <a:rPr lang="en-US" sz="1200" dirty="0">
                <a:solidFill>
                  <a:srgbClr val="569CD6"/>
                </a:solidFill>
                <a:latin typeface="Fira Code" pitchFamily="1" charset="0"/>
              </a:rPr>
              <a:t>strong</a:t>
            </a:r>
            <a:r>
              <a:rPr lang="en-US" sz="1200" dirty="0">
                <a:solidFill>
                  <a:srgbClr val="808080"/>
                </a:solidFill>
                <a:latin typeface="Fira Code" pitchFamily="1" charset="0"/>
              </a:rPr>
              <a:t>&gt;</a:t>
            </a:r>
            <a:r>
              <a:rPr lang="en-US" sz="1200" dirty="0">
                <a:solidFill>
                  <a:srgbClr val="CCCCCC"/>
                </a:solidFill>
                <a:latin typeface="Fira Code" pitchFamily="1" charset="0"/>
              </a:rPr>
              <a:t>Oh snap! You got an error!</a:t>
            </a:r>
            <a:r>
              <a:rPr lang="en-US" sz="1200" dirty="0">
                <a:solidFill>
                  <a:srgbClr val="808080"/>
                </a:solidFill>
                <a:latin typeface="Fira Code" pitchFamily="1" charset="0"/>
              </a:rPr>
              <a:t>&lt;/</a:t>
            </a:r>
            <a:r>
              <a:rPr lang="en-US" sz="1200" dirty="0">
                <a:solidFill>
                  <a:srgbClr val="569CD6"/>
                </a:solidFill>
                <a:latin typeface="Fira Code" pitchFamily="1" charset="0"/>
              </a:rPr>
              <a:t>strong</a:t>
            </a:r>
            <a:r>
              <a:rPr lang="en-US" sz="1200" dirty="0">
                <a:solidFill>
                  <a:srgbClr val="808080"/>
                </a:solidFill>
                <a:latin typeface="Fira Code" pitchFamily="1" charset="0"/>
              </a:rPr>
              <a:t>&gt;</a:t>
            </a:r>
            <a:endParaRPr lang="en-US" sz="1200" dirty="0">
              <a:solidFill>
                <a:srgbClr val="CCCCCC"/>
              </a:solidFill>
              <a:latin typeface="Fira Code" pitchFamily="1" charset="0"/>
            </a:endParaRPr>
          </a:p>
          <a:p>
            <a:r>
              <a:rPr lang="en-US" sz="1200" dirty="0">
                <a:solidFill>
                  <a:srgbClr val="CCCCCC"/>
                </a:solidFill>
                <a:latin typeface="Fira Code" pitchFamily="1" charset="0"/>
              </a:rPr>
              <a:t>      </a:t>
            </a:r>
            <a:r>
              <a:rPr lang="en-US" sz="1200" dirty="0">
                <a:solidFill>
                  <a:srgbClr val="808080"/>
                </a:solidFill>
                <a:latin typeface="Fira Code" pitchFamily="1" charset="0"/>
              </a:rPr>
              <a:t>&lt;</a:t>
            </a:r>
            <a:r>
              <a:rPr lang="en-US" sz="1200" dirty="0">
                <a:solidFill>
                  <a:srgbClr val="569CD6"/>
                </a:solidFill>
                <a:latin typeface="Fira Code" pitchFamily="1" charset="0"/>
              </a:rPr>
              <a:t>p</a:t>
            </a:r>
            <a:r>
              <a:rPr lang="en-US" sz="1200" dirty="0">
                <a:solidFill>
                  <a:srgbClr val="808080"/>
                </a:solidFill>
                <a:latin typeface="Fira Code" pitchFamily="1" charset="0"/>
              </a:rPr>
              <a:t>&gt;</a:t>
            </a:r>
            <a:r>
              <a:rPr lang="en-US" sz="1200" dirty="0">
                <a:solidFill>
                  <a:srgbClr val="CCCCCC"/>
                </a:solidFill>
                <a:latin typeface="Fira Code" pitchFamily="1" charset="0"/>
              </a:rPr>
              <a:t>Change this and that and try again.</a:t>
            </a:r>
            <a:r>
              <a:rPr lang="en-US" sz="1200" dirty="0">
                <a:solidFill>
                  <a:srgbClr val="808080"/>
                </a:solidFill>
                <a:latin typeface="Fira Code" pitchFamily="1" charset="0"/>
              </a:rPr>
              <a:t>&lt;/</a:t>
            </a:r>
            <a:r>
              <a:rPr lang="en-US" sz="1200" dirty="0">
                <a:solidFill>
                  <a:srgbClr val="569CD6"/>
                </a:solidFill>
                <a:latin typeface="Fira Code" pitchFamily="1" charset="0"/>
              </a:rPr>
              <a:t>p</a:t>
            </a:r>
            <a:r>
              <a:rPr lang="en-US" sz="1200" dirty="0">
                <a:solidFill>
                  <a:srgbClr val="808080"/>
                </a:solidFill>
                <a:latin typeface="Fira Code" pitchFamily="1" charset="0"/>
              </a:rPr>
              <a:t>&gt;</a:t>
            </a:r>
            <a:endParaRPr lang="en-US" sz="1200" dirty="0">
              <a:solidFill>
                <a:srgbClr val="CCCCCC"/>
              </a:solidFill>
              <a:latin typeface="Fira Code" pitchFamily="1" charset="0"/>
            </a:endParaRPr>
          </a:p>
          <a:p>
            <a:r>
              <a:rPr lang="en-US" sz="1200" dirty="0">
                <a:solidFill>
                  <a:srgbClr val="CCCCCC"/>
                </a:solidFill>
                <a:latin typeface="Fira Code" pitchFamily="1" charset="0"/>
              </a:rPr>
              <a:t>      </a:t>
            </a:r>
            <a:r>
              <a:rPr lang="en-US" sz="1200" dirty="0">
                <a:solidFill>
                  <a:srgbClr val="808080"/>
                </a:solidFill>
                <a:latin typeface="Fira Code" pitchFamily="1" charset="0"/>
              </a:rPr>
              <a:t>&lt;</a:t>
            </a:r>
            <a:r>
              <a:rPr lang="en-US" sz="1200" dirty="0">
                <a:solidFill>
                  <a:srgbClr val="569CD6"/>
                </a:solidFill>
                <a:latin typeface="Fira Code" pitchFamily="1" charset="0"/>
              </a:rPr>
              <a:t>button</a:t>
            </a:r>
            <a:endParaRPr lang="en-US" sz="1200" dirty="0">
              <a:solidFill>
                <a:srgbClr val="CCCCCC"/>
              </a:solidFill>
              <a:latin typeface="Fira Code" pitchFamily="1" charset="0"/>
            </a:endParaRPr>
          </a:p>
          <a:p>
            <a:r>
              <a:rPr lang="en-US" sz="1200" dirty="0">
                <a:solidFill>
                  <a:srgbClr val="CCCCCC"/>
                </a:solidFill>
                <a:latin typeface="Fira Code" pitchFamily="1" charset="0"/>
              </a:rPr>
              <a:t>        </a:t>
            </a:r>
            <a:r>
              <a:rPr lang="en-US" sz="1200" dirty="0">
                <a:solidFill>
                  <a:srgbClr val="9CDCFE"/>
                </a:solidFill>
                <a:latin typeface="Fira Code" pitchFamily="1" charset="0"/>
              </a:rPr>
              <a:t>type</a:t>
            </a:r>
            <a:r>
              <a:rPr lang="en-US" sz="1200" dirty="0">
                <a:solidFill>
                  <a:srgbClr val="D4D4D4"/>
                </a:solidFill>
                <a:latin typeface="Fira Code" pitchFamily="1" charset="0"/>
              </a:rPr>
              <a:t>=</a:t>
            </a:r>
            <a:r>
              <a:rPr lang="en-US" sz="1200" dirty="0">
                <a:solidFill>
                  <a:srgbClr val="CE9178"/>
                </a:solidFill>
                <a:latin typeface="Fira Code" pitchFamily="1" charset="0"/>
              </a:rPr>
              <a:t>'button'</a:t>
            </a:r>
            <a:endParaRPr lang="en-US" sz="1200" dirty="0">
              <a:solidFill>
                <a:srgbClr val="CCCCCC"/>
              </a:solidFill>
              <a:latin typeface="Fira Code" pitchFamily="1" charset="0"/>
            </a:endParaRPr>
          </a:p>
          <a:p>
            <a:r>
              <a:rPr lang="en-US" sz="1200" dirty="0">
                <a:solidFill>
                  <a:srgbClr val="CCCCCC"/>
                </a:solidFill>
                <a:latin typeface="Fira Code" pitchFamily="1" charset="0"/>
              </a:rPr>
              <a:t>        </a:t>
            </a:r>
            <a:r>
              <a:rPr lang="en-US" sz="1200" dirty="0">
                <a:solidFill>
                  <a:srgbClr val="9CDCFE"/>
                </a:solidFill>
                <a:latin typeface="Fira Code" pitchFamily="1" charset="0"/>
              </a:rPr>
              <a:t>class</a:t>
            </a:r>
            <a:r>
              <a:rPr lang="en-US" sz="1200" dirty="0">
                <a:solidFill>
                  <a:srgbClr val="D4D4D4"/>
                </a:solidFill>
                <a:latin typeface="Fira Code" pitchFamily="1" charset="0"/>
              </a:rPr>
              <a:t>=</a:t>
            </a:r>
            <a:r>
              <a:rPr lang="en-US" sz="1200" dirty="0">
                <a:solidFill>
                  <a:srgbClr val="CE9178"/>
                </a:solidFill>
                <a:latin typeface="Fira Code" pitchFamily="1" charset="0"/>
              </a:rPr>
              <a:t>'btn-close'</a:t>
            </a:r>
            <a:endParaRPr lang="en-US" sz="1200" dirty="0">
              <a:solidFill>
                <a:srgbClr val="CCCCCC"/>
              </a:solidFill>
              <a:latin typeface="Fira Code" pitchFamily="1" charset="0"/>
            </a:endParaRPr>
          </a:p>
          <a:p>
            <a:r>
              <a:rPr lang="en-US" sz="1200" dirty="0">
                <a:solidFill>
                  <a:srgbClr val="CCCCCC"/>
                </a:solidFill>
                <a:latin typeface="Fira Code" pitchFamily="1" charset="0"/>
              </a:rPr>
              <a:t>        </a:t>
            </a:r>
            <a:r>
              <a:rPr lang="en-US" sz="1200" dirty="0">
                <a:solidFill>
                  <a:srgbClr val="9CDCFE"/>
                </a:solidFill>
                <a:latin typeface="Fira Code" pitchFamily="1" charset="0"/>
              </a:rPr>
              <a:t>data-bs-dismiss</a:t>
            </a:r>
            <a:r>
              <a:rPr lang="en-US" sz="1200" dirty="0">
                <a:solidFill>
                  <a:srgbClr val="D4D4D4"/>
                </a:solidFill>
                <a:latin typeface="Fira Code" pitchFamily="1" charset="0"/>
              </a:rPr>
              <a:t>=</a:t>
            </a:r>
            <a:r>
              <a:rPr lang="en-US" sz="1200" dirty="0">
                <a:solidFill>
                  <a:srgbClr val="CE9178"/>
                </a:solidFill>
                <a:latin typeface="Fira Code" pitchFamily="1" charset="0"/>
              </a:rPr>
              <a:t>'alert'</a:t>
            </a:r>
            <a:endParaRPr lang="en-US" sz="1200" dirty="0">
              <a:solidFill>
                <a:srgbClr val="CCCCCC"/>
              </a:solidFill>
              <a:latin typeface="Fira Code" pitchFamily="1" charset="0"/>
            </a:endParaRPr>
          </a:p>
          <a:p>
            <a:r>
              <a:rPr lang="en-US" sz="1200" dirty="0">
                <a:solidFill>
                  <a:srgbClr val="CCCCCC"/>
                </a:solidFill>
                <a:latin typeface="Fira Code" pitchFamily="1" charset="0"/>
              </a:rPr>
              <a:t>        </a:t>
            </a:r>
            <a:r>
              <a:rPr lang="en-US" sz="1200" dirty="0">
                <a:solidFill>
                  <a:srgbClr val="9CDCFE"/>
                </a:solidFill>
                <a:latin typeface="Fira Code" pitchFamily="1" charset="0"/>
              </a:rPr>
              <a:t>aria-label</a:t>
            </a:r>
            <a:r>
              <a:rPr lang="en-US" sz="1200" dirty="0">
                <a:solidFill>
                  <a:srgbClr val="D4D4D4"/>
                </a:solidFill>
                <a:latin typeface="Fira Code" pitchFamily="1" charset="0"/>
              </a:rPr>
              <a:t>=</a:t>
            </a:r>
            <a:r>
              <a:rPr lang="en-US" sz="1200" dirty="0">
                <a:solidFill>
                  <a:srgbClr val="CE9178"/>
                </a:solidFill>
                <a:latin typeface="Fira Code" pitchFamily="1" charset="0"/>
              </a:rPr>
              <a:t>'Close'</a:t>
            </a:r>
            <a:endParaRPr lang="en-US" sz="1200" dirty="0">
              <a:solidFill>
                <a:srgbClr val="CCCCCC"/>
              </a:solidFill>
              <a:latin typeface="Fira Code" pitchFamily="1" charset="0"/>
            </a:endParaRPr>
          </a:p>
          <a:p>
            <a:r>
              <a:rPr lang="en-US" sz="1200" dirty="0">
                <a:solidFill>
                  <a:srgbClr val="CCCCCC"/>
                </a:solidFill>
                <a:latin typeface="Fira Code" pitchFamily="1" charset="0"/>
              </a:rPr>
              <a:t>      </a:t>
            </a:r>
            <a:r>
              <a:rPr lang="en-US" sz="1200" dirty="0">
                <a:solidFill>
                  <a:srgbClr val="808080"/>
                </a:solidFill>
                <a:latin typeface="Fira Code" pitchFamily="1" charset="0"/>
              </a:rPr>
              <a:t>&gt;&lt;/</a:t>
            </a:r>
            <a:r>
              <a:rPr lang="en-US" sz="1200" dirty="0">
                <a:solidFill>
                  <a:srgbClr val="569CD6"/>
                </a:solidFill>
                <a:latin typeface="Fira Code" pitchFamily="1" charset="0"/>
              </a:rPr>
              <a:t>button</a:t>
            </a:r>
            <a:r>
              <a:rPr lang="en-US" sz="1200" dirty="0">
                <a:solidFill>
                  <a:srgbClr val="808080"/>
                </a:solidFill>
                <a:latin typeface="Fira Code" pitchFamily="1" charset="0"/>
              </a:rPr>
              <a:t>&gt;</a:t>
            </a:r>
            <a:endParaRPr lang="en-US" sz="1200" dirty="0">
              <a:solidFill>
                <a:srgbClr val="CCCCCC"/>
              </a:solidFill>
              <a:latin typeface="Fira Code" pitchFamily="1" charset="0"/>
            </a:endParaRPr>
          </a:p>
          <a:p>
            <a:r>
              <a:rPr lang="en-US" sz="1200" dirty="0">
                <a:solidFill>
                  <a:srgbClr val="CCCCCC"/>
                </a:solidFill>
                <a:latin typeface="Fira Code" pitchFamily="1" charset="0"/>
              </a:rPr>
              <a:t>    </a:t>
            </a:r>
            <a:r>
              <a:rPr lang="en-US" sz="1200" dirty="0">
                <a:solidFill>
                  <a:srgbClr val="808080"/>
                </a:solidFill>
                <a:latin typeface="Fira Code" pitchFamily="1" charset="0"/>
              </a:rPr>
              <a:t>&lt;/</a:t>
            </a:r>
            <a:r>
              <a:rPr lang="en-US" sz="1200" dirty="0">
                <a:solidFill>
                  <a:srgbClr val="569CD6"/>
                </a:solidFill>
                <a:latin typeface="Fira Code" pitchFamily="1" charset="0"/>
              </a:rPr>
              <a:t>div</a:t>
            </a:r>
            <a:r>
              <a:rPr lang="en-US" sz="1200" dirty="0">
                <a:solidFill>
                  <a:srgbClr val="808080"/>
                </a:solidFill>
                <a:latin typeface="Fira Code" pitchFamily="1" charset="0"/>
              </a:rPr>
              <a:t>&gt;</a:t>
            </a:r>
            <a:endParaRPr lang="en-US" sz="1200" dirty="0">
              <a:solidFill>
                <a:srgbClr val="CCCCCC"/>
              </a:solidFill>
              <a:latin typeface="Fira Code" pitchFamily="1" charset="0"/>
            </a:endParaRPr>
          </a:p>
          <a:p>
            <a:r>
              <a:rPr lang="en-US" sz="1200" dirty="0">
                <a:solidFill>
                  <a:srgbClr val="CCCCCC"/>
                </a:solidFill>
                <a:latin typeface="Fira Code" pitchFamily="1" charset="0"/>
              </a:rPr>
              <a:t>  );</a:t>
            </a:r>
          </a:p>
          <a:p>
            <a:r>
              <a:rPr lang="en-US" sz="1200" dirty="0">
                <a:solidFill>
                  <a:srgbClr val="CCCCCC"/>
                </a:solidFill>
                <a:latin typeface="Fira Code" pitchFamily="1" charset="0"/>
              </a:rPr>
              <a:t>}</a:t>
            </a:r>
          </a:p>
          <a:p>
            <a:r>
              <a:rPr lang="en-US" sz="1200" dirty="0">
                <a:solidFill>
                  <a:srgbClr val="CCCCCC"/>
                </a:solidFill>
                <a:latin typeface="Fira Code" pitchFamily="1" charset="0"/>
              </a:rPr>
              <a:t/>
            </a:r>
            <a:br>
              <a:rPr lang="en-US" sz="1200" dirty="0">
                <a:solidFill>
                  <a:srgbClr val="CCCCCC"/>
                </a:solidFill>
                <a:latin typeface="Fira Code" pitchFamily="1" charset="0"/>
              </a:rPr>
            </a:br>
            <a:r>
              <a:rPr lang="en-US" sz="1200" dirty="0">
                <a:solidFill>
                  <a:srgbClr val="C586C0"/>
                </a:solidFill>
                <a:latin typeface="Fira Code" pitchFamily="1" charset="0"/>
              </a:rPr>
              <a:t>export</a:t>
            </a:r>
            <a:r>
              <a:rPr lang="en-US" sz="1200" dirty="0">
                <a:solidFill>
                  <a:srgbClr val="CCCCCC"/>
                </a:solidFill>
                <a:latin typeface="Fira Code" pitchFamily="1" charset="0"/>
              </a:rPr>
              <a:t> </a:t>
            </a:r>
            <a:r>
              <a:rPr lang="en-US" sz="1200" dirty="0">
                <a:solidFill>
                  <a:srgbClr val="C586C0"/>
                </a:solidFill>
                <a:latin typeface="Fira Code" pitchFamily="1" charset="0"/>
              </a:rPr>
              <a:t>default</a:t>
            </a:r>
            <a:r>
              <a:rPr lang="en-US" sz="1200" dirty="0">
                <a:solidFill>
                  <a:srgbClr val="CCCCCC"/>
                </a:solidFill>
                <a:latin typeface="Fira Code" pitchFamily="1" charset="0"/>
              </a:rPr>
              <a:t> </a:t>
            </a:r>
            <a:r>
              <a:rPr lang="en-US" sz="1200" dirty="0">
                <a:solidFill>
                  <a:srgbClr val="DCDCAA"/>
                </a:solidFill>
                <a:latin typeface="Fira Code" pitchFamily="1" charset="0"/>
              </a:rPr>
              <a:t>App</a:t>
            </a:r>
            <a:r>
              <a:rPr lang="en-US" sz="1200" dirty="0" smtClean="0">
                <a:solidFill>
                  <a:srgbClr val="CCCCCC"/>
                </a:solidFill>
                <a:latin typeface="Fira Code" pitchFamily="1" charset="0"/>
              </a:rPr>
              <a:t>;</a:t>
            </a:r>
            <a:endParaRPr lang="en-US" sz="1200" b="0" dirty="0">
              <a:solidFill>
                <a:srgbClr val="CCCCCC"/>
              </a:solidFill>
              <a:effectLst/>
              <a:latin typeface="Fira Code" pitchFamily="1" charset="0"/>
            </a:endParaRPr>
          </a:p>
        </p:txBody>
      </p:sp>
    </p:spTree>
    <p:extLst>
      <p:ext uri="{BB962C8B-B14F-4D97-AF65-F5344CB8AC3E}">
        <p14:creationId xmlns:p14="http://schemas.microsoft.com/office/powerpoint/2010/main" val="2534230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2231136" y="3231363"/>
            <a:ext cx="7729728" cy="2492990"/>
          </a:xfrm>
          <a:prstGeom prst="rect">
            <a:avLst/>
          </a:prstGeom>
          <a:solidFill>
            <a:schemeClr val="tx1"/>
          </a:solidFill>
        </p:spPr>
        <p:txBody>
          <a:bodyPr wrap="square">
            <a:spAutoFit/>
          </a:bodyPr>
          <a:lstStyle/>
          <a:p>
            <a:r>
              <a:rPr lang="en-US" sz="1200" dirty="0">
                <a:solidFill>
                  <a:srgbClr val="C586C0"/>
                </a:solidFill>
                <a:latin typeface="Fira Code" pitchFamily="1" charset="0"/>
              </a:rPr>
              <a:t>import</a:t>
            </a:r>
            <a:r>
              <a:rPr lang="en-US" sz="1200" dirty="0">
                <a:solidFill>
                  <a:srgbClr val="CCCCCC"/>
                </a:solidFill>
                <a:latin typeface="Fira Code" pitchFamily="1" charset="0"/>
              </a:rPr>
              <a:t> </a:t>
            </a:r>
            <a:r>
              <a:rPr lang="en-US" sz="1200" dirty="0">
                <a:solidFill>
                  <a:srgbClr val="CE9178"/>
                </a:solidFill>
                <a:latin typeface="Fira Code" pitchFamily="1" charset="0"/>
              </a:rPr>
              <a:t>'bootstrap/dist/css/bootstrap.min.css'</a:t>
            </a:r>
            <a:r>
              <a:rPr lang="en-US" sz="1200" dirty="0">
                <a:solidFill>
                  <a:srgbClr val="CCCCCC"/>
                </a:solidFill>
                <a:latin typeface="Fira Code" pitchFamily="1" charset="0"/>
              </a:rPr>
              <a:t>;</a:t>
            </a:r>
          </a:p>
          <a:p>
            <a:r>
              <a:rPr lang="en-US" sz="1200" dirty="0">
                <a:solidFill>
                  <a:srgbClr val="C586C0"/>
                </a:solidFill>
                <a:latin typeface="Fira Code" pitchFamily="1" charset="0"/>
              </a:rPr>
              <a:t>import</a:t>
            </a:r>
            <a:r>
              <a:rPr lang="en-US" sz="1200" dirty="0">
                <a:solidFill>
                  <a:srgbClr val="CCCCCC"/>
                </a:solidFill>
                <a:latin typeface="Fira Code" pitchFamily="1" charset="0"/>
              </a:rPr>
              <a:t> </a:t>
            </a:r>
            <a:r>
              <a:rPr lang="en-US" sz="1200" dirty="0">
                <a:solidFill>
                  <a:srgbClr val="9CDCFE"/>
                </a:solidFill>
                <a:latin typeface="Fira Code" pitchFamily="1" charset="0"/>
              </a:rPr>
              <a:t>Alert</a:t>
            </a:r>
            <a:r>
              <a:rPr lang="en-US" sz="1200" dirty="0">
                <a:solidFill>
                  <a:srgbClr val="CCCCCC"/>
                </a:solidFill>
                <a:latin typeface="Fira Code" pitchFamily="1" charset="0"/>
              </a:rPr>
              <a:t> </a:t>
            </a:r>
            <a:r>
              <a:rPr lang="en-US" sz="1200" dirty="0">
                <a:solidFill>
                  <a:srgbClr val="C586C0"/>
                </a:solidFill>
                <a:latin typeface="Fira Code" pitchFamily="1" charset="0"/>
              </a:rPr>
              <a:t>from</a:t>
            </a:r>
            <a:r>
              <a:rPr lang="en-US" sz="1200" dirty="0">
                <a:solidFill>
                  <a:srgbClr val="CCCCCC"/>
                </a:solidFill>
                <a:latin typeface="Fira Code" pitchFamily="1" charset="0"/>
              </a:rPr>
              <a:t> </a:t>
            </a:r>
            <a:r>
              <a:rPr lang="en-US" sz="1200" dirty="0">
                <a:solidFill>
                  <a:srgbClr val="CE9178"/>
                </a:solidFill>
                <a:latin typeface="Fira Code" pitchFamily="1" charset="0"/>
              </a:rPr>
              <a:t>'react-bootstrap/Alert'</a:t>
            </a:r>
            <a:r>
              <a:rPr lang="en-US" sz="1200" dirty="0">
                <a:solidFill>
                  <a:srgbClr val="CCCCCC"/>
                </a:solidFill>
                <a:latin typeface="Fira Code" pitchFamily="1" charset="0"/>
              </a:rPr>
              <a:t>;</a:t>
            </a:r>
          </a:p>
          <a:p>
            <a:r>
              <a:rPr lang="en-US" sz="1200" dirty="0">
                <a:solidFill>
                  <a:srgbClr val="CCCCCC"/>
                </a:solidFill>
                <a:latin typeface="Fira Code" pitchFamily="1" charset="0"/>
              </a:rPr>
              <a:t/>
            </a:r>
            <a:br>
              <a:rPr lang="en-US" sz="1200" dirty="0">
                <a:solidFill>
                  <a:srgbClr val="CCCCCC"/>
                </a:solidFill>
                <a:latin typeface="Fira Code" pitchFamily="1" charset="0"/>
              </a:rPr>
            </a:br>
            <a:r>
              <a:rPr lang="en-US" sz="1200" dirty="0">
                <a:solidFill>
                  <a:srgbClr val="569CD6"/>
                </a:solidFill>
                <a:latin typeface="Fira Code" pitchFamily="1" charset="0"/>
              </a:rPr>
              <a:t>function</a:t>
            </a:r>
            <a:r>
              <a:rPr lang="en-US" sz="1200" dirty="0">
                <a:solidFill>
                  <a:srgbClr val="CCCCCC"/>
                </a:solidFill>
                <a:latin typeface="Fira Code" pitchFamily="1" charset="0"/>
              </a:rPr>
              <a:t> </a:t>
            </a:r>
            <a:r>
              <a:rPr lang="en-US" sz="1200" dirty="0">
                <a:solidFill>
                  <a:srgbClr val="DCDCAA"/>
                </a:solidFill>
                <a:latin typeface="Fira Code" pitchFamily="1" charset="0"/>
              </a:rPr>
              <a:t>App</a:t>
            </a:r>
            <a:r>
              <a:rPr lang="en-US" sz="1200" dirty="0">
                <a:solidFill>
                  <a:srgbClr val="CCCCCC"/>
                </a:solidFill>
                <a:latin typeface="Fira Code" pitchFamily="1" charset="0"/>
              </a:rPr>
              <a:t>() {</a:t>
            </a:r>
          </a:p>
          <a:p>
            <a:r>
              <a:rPr lang="en-US" sz="1200" dirty="0">
                <a:solidFill>
                  <a:srgbClr val="CCCCCC"/>
                </a:solidFill>
                <a:latin typeface="Fira Code" pitchFamily="1" charset="0"/>
              </a:rPr>
              <a:t>  </a:t>
            </a:r>
            <a:r>
              <a:rPr lang="en-US" sz="1200" dirty="0">
                <a:solidFill>
                  <a:srgbClr val="C586C0"/>
                </a:solidFill>
                <a:latin typeface="Fira Code" pitchFamily="1" charset="0"/>
              </a:rPr>
              <a:t>return</a:t>
            </a:r>
            <a:r>
              <a:rPr lang="en-US" sz="1200" dirty="0">
                <a:solidFill>
                  <a:srgbClr val="CCCCCC"/>
                </a:solidFill>
                <a:latin typeface="Fira Code" pitchFamily="1" charset="0"/>
              </a:rPr>
              <a:t> (</a:t>
            </a:r>
          </a:p>
          <a:p>
            <a:r>
              <a:rPr lang="en-US" sz="1200" dirty="0">
                <a:solidFill>
                  <a:srgbClr val="CCCCCC"/>
                </a:solidFill>
                <a:latin typeface="Fira Code" pitchFamily="1" charset="0"/>
              </a:rPr>
              <a:t>    </a:t>
            </a:r>
            <a:r>
              <a:rPr lang="en-US" sz="1200" dirty="0">
                <a:solidFill>
                  <a:srgbClr val="808080"/>
                </a:solidFill>
                <a:latin typeface="Fira Code" pitchFamily="1" charset="0"/>
              </a:rPr>
              <a:t>&lt;</a:t>
            </a:r>
            <a:r>
              <a:rPr lang="en-US" sz="1200" dirty="0">
                <a:solidFill>
                  <a:srgbClr val="4EC9B0"/>
                </a:solidFill>
                <a:latin typeface="Fira Code" pitchFamily="1" charset="0"/>
              </a:rPr>
              <a:t>Alert</a:t>
            </a:r>
            <a:r>
              <a:rPr lang="en-US" sz="1200" dirty="0">
                <a:solidFill>
                  <a:srgbClr val="CCCCCC"/>
                </a:solidFill>
                <a:latin typeface="Fira Code" pitchFamily="1" charset="0"/>
              </a:rPr>
              <a:t> </a:t>
            </a:r>
            <a:r>
              <a:rPr lang="en-US" sz="1200" dirty="0">
                <a:solidFill>
                  <a:srgbClr val="9CDCFE"/>
                </a:solidFill>
                <a:latin typeface="Fira Code" pitchFamily="1" charset="0"/>
              </a:rPr>
              <a:t>dismissible</a:t>
            </a:r>
            <a:r>
              <a:rPr lang="en-US" sz="1200" dirty="0">
                <a:solidFill>
                  <a:srgbClr val="CCCCCC"/>
                </a:solidFill>
                <a:latin typeface="Fira Code" pitchFamily="1" charset="0"/>
              </a:rPr>
              <a:t> </a:t>
            </a:r>
            <a:r>
              <a:rPr lang="en-US" sz="1200" dirty="0">
                <a:solidFill>
                  <a:srgbClr val="9CDCFE"/>
                </a:solidFill>
                <a:latin typeface="Fira Code" pitchFamily="1" charset="0"/>
              </a:rPr>
              <a:t>variant</a:t>
            </a:r>
            <a:r>
              <a:rPr lang="en-US" sz="1200" dirty="0">
                <a:solidFill>
                  <a:srgbClr val="D4D4D4"/>
                </a:solidFill>
                <a:latin typeface="Fira Code" pitchFamily="1" charset="0"/>
              </a:rPr>
              <a:t>=</a:t>
            </a:r>
            <a:r>
              <a:rPr lang="en-US" sz="1200" dirty="0">
                <a:solidFill>
                  <a:srgbClr val="CE9178"/>
                </a:solidFill>
                <a:latin typeface="Fira Code" pitchFamily="1" charset="0"/>
              </a:rPr>
              <a:t>'danger'</a:t>
            </a:r>
            <a:r>
              <a:rPr lang="en-US" sz="1200" dirty="0">
                <a:solidFill>
                  <a:srgbClr val="808080"/>
                </a:solidFill>
                <a:latin typeface="Fira Code" pitchFamily="1" charset="0"/>
              </a:rPr>
              <a:t>&gt;</a:t>
            </a:r>
            <a:endParaRPr lang="en-US" sz="1200" dirty="0">
              <a:solidFill>
                <a:srgbClr val="CCCCCC"/>
              </a:solidFill>
              <a:latin typeface="Fira Code" pitchFamily="1" charset="0"/>
            </a:endParaRPr>
          </a:p>
          <a:p>
            <a:r>
              <a:rPr lang="en-US" sz="1200" dirty="0">
                <a:solidFill>
                  <a:srgbClr val="CCCCCC"/>
                </a:solidFill>
                <a:latin typeface="Fira Code" pitchFamily="1" charset="0"/>
              </a:rPr>
              <a:t>      </a:t>
            </a:r>
            <a:r>
              <a:rPr lang="en-US" sz="1200" dirty="0">
                <a:solidFill>
                  <a:srgbClr val="808080"/>
                </a:solidFill>
                <a:latin typeface="Fira Code" pitchFamily="1" charset="0"/>
              </a:rPr>
              <a:t>&lt;</a:t>
            </a:r>
            <a:r>
              <a:rPr lang="en-US" sz="1200" dirty="0">
                <a:solidFill>
                  <a:srgbClr val="4EC9B0"/>
                </a:solidFill>
                <a:latin typeface="Fira Code" pitchFamily="1" charset="0"/>
              </a:rPr>
              <a:t>Alert.Heading</a:t>
            </a:r>
            <a:r>
              <a:rPr lang="en-US" sz="1200" dirty="0">
                <a:solidFill>
                  <a:srgbClr val="808080"/>
                </a:solidFill>
                <a:latin typeface="Fira Code" pitchFamily="1" charset="0"/>
              </a:rPr>
              <a:t>&gt;</a:t>
            </a:r>
            <a:r>
              <a:rPr lang="en-US" sz="1200" dirty="0">
                <a:solidFill>
                  <a:srgbClr val="CCCCCC"/>
                </a:solidFill>
                <a:latin typeface="Fira Code" pitchFamily="1" charset="0"/>
              </a:rPr>
              <a:t>Oh snap! You got an error!</a:t>
            </a:r>
            <a:r>
              <a:rPr lang="en-US" sz="1200" dirty="0">
                <a:solidFill>
                  <a:srgbClr val="808080"/>
                </a:solidFill>
                <a:latin typeface="Fira Code" pitchFamily="1" charset="0"/>
              </a:rPr>
              <a:t>&lt;/</a:t>
            </a:r>
            <a:r>
              <a:rPr lang="en-US" sz="1200" dirty="0">
                <a:solidFill>
                  <a:srgbClr val="4EC9B0"/>
                </a:solidFill>
                <a:latin typeface="Fira Code" pitchFamily="1" charset="0"/>
              </a:rPr>
              <a:t>Alert.Heading</a:t>
            </a:r>
            <a:r>
              <a:rPr lang="en-US" sz="1200" dirty="0">
                <a:solidFill>
                  <a:srgbClr val="808080"/>
                </a:solidFill>
                <a:latin typeface="Fira Code" pitchFamily="1" charset="0"/>
              </a:rPr>
              <a:t>&gt;</a:t>
            </a:r>
            <a:endParaRPr lang="en-US" sz="1200" dirty="0">
              <a:solidFill>
                <a:srgbClr val="CCCCCC"/>
              </a:solidFill>
              <a:latin typeface="Fira Code" pitchFamily="1" charset="0"/>
            </a:endParaRPr>
          </a:p>
          <a:p>
            <a:r>
              <a:rPr lang="en-US" sz="1200" dirty="0">
                <a:solidFill>
                  <a:srgbClr val="CCCCCC"/>
                </a:solidFill>
                <a:latin typeface="Fira Code" pitchFamily="1" charset="0"/>
              </a:rPr>
              <a:t>      </a:t>
            </a:r>
            <a:r>
              <a:rPr lang="en-US" sz="1200" dirty="0">
                <a:solidFill>
                  <a:srgbClr val="808080"/>
                </a:solidFill>
                <a:latin typeface="Fira Code" pitchFamily="1" charset="0"/>
              </a:rPr>
              <a:t>&lt;</a:t>
            </a:r>
            <a:r>
              <a:rPr lang="en-US" sz="1200" dirty="0">
                <a:solidFill>
                  <a:srgbClr val="569CD6"/>
                </a:solidFill>
                <a:latin typeface="Fira Code" pitchFamily="1" charset="0"/>
              </a:rPr>
              <a:t>p</a:t>
            </a:r>
            <a:r>
              <a:rPr lang="en-US" sz="1200" dirty="0">
                <a:solidFill>
                  <a:srgbClr val="808080"/>
                </a:solidFill>
                <a:latin typeface="Fira Code" pitchFamily="1" charset="0"/>
              </a:rPr>
              <a:t>&gt;</a:t>
            </a:r>
            <a:r>
              <a:rPr lang="en-US" sz="1200" dirty="0">
                <a:solidFill>
                  <a:srgbClr val="CCCCCC"/>
                </a:solidFill>
                <a:latin typeface="Fira Code" pitchFamily="1" charset="0"/>
              </a:rPr>
              <a:t>Change this and that and try again.</a:t>
            </a:r>
            <a:r>
              <a:rPr lang="en-US" sz="1200" dirty="0">
                <a:solidFill>
                  <a:srgbClr val="808080"/>
                </a:solidFill>
                <a:latin typeface="Fira Code" pitchFamily="1" charset="0"/>
              </a:rPr>
              <a:t>&lt;/</a:t>
            </a:r>
            <a:r>
              <a:rPr lang="en-US" sz="1200" dirty="0">
                <a:solidFill>
                  <a:srgbClr val="569CD6"/>
                </a:solidFill>
                <a:latin typeface="Fira Code" pitchFamily="1" charset="0"/>
              </a:rPr>
              <a:t>p</a:t>
            </a:r>
            <a:r>
              <a:rPr lang="en-US" sz="1200" dirty="0">
                <a:solidFill>
                  <a:srgbClr val="808080"/>
                </a:solidFill>
                <a:latin typeface="Fira Code" pitchFamily="1" charset="0"/>
              </a:rPr>
              <a:t>&gt;</a:t>
            </a:r>
            <a:endParaRPr lang="en-US" sz="1200" dirty="0">
              <a:solidFill>
                <a:srgbClr val="CCCCCC"/>
              </a:solidFill>
              <a:latin typeface="Fira Code" pitchFamily="1" charset="0"/>
            </a:endParaRPr>
          </a:p>
          <a:p>
            <a:r>
              <a:rPr lang="en-US" sz="1200" dirty="0">
                <a:solidFill>
                  <a:srgbClr val="CCCCCC"/>
                </a:solidFill>
                <a:latin typeface="Fira Code" pitchFamily="1" charset="0"/>
              </a:rPr>
              <a:t>    </a:t>
            </a:r>
            <a:r>
              <a:rPr lang="en-US" sz="1200" dirty="0">
                <a:solidFill>
                  <a:srgbClr val="808080"/>
                </a:solidFill>
                <a:latin typeface="Fira Code" pitchFamily="1" charset="0"/>
              </a:rPr>
              <a:t>&lt;/</a:t>
            </a:r>
            <a:r>
              <a:rPr lang="en-US" sz="1200" dirty="0">
                <a:solidFill>
                  <a:srgbClr val="4EC9B0"/>
                </a:solidFill>
                <a:latin typeface="Fira Code" pitchFamily="1" charset="0"/>
              </a:rPr>
              <a:t>Alert</a:t>
            </a:r>
            <a:r>
              <a:rPr lang="en-US" sz="1200" dirty="0">
                <a:solidFill>
                  <a:srgbClr val="808080"/>
                </a:solidFill>
                <a:latin typeface="Fira Code" pitchFamily="1" charset="0"/>
              </a:rPr>
              <a:t>&gt;</a:t>
            </a:r>
            <a:endParaRPr lang="en-US" sz="1200" dirty="0">
              <a:solidFill>
                <a:srgbClr val="CCCCCC"/>
              </a:solidFill>
              <a:latin typeface="Fira Code" pitchFamily="1" charset="0"/>
            </a:endParaRPr>
          </a:p>
          <a:p>
            <a:r>
              <a:rPr lang="en-US" sz="1200" dirty="0">
                <a:solidFill>
                  <a:srgbClr val="CCCCCC"/>
                </a:solidFill>
                <a:latin typeface="Fira Code" pitchFamily="1" charset="0"/>
              </a:rPr>
              <a:t>  );</a:t>
            </a:r>
          </a:p>
          <a:p>
            <a:r>
              <a:rPr lang="en-US" sz="1200" dirty="0">
                <a:solidFill>
                  <a:srgbClr val="CCCCCC"/>
                </a:solidFill>
                <a:latin typeface="Fira Code" pitchFamily="1" charset="0"/>
              </a:rPr>
              <a:t>}</a:t>
            </a:r>
          </a:p>
          <a:p>
            <a:r>
              <a:rPr lang="en-US" sz="1200" dirty="0">
                <a:solidFill>
                  <a:srgbClr val="CCCCCC"/>
                </a:solidFill>
                <a:latin typeface="Fira Code" pitchFamily="1" charset="0"/>
              </a:rPr>
              <a:t/>
            </a:r>
            <a:br>
              <a:rPr lang="en-US" sz="1200" dirty="0">
                <a:solidFill>
                  <a:srgbClr val="CCCCCC"/>
                </a:solidFill>
                <a:latin typeface="Fira Code" pitchFamily="1" charset="0"/>
              </a:rPr>
            </a:br>
            <a:r>
              <a:rPr lang="en-US" sz="1200" dirty="0">
                <a:solidFill>
                  <a:srgbClr val="C586C0"/>
                </a:solidFill>
                <a:latin typeface="Fira Code" pitchFamily="1" charset="0"/>
              </a:rPr>
              <a:t>export</a:t>
            </a:r>
            <a:r>
              <a:rPr lang="en-US" sz="1200" dirty="0">
                <a:solidFill>
                  <a:srgbClr val="CCCCCC"/>
                </a:solidFill>
                <a:latin typeface="Fira Code" pitchFamily="1" charset="0"/>
              </a:rPr>
              <a:t> </a:t>
            </a:r>
            <a:r>
              <a:rPr lang="en-US" sz="1200" dirty="0">
                <a:solidFill>
                  <a:srgbClr val="C586C0"/>
                </a:solidFill>
                <a:latin typeface="Fira Code" pitchFamily="1" charset="0"/>
              </a:rPr>
              <a:t>default</a:t>
            </a:r>
            <a:r>
              <a:rPr lang="en-US" sz="1200" dirty="0">
                <a:solidFill>
                  <a:srgbClr val="CCCCCC"/>
                </a:solidFill>
                <a:latin typeface="Fira Code" pitchFamily="1" charset="0"/>
              </a:rPr>
              <a:t> </a:t>
            </a:r>
            <a:r>
              <a:rPr lang="en-US" sz="1200" dirty="0">
                <a:solidFill>
                  <a:srgbClr val="DCDCAA"/>
                </a:solidFill>
                <a:latin typeface="Fira Code" pitchFamily="1" charset="0"/>
              </a:rPr>
              <a:t>App</a:t>
            </a:r>
            <a:r>
              <a:rPr lang="en-US" sz="1200" dirty="0" smtClean="0">
                <a:solidFill>
                  <a:srgbClr val="CCCCCC"/>
                </a:solidFill>
                <a:latin typeface="Fira Code" pitchFamily="1" charset="0"/>
              </a:rPr>
              <a:t>;</a:t>
            </a:r>
            <a:endParaRPr lang="en-US" sz="1200" dirty="0">
              <a:solidFill>
                <a:srgbClr val="CCCCCC"/>
              </a:solidFill>
              <a:latin typeface="Fira Code" pitchFamily="1" charset="0"/>
            </a:endParaRPr>
          </a:p>
        </p:txBody>
      </p:sp>
    </p:spTree>
    <p:extLst>
      <p:ext uri="{BB962C8B-B14F-4D97-AF65-F5344CB8AC3E}">
        <p14:creationId xmlns:p14="http://schemas.microsoft.com/office/powerpoint/2010/main" val="405615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z="1800" dirty="0" smtClean="0">
                <a:latin typeface="Tahoma" panose="020B0604030504040204" pitchFamily="34" charset="0"/>
                <a:ea typeface="Tahoma" panose="020B0604030504040204" pitchFamily="34" charset="0"/>
                <a:cs typeface="Tahoma" panose="020B0604030504040204" pitchFamily="34" charset="0"/>
              </a:rPr>
              <a:t>Sử dụng react bootstrap code ngắn gọn và clean hơn nhiều ^^</a:t>
            </a:r>
          </a:p>
        </p:txBody>
      </p:sp>
    </p:spTree>
    <p:extLst>
      <p:ext uri="{BB962C8B-B14F-4D97-AF65-F5344CB8AC3E}">
        <p14:creationId xmlns:p14="http://schemas.microsoft.com/office/powerpoint/2010/main" val="771517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z="1800" dirty="0" smtClean="0">
                <a:latin typeface="Tahoma" panose="020B0604030504040204" pitchFamily="34" charset="0"/>
                <a:ea typeface="Tahoma" panose="020B0604030504040204" pitchFamily="34" charset="0"/>
                <a:cs typeface="Tahoma" panose="020B0604030504040204" pitchFamily="34" charset="0"/>
              </a:rPr>
              <a:t>Mình cần dựng 1 trang web</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có:</a:t>
            </a:r>
          </a:p>
          <a:p>
            <a:pPr lvl="1"/>
            <a:r>
              <a:rPr lang="en-US" dirty="0" smtClean="0">
                <a:latin typeface="Tahoma" panose="020B0604030504040204" pitchFamily="34" charset="0"/>
                <a:ea typeface="Tahoma" panose="020B0604030504040204" pitchFamily="34" charset="0"/>
                <a:cs typeface="Tahoma" panose="020B0604030504040204" pitchFamily="34" charset="0"/>
              </a:rPr>
              <a:t>Header</a:t>
            </a:r>
          </a:p>
          <a:p>
            <a:pPr lvl="1"/>
            <a:r>
              <a:rPr lang="en-US" dirty="0" smtClean="0">
                <a:latin typeface="Tahoma" panose="020B0604030504040204" pitchFamily="34" charset="0"/>
                <a:ea typeface="Tahoma" panose="020B0604030504040204" pitchFamily="34" charset="0"/>
                <a:cs typeface="Tahoma" panose="020B0604030504040204" pitchFamily="34" charset="0"/>
              </a:rPr>
              <a:t>Content</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dirty="0" smtClean="0">
                <a:latin typeface="Tahoma" panose="020B0604030504040204" pitchFamily="34" charset="0"/>
                <a:ea typeface="Tahoma" panose="020B0604030504040204" pitchFamily="34" charset="0"/>
                <a:cs typeface="Tahoma" panose="020B0604030504040204" pitchFamily="34" charset="0"/>
              </a:rPr>
              <a:t>Footer</a:t>
            </a:r>
          </a:p>
        </p:txBody>
      </p:sp>
    </p:spTree>
    <p:extLst>
      <p:ext uri="{BB962C8B-B14F-4D97-AF65-F5344CB8AC3E}">
        <p14:creationId xmlns:p14="http://schemas.microsoft.com/office/powerpoint/2010/main" val="4120714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sz="1800" dirty="0" smtClean="0">
                <a:latin typeface="Tahoma" panose="020B0604030504040204" pitchFamily="34" charset="0"/>
                <a:ea typeface="Tahoma" panose="020B0604030504040204" pitchFamily="34" charset="0"/>
                <a:cs typeface="Tahoma" panose="020B0604030504040204" pitchFamily="34" charset="0"/>
              </a:rPr>
              <a:t>Với header ta có thể sử dụng component có sẳn sau đó custom lại theo ý mình</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hlinkClick r:id="rId2"/>
              </a:rPr>
              <a:t>https://</a:t>
            </a:r>
            <a:r>
              <a:rPr lang="en-US" dirty="0" smtClean="0">
                <a:latin typeface="Tahoma" panose="020B0604030504040204" pitchFamily="34" charset="0"/>
                <a:ea typeface="Tahoma" panose="020B0604030504040204" pitchFamily="34" charset="0"/>
                <a:cs typeface="Tahoma" panose="020B0604030504040204" pitchFamily="34" charset="0"/>
                <a:hlinkClick r:id="rId2"/>
              </a:rPr>
              <a:t>react-bootstrap.github.io/docs/components/navbar#responsive-behaviors</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endParaRPr lang="en-US"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332933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TM03457485[[fn=Mesh]]</Template>
  <TotalTime>2452</TotalTime>
  <Words>331</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Gill Sans MT</vt:lpstr>
      <vt:lpstr>Arial</vt:lpstr>
      <vt:lpstr>Fira Code</vt:lpstr>
      <vt:lpstr>Tahoma</vt:lpstr>
      <vt:lpstr>Parcel</vt:lpstr>
      <vt:lpstr>React Bootstrap</vt:lpstr>
      <vt:lpstr>Giới thiệu</vt:lpstr>
      <vt:lpstr>Giới thiệu</vt:lpstr>
      <vt:lpstr>Giới thiệu</vt:lpstr>
      <vt:lpstr>Ví dụ</vt:lpstr>
      <vt:lpstr>Ví dụ</vt:lpstr>
      <vt:lpstr>Ví dụ</vt:lpstr>
      <vt:lpstr>Ví dụ</vt:lpstr>
      <vt:lpstr>Ví dụ</vt:lpstr>
      <vt:lpstr>Ví dụ</vt:lpstr>
      <vt:lpstr>Ví dụ</vt:lpstr>
      <vt:lpstr>Ví dụ</vt:lpstr>
      <vt:lpstr>Ví dụ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User</dc:creator>
  <cp:lastModifiedBy>User</cp:lastModifiedBy>
  <cp:revision>784</cp:revision>
  <dcterms:created xsi:type="dcterms:W3CDTF">2024-01-16T15:26:04Z</dcterms:created>
  <dcterms:modified xsi:type="dcterms:W3CDTF">2024-05-28T15:30:39Z</dcterms:modified>
</cp:coreProperties>
</file>