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376" r:id="rId3"/>
    <p:sldId id="406" r:id="rId4"/>
    <p:sldId id="407" r:id="rId5"/>
    <p:sldId id="410" r:id="rId6"/>
    <p:sldId id="409" r:id="rId7"/>
    <p:sldId id="408" r:id="rId8"/>
    <p:sldId id="405" r:id="rId9"/>
    <p:sldId id="392" r:id="rId10"/>
    <p:sldId id="266" r:id="rId11"/>
    <p:sldId id="377" r:id="rId12"/>
    <p:sldId id="396" r:id="rId13"/>
    <p:sldId id="399" r:id="rId14"/>
    <p:sldId id="398" r:id="rId15"/>
    <p:sldId id="393" r:id="rId16"/>
    <p:sldId id="394" r:id="rId17"/>
    <p:sldId id="395" r:id="rId18"/>
    <p:sldId id="400" r:id="rId19"/>
    <p:sldId id="401" r:id="rId20"/>
    <p:sldId id="402" r:id="rId21"/>
    <p:sldId id="403" r:id="rId22"/>
    <p:sldId id="411" r:id="rId23"/>
    <p:sldId id="412" r:id="rId24"/>
    <p:sldId id="413" r:id="rId25"/>
    <p:sldId id="404" r:id="rId26"/>
    <p:sldId id="414" r:id="rId27"/>
    <p:sldId id="415" r:id="rId28"/>
    <p:sldId id="416" r:id="rId29"/>
    <p:sldId id="417" r:id="rId30"/>
    <p:sldId id="418" r:id="rId31"/>
    <p:sldId id="419" r:id="rId32"/>
    <p:sldId id="42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5/16/2024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5/16/2024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useEffect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sử dụng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Import </a:t>
            </a:r>
            <a:r>
              <a:rPr lang="en-US" sz="1800" dirty="0">
                <a:latin typeface="Tahoma" panose="020B0604030504040204" pitchFamily="34" charset="0"/>
                <a:ea typeface="Tahoma" panose="020B0604030504040204" pitchFamily="34" charset="0"/>
                <a:cs typeface="Tahoma" panose="020B0604030504040204" pitchFamily="34" charset="0"/>
              </a:rPr>
              <a:t>useEffect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lvl="1"/>
            <a:r>
              <a:rPr lang="en-US" sz="1800" dirty="0" smtClean="0">
                <a:latin typeface="Tahoma" panose="020B0604030504040204" pitchFamily="34" charset="0"/>
                <a:ea typeface="Tahoma" panose="020B0604030504040204" pitchFamily="34" charset="0"/>
                <a:cs typeface="Tahoma" panose="020B0604030504040204" pitchFamily="34" charset="0"/>
              </a:rPr>
              <a:t>Sau đó khai báo trong function component</a:t>
            </a:r>
          </a:p>
          <a:p>
            <a:pPr lvl="2"/>
            <a:r>
              <a:rPr lang="en-US" sz="1800" dirty="0" smtClean="0">
                <a:latin typeface="Tahoma" panose="020B0604030504040204" pitchFamily="34" charset="0"/>
                <a:ea typeface="Tahoma" panose="020B0604030504040204" pitchFamily="34" charset="0"/>
                <a:cs typeface="Tahoma" panose="020B0604030504040204" pitchFamily="34" charset="0"/>
              </a:rPr>
              <a:t>Bên trong useEffect() là một hàm do chúng ta tự viết để xử lý</a:t>
            </a:r>
          </a:p>
          <a:p>
            <a:pPr lvl="2"/>
            <a:r>
              <a:rPr lang="vi-VN" sz="1800" dirty="0">
                <a:latin typeface="Tahoma" panose="020B0604030504040204" pitchFamily="34" charset="0"/>
                <a:ea typeface="Tahoma" panose="020B0604030504040204" pitchFamily="34" charset="0"/>
                <a:cs typeface="Tahoma" panose="020B0604030504040204" pitchFamily="34" charset="0"/>
              </a:rPr>
              <a:t>dependencies</a:t>
            </a:r>
            <a:r>
              <a:rPr lang="en-US" sz="1800" dirty="0" smtClean="0">
                <a:latin typeface="Tahoma" panose="020B0604030504040204" pitchFamily="34" charset="0"/>
                <a:ea typeface="Tahoma" panose="020B0604030504040204" pitchFamily="34" charset="0"/>
                <a:cs typeface="Tahoma" panose="020B0604030504040204" pitchFamily="34" charset="0"/>
              </a:rPr>
              <a:t> là một mảng các prop</a:t>
            </a:r>
            <a:r>
              <a:rPr lang="en-US" sz="1800" dirty="0">
                <a:latin typeface="Tahoma" panose="020B0604030504040204" pitchFamily="34" charset="0"/>
                <a:ea typeface="Tahoma" panose="020B0604030504040204" pitchFamily="34" charset="0"/>
                <a:cs typeface="Tahoma" panose="020B0604030504040204" pitchFamily="34" charset="0"/>
              </a:rPr>
              <a:t>, state, </a:t>
            </a:r>
            <a:r>
              <a:rPr lang="en-US" sz="1800" dirty="0" smtClean="0">
                <a:latin typeface="Tahoma" panose="020B0604030504040204" pitchFamily="34" charset="0"/>
                <a:ea typeface="Tahoma" panose="020B0604030504040204" pitchFamily="34" charset="0"/>
                <a:cs typeface="Tahoma" panose="020B0604030504040204" pitchFamily="34" charset="0"/>
              </a:rPr>
              <a:t>varriable, function mà các bạn muốn theo dõi, khi </a:t>
            </a:r>
            <a:r>
              <a:rPr lang="vi-VN" sz="1800" dirty="0" smtClean="0">
                <a:latin typeface="Tahoma" panose="020B0604030504040204" pitchFamily="34" charset="0"/>
                <a:ea typeface="Tahoma" panose="020B0604030504040204" pitchFamily="34" charset="0"/>
                <a:cs typeface="Tahoma" panose="020B0604030504040204" pitchFamily="34" charset="0"/>
              </a:rPr>
              <a:t>dependencies</a:t>
            </a:r>
            <a:r>
              <a:rPr lang="en-US" sz="1800" dirty="0" smtClean="0">
                <a:latin typeface="Tahoma" panose="020B0604030504040204" pitchFamily="34" charset="0"/>
                <a:ea typeface="Tahoma" panose="020B0604030504040204" pitchFamily="34" charset="0"/>
                <a:cs typeface="Tahoma" panose="020B0604030504040204" pitchFamily="34" charset="0"/>
              </a:rPr>
              <a:t> thay đổi sẽ thực thi lại callback</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0" y="4800615"/>
            <a:ext cx="6096000" cy="1815882"/>
          </a:xfrm>
          <a:prstGeom prst="rect">
            <a:avLst/>
          </a:prstGeom>
          <a:solidFill>
            <a:schemeClr val="tx1"/>
          </a:solidFill>
        </p:spPr>
        <p:txBody>
          <a:bodyPr>
            <a:spAutoFit/>
          </a:bodyPr>
          <a:lstStyle/>
          <a:p>
            <a:r>
              <a:rPr lang="en-US" sz="1600" dirty="0">
                <a:solidFill>
                  <a:srgbClr val="C586C0"/>
                </a:solidFill>
                <a:latin typeface="Consolas" panose="020B0609020204030204" pitchFamily="49" charset="0"/>
              </a:rPr>
              <a:t>import</a:t>
            </a:r>
            <a:r>
              <a:rPr lang="en-US" sz="1600" dirty="0">
                <a:solidFill>
                  <a:srgbClr val="CCCCCC"/>
                </a:solidFill>
                <a:latin typeface="Consolas" panose="020B0609020204030204" pitchFamily="49" charset="0"/>
              </a:rPr>
              <a:t> { </a:t>
            </a:r>
            <a:r>
              <a:rPr lang="en-US" sz="1600" dirty="0">
                <a:solidFill>
                  <a:srgbClr val="9CDCFE"/>
                </a:solidFill>
                <a:latin typeface="Consolas" panose="020B0609020204030204" pitchFamily="49" charset="0"/>
              </a:rPr>
              <a:t>useEffect</a:t>
            </a:r>
            <a:r>
              <a:rPr lang="en-US" sz="1600" dirty="0">
                <a:solidFill>
                  <a:srgbClr val="CCCCCC"/>
                </a:solidFill>
                <a:latin typeface="Consolas" panose="020B0609020204030204" pitchFamily="49" charset="0"/>
              </a:rPr>
              <a:t> } </a:t>
            </a:r>
            <a:r>
              <a:rPr lang="en-US" sz="1600" dirty="0">
                <a:solidFill>
                  <a:srgbClr val="C586C0"/>
                </a:solidFill>
                <a:latin typeface="Consolas" panose="020B0609020204030204" pitchFamily="49" charset="0"/>
              </a:rPr>
              <a:t>from</a:t>
            </a:r>
            <a:r>
              <a:rPr lang="en-US" sz="1600" dirty="0">
                <a:solidFill>
                  <a:srgbClr val="CCCCCC"/>
                </a:solidFill>
                <a:latin typeface="Consolas" panose="020B0609020204030204" pitchFamily="49" charset="0"/>
              </a:rPr>
              <a:t> </a:t>
            </a:r>
            <a:r>
              <a:rPr lang="en-US" sz="1600" dirty="0">
                <a:solidFill>
                  <a:srgbClr val="CE9178"/>
                </a:solidFill>
                <a:latin typeface="Consolas" panose="020B0609020204030204" pitchFamily="49" charset="0"/>
              </a:rPr>
              <a:t>"react"</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
            </a:r>
            <a:br>
              <a:rPr lang="en-US" sz="1600" dirty="0">
                <a:solidFill>
                  <a:srgbClr val="CCCCCC"/>
                </a:solidFill>
                <a:latin typeface="Consolas" panose="020B0609020204030204" pitchFamily="49" charset="0"/>
              </a:rPr>
            </a:br>
            <a:r>
              <a:rPr lang="en-US" sz="1600" dirty="0">
                <a:solidFill>
                  <a:srgbClr val="569CD6"/>
                </a:solidFill>
                <a:latin typeface="Consolas" panose="020B0609020204030204" pitchFamily="49" charset="0"/>
              </a:rPr>
              <a:t>function</a:t>
            </a:r>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App</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useEffect</a:t>
            </a:r>
            <a:r>
              <a:rPr lang="en-US" sz="1600" dirty="0">
                <a:solidFill>
                  <a:srgbClr val="CCCCCC"/>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smtClean="0">
                <a:solidFill>
                  <a:srgbClr val="6A9955"/>
                </a:solidFill>
                <a:latin typeface="Consolas" panose="020B0609020204030204" pitchFamily="49" charset="0"/>
              </a:rPr>
              <a:t>// callback</a:t>
            </a:r>
            <a:endParaRPr lang="en-US" sz="1600" dirty="0">
              <a:solidFill>
                <a:srgbClr val="CCCCCC"/>
              </a:solidFill>
              <a:latin typeface="Consolas" panose="020B0609020204030204" pitchFamily="49" charset="0"/>
            </a:endParaRPr>
          </a:p>
          <a:p>
            <a:r>
              <a:rPr lang="en-US" sz="1600" dirty="0">
                <a:solidFill>
                  <a:srgbClr val="CCCCCC"/>
                </a:solidFill>
                <a:latin typeface="Consolas" panose="020B0609020204030204" pitchFamily="49" charset="0"/>
              </a:rPr>
              <a:t>  }, [</a:t>
            </a:r>
            <a:r>
              <a:rPr lang="en-US" sz="1600" dirty="0">
                <a:solidFill>
                  <a:srgbClr val="9CDCFE"/>
                </a:solidFill>
                <a:latin typeface="Consolas" panose="020B0609020204030204" pitchFamily="49" charset="0"/>
              </a:rPr>
              <a:t>dependencies</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a:t>
            </a: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19043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vi-VN" sz="1800" dirty="0">
                <a:latin typeface="Tahoma" panose="020B0604030504040204" pitchFamily="34" charset="0"/>
                <a:ea typeface="Tahoma" panose="020B0604030504040204" pitchFamily="34" charset="0"/>
                <a:cs typeface="Tahoma" panose="020B0604030504040204" pitchFamily="34" charset="0"/>
              </a:rPr>
              <a:t>Khi </a:t>
            </a:r>
            <a:r>
              <a:rPr lang="en-US" sz="1800" dirty="0" smtClean="0">
                <a:latin typeface="Tahoma" panose="020B0604030504040204" pitchFamily="34" charset="0"/>
                <a:ea typeface="Tahoma" panose="020B0604030504040204" pitchFamily="34" charset="0"/>
                <a:cs typeface="Tahoma" panose="020B0604030504040204" pitchFamily="34" charset="0"/>
              </a:rPr>
              <a:t>component </a:t>
            </a:r>
            <a:r>
              <a:rPr lang="vi-VN" sz="1800" dirty="0" smtClean="0">
                <a:latin typeface="Tahoma" panose="020B0604030504040204" pitchFamily="34" charset="0"/>
                <a:ea typeface="Tahoma" panose="020B0604030504040204" pitchFamily="34" charset="0"/>
                <a:cs typeface="Tahoma" panose="020B0604030504040204" pitchFamily="34" charset="0"/>
              </a:rPr>
              <a:t>của </a:t>
            </a:r>
            <a:r>
              <a:rPr lang="vi-VN" sz="1800" dirty="0">
                <a:latin typeface="Tahoma" panose="020B0604030504040204" pitchFamily="34" charset="0"/>
                <a:ea typeface="Tahoma" panose="020B0604030504040204" pitchFamily="34" charset="0"/>
                <a:cs typeface="Tahoma" panose="020B0604030504040204" pitchFamily="34" charset="0"/>
              </a:rPr>
              <a:t>bạn được thêm vào DOM, React sẽ chạy </a:t>
            </a:r>
            <a:r>
              <a:rPr lang="en-US" sz="1800" dirty="0" smtClean="0">
                <a:latin typeface="Tahoma" panose="020B0604030504040204" pitchFamily="34" charset="0"/>
                <a:ea typeface="Tahoma" panose="020B0604030504040204" pitchFamily="34" charset="0"/>
                <a:cs typeface="Tahoma" panose="020B0604030504040204" pitchFamily="34" charset="0"/>
              </a:rPr>
              <a:t>code bên trong useEffect()</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Tức là console sẽ in ra</a:t>
            </a:r>
            <a:r>
              <a:rPr lang="en-US" sz="1800" dirty="0">
                <a:latin typeface="Tahoma" panose="020B0604030504040204" pitchFamily="34" charset="0"/>
                <a:ea typeface="Tahoma" panose="020B0604030504040204" pitchFamily="34" charset="0"/>
                <a:cs typeface="Tahoma" panose="020B0604030504040204" pitchFamily="34" charset="0"/>
              </a:rPr>
              <a:t>: “Render”</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0" y="3924145"/>
            <a:ext cx="6096000" cy="1815882"/>
          </a:xfrm>
          <a:prstGeom prst="rect">
            <a:avLst/>
          </a:prstGeom>
          <a:solidFill>
            <a:schemeClr val="tx1"/>
          </a:solidFill>
        </p:spPr>
        <p:txBody>
          <a:bodyPr>
            <a:spAutoFit/>
          </a:bodyPr>
          <a:lstStyle/>
          <a:p>
            <a:r>
              <a:rPr lang="en-US" sz="1600" dirty="0">
                <a:solidFill>
                  <a:srgbClr val="C586C0"/>
                </a:solidFill>
                <a:latin typeface="Consolas" panose="020B0609020204030204" pitchFamily="49" charset="0"/>
              </a:rPr>
              <a:t>import</a:t>
            </a:r>
            <a:r>
              <a:rPr lang="en-US" sz="1600" dirty="0">
                <a:solidFill>
                  <a:srgbClr val="CCCCCC"/>
                </a:solidFill>
                <a:latin typeface="Consolas" panose="020B0609020204030204" pitchFamily="49" charset="0"/>
              </a:rPr>
              <a:t> { </a:t>
            </a:r>
            <a:r>
              <a:rPr lang="en-US" sz="1600" dirty="0">
                <a:solidFill>
                  <a:srgbClr val="9CDCFE"/>
                </a:solidFill>
                <a:latin typeface="Consolas" panose="020B0609020204030204" pitchFamily="49" charset="0"/>
              </a:rPr>
              <a:t>useEffect</a:t>
            </a:r>
            <a:r>
              <a:rPr lang="en-US" sz="1600" dirty="0">
                <a:solidFill>
                  <a:srgbClr val="CCCCCC"/>
                </a:solidFill>
                <a:latin typeface="Consolas" panose="020B0609020204030204" pitchFamily="49" charset="0"/>
              </a:rPr>
              <a:t> } </a:t>
            </a:r>
            <a:r>
              <a:rPr lang="en-US" sz="1600" dirty="0">
                <a:solidFill>
                  <a:srgbClr val="C586C0"/>
                </a:solidFill>
                <a:latin typeface="Consolas" panose="020B0609020204030204" pitchFamily="49" charset="0"/>
              </a:rPr>
              <a:t>from</a:t>
            </a:r>
            <a:r>
              <a:rPr lang="en-US" sz="1600" dirty="0">
                <a:solidFill>
                  <a:srgbClr val="CCCCCC"/>
                </a:solidFill>
                <a:latin typeface="Consolas" panose="020B0609020204030204" pitchFamily="49" charset="0"/>
              </a:rPr>
              <a:t> </a:t>
            </a:r>
            <a:r>
              <a:rPr lang="en-US" sz="1600" dirty="0">
                <a:solidFill>
                  <a:srgbClr val="CE9178"/>
                </a:solidFill>
                <a:latin typeface="Consolas" panose="020B0609020204030204" pitchFamily="49" charset="0"/>
              </a:rPr>
              <a:t>"react"</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
            </a:r>
            <a:br>
              <a:rPr lang="en-US" sz="1600" dirty="0">
                <a:solidFill>
                  <a:srgbClr val="CCCCCC"/>
                </a:solidFill>
                <a:latin typeface="Consolas" panose="020B0609020204030204" pitchFamily="49" charset="0"/>
              </a:rPr>
            </a:br>
            <a:r>
              <a:rPr lang="en-US" sz="1600" dirty="0">
                <a:solidFill>
                  <a:srgbClr val="569CD6"/>
                </a:solidFill>
                <a:latin typeface="Consolas" panose="020B0609020204030204" pitchFamily="49" charset="0"/>
              </a:rPr>
              <a:t>function</a:t>
            </a:r>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App</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useEffect</a:t>
            </a:r>
            <a:r>
              <a:rPr lang="en-US" sz="1600" dirty="0">
                <a:solidFill>
                  <a:srgbClr val="CCCCCC"/>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a:solidFill>
                  <a:srgbClr val="9CDCFE"/>
                </a:solidFill>
                <a:latin typeface="Consolas" panose="020B0609020204030204" pitchFamily="49" charset="0"/>
              </a:rPr>
              <a:t>console</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log</a:t>
            </a:r>
            <a:r>
              <a:rPr lang="en-US" sz="1600" dirty="0" smtClean="0">
                <a:solidFill>
                  <a:srgbClr val="CCCCCC"/>
                </a:solidFill>
                <a:latin typeface="Consolas" panose="020B0609020204030204" pitchFamily="49" charset="0"/>
              </a:rPr>
              <a:t>(</a:t>
            </a:r>
            <a:r>
              <a:rPr lang="en-US" sz="1600" dirty="0" smtClean="0">
                <a:solidFill>
                  <a:srgbClr val="CE9178"/>
                </a:solidFill>
                <a:latin typeface="Consolas" panose="020B0609020204030204" pitchFamily="49" charset="0"/>
              </a:rPr>
              <a:t>"Render"</a:t>
            </a:r>
            <a:r>
              <a:rPr lang="en-US" sz="1600" dirty="0" smtClean="0">
                <a:solidFill>
                  <a:srgbClr val="CCCCCC"/>
                </a:solidFill>
                <a:latin typeface="Consolas" panose="020B0609020204030204" pitchFamily="49" charset="0"/>
              </a:rPr>
              <a:t>);</a:t>
            </a:r>
            <a:endParaRPr lang="en-US" sz="1600" dirty="0">
              <a:solidFill>
                <a:srgbClr val="CCCCCC"/>
              </a:solidFill>
              <a:latin typeface="Consolas" panose="020B0609020204030204" pitchFamily="49" charset="0"/>
            </a:endParaRPr>
          </a:p>
          <a:p>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a:t>
            </a: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8098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Nó sẽ in thằng nào ra trước?</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0" y="3185482"/>
            <a:ext cx="6096000" cy="2554545"/>
          </a:xfrm>
          <a:prstGeom prst="rect">
            <a:avLst/>
          </a:prstGeom>
          <a:solidFill>
            <a:schemeClr val="tx1"/>
          </a:solidFill>
        </p:spPr>
        <p:txBody>
          <a:bodyPr>
            <a:spAutoFit/>
          </a:bodyPr>
          <a:lstStyle/>
          <a:p>
            <a:r>
              <a:rPr lang="en-US" sz="1600" dirty="0">
                <a:solidFill>
                  <a:srgbClr val="C586C0"/>
                </a:solidFill>
                <a:latin typeface="Consolas" panose="020B0609020204030204" pitchFamily="49" charset="0"/>
              </a:rPr>
              <a:t>import</a:t>
            </a:r>
            <a:r>
              <a:rPr lang="en-US" sz="1600" dirty="0">
                <a:solidFill>
                  <a:srgbClr val="CCCCCC"/>
                </a:solidFill>
                <a:latin typeface="Consolas" panose="020B0609020204030204" pitchFamily="49" charset="0"/>
              </a:rPr>
              <a:t> { </a:t>
            </a:r>
            <a:r>
              <a:rPr lang="en-US" sz="1600" dirty="0">
                <a:solidFill>
                  <a:srgbClr val="9CDCFE"/>
                </a:solidFill>
                <a:latin typeface="Consolas" panose="020B0609020204030204" pitchFamily="49" charset="0"/>
              </a:rPr>
              <a:t>useEffect</a:t>
            </a:r>
            <a:r>
              <a:rPr lang="en-US" sz="1600" dirty="0">
                <a:solidFill>
                  <a:srgbClr val="CCCCCC"/>
                </a:solidFill>
                <a:latin typeface="Consolas" panose="020B0609020204030204" pitchFamily="49" charset="0"/>
              </a:rPr>
              <a:t> } </a:t>
            </a:r>
            <a:r>
              <a:rPr lang="en-US" sz="1600" dirty="0">
                <a:solidFill>
                  <a:srgbClr val="C586C0"/>
                </a:solidFill>
                <a:latin typeface="Consolas" panose="020B0609020204030204" pitchFamily="49" charset="0"/>
              </a:rPr>
              <a:t>from</a:t>
            </a:r>
            <a:r>
              <a:rPr lang="en-US" sz="1600" dirty="0">
                <a:solidFill>
                  <a:srgbClr val="CCCCCC"/>
                </a:solidFill>
                <a:latin typeface="Consolas" panose="020B0609020204030204" pitchFamily="49" charset="0"/>
              </a:rPr>
              <a:t> </a:t>
            </a:r>
            <a:r>
              <a:rPr lang="en-US" sz="1600" dirty="0">
                <a:solidFill>
                  <a:srgbClr val="CE9178"/>
                </a:solidFill>
                <a:latin typeface="Consolas" panose="020B0609020204030204" pitchFamily="49" charset="0"/>
              </a:rPr>
              <a:t>"react"</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
            </a:r>
            <a:br>
              <a:rPr lang="en-US" sz="1600" dirty="0">
                <a:solidFill>
                  <a:srgbClr val="CCCCCC"/>
                </a:solidFill>
                <a:latin typeface="Consolas" panose="020B0609020204030204" pitchFamily="49" charset="0"/>
              </a:rPr>
            </a:br>
            <a:r>
              <a:rPr lang="en-US" sz="1600" dirty="0">
                <a:solidFill>
                  <a:srgbClr val="569CD6"/>
                </a:solidFill>
                <a:latin typeface="Consolas" panose="020B0609020204030204" pitchFamily="49" charset="0"/>
              </a:rPr>
              <a:t>function</a:t>
            </a:r>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App</a:t>
            </a:r>
            <a:r>
              <a:rPr lang="en-US" sz="1600" dirty="0">
                <a:solidFill>
                  <a:srgbClr val="CCCCCC"/>
                </a:solidFill>
                <a:latin typeface="Consolas" panose="020B0609020204030204" pitchFamily="49" charset="0"/>
              </a:rPr>
              <a:t>() </a:t>
            </a:r>
            <a:r>
              <a:rPr lang="en-US" sz="1600" dirty="0" smtClean="0">
                <a:solidFill>
                  <a:srgbClr val="CCCCCC"/>
                </a:solidFill>
                <a:latin typeface="Consolas" panose="020B0609020204030204" pitchFamily="49" charset="0"/>
              </a:rPr>
              <a:t>{</a:t>
            </a:r>
            <a:r>
              <a:rPr lang="en-US" sz="1600" dirty="0">
                <a:solidFill>
                  <a:srgbClr val="CCCCCC"/>
                </a:solidFill>
                <a:latin typeface="Consolas" panose="020B0609020204030204" pitchFamily="49" charset="0"/>
              </a:rPr>
              <a:t/>
            </a:r>
            <a:br>
              <a:rPr lang="en-US" sz="1600" dirty="0">
                <a:solidFill>
                  <a:srgbClr val="CCCCCC"/>
                </a:solidFill>
                <a:latin typeface="Consolas" panose="020B0609020204030204" pitchFamily="49" charset="0"/>
              </a:rPr>
            </a:br>
            <a:r>
              <a:rPr lang="en-US" sz="1600" dirty="0">
                <a:solidFill>
                  <a:srgbClr val="CCCCCC"/>
                </a:solidFill>
                <a:latin typeface="Consolas" panose="020B0609020204030204" pitchFamily="49" charset="0"/>
              </a:rPr>
              <a:t>  </a:t>
            </a:r>
            <a:r>
              <a:rPr lang="en-US" sz="1600" dirty="0">
                <a:solidFill>
                  <a:srgbClr val="DCDCAA"/>
                </a:solidFill>
                <a:latin typeface="Consolas" panose="020B0609020204030204" pitchFamily="49" charset="0"/>
              </a:rPr>
              <a:t>useEffect</a:t>
            </a:r>
            <a:r>
              <a:rPr lang="en-US" sz="1600" dirty="0">
                <a:solidFill>
                  <a:srgbClr val="CCCCCC"/>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a:solidFill>
                  <a:srgbClr val="9CDCFE"/>
                </a:solidFill>
                <a:latin typeface="Consolas" panose="020B0609020204030204" pitchFamily="49" charset="0"/>
              </a:rPr>
              <a:t>console</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log</a:t>
            </a:r>
            <a:r>
              <a:rPr lang="en-US" sz="1600" dirty="0">
                <a:solidFill>
                  <a:srgbClr val="CCCCCC"/>
                </a:solidFill>
                <a:latin typeface="Consolas" panose="020B0609020204030204" pitchFamily="49" charset="0"/>
              </a:rPr>
              <a:t>(</a:t>
            </a:r>
            <a:r>
              <a:rPr lang="en-US" sz="1600" dirty="0">
                <a:solidFill>
                  <a:srgbClr val="CE9178"/>
                </a:solidFill>
                <a:latin typeface="Consolas" panose="020B0609020204030204" pitchFamily="49" charset="0"/>
              </a:rPr>
              <a:t>"useEffect"</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  </a:t>
            </a:r>
            <a:r>
              <a:rPr lang="en-US" sz="1600" dirty="0" smtClean="0">
                <a:solidFill>
                  <a:srgbClr val="CCCCCC"/>
                </a:solidFill>
                <a:latin typeface="Consolas" panose="020B0609020204030204" pitchFamily="49" charset="0"/>
              </a:rPr>
              <a:t>});</a:t>
            </a:r>
            <a:r>
              <a:rPr lang="en-US" sz="1600" dirty="0">
                <a:solidFill>
                  <a:srgbClr val="CCCCCC"/>
                </a:solidFill>
                <a:latin typeface="Consolas" panose="020B0609020204030204" pitchFamily="49" charset="0"/>
              </a:rPr>
              <a:t/>
            </a:r>
            <a:br>
              <a:rPr lang="en-US" sz="1600" dirty="0">
                <a:solidFill>
                  <a:srgbClr val="CCCCCC"/>
                </a:solidFill>
                <a:latin typeface="Consolas" panose="020B0609020204030204" pitchFamily="49" charset="0"/>
              </a:rPr>
            </a:br>
            <a:r>
              <a:rPr lang="en-US" sz="1600" dirty="0">
                <a:solidFill>
                  <a:srgbClr val="CCCCCC"/>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    </a:t>
            </a:r>
            <a:r>
              <a:rPr lang="en-US" sz="1600" dirty="0">
                <a:solidFill>
                  <a:srgbClr val="9CDCFE"/>
                </a:solidFill>
                <a:latin typeface="Consolas" panose="020B0609020204030204" pitchFamily="49" charset="0"/>
              </a:rPr>
              <a:t>console</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log</a:t>
            </a:r>
            <a:r>
              <a:rPr lang="en-US" sz="1600" dirty="0">
                <a:solidFill>
                  <a:srgbClr val="CCCCCC"/>
                </a:solidFill>
                <a:latin typeface="Consolas" panose="020B0609020204030204" pitchFamily="49" charset="0"/>
              </a:rPr>
              <a:t>(</a:t>
            </a:r>
            <a:r>
              <a:rPr lang="en-US" sz="1600" dirty="0">
                <a:solidFill>
                  <a:srgbClr val="CE9178"/>
                </a:solidFill>
                <a:latin typeface="Consolas" panose="020B0609020204030204" pitchFamily="49" charset="0"/>
              </a:rPr>
              <a:t>"Render"</a:t>
            </a:r>
            <a:r>
              <a:rPr lang="en-US" sz="1600" dirty="0">
                <a:solidFill>
                  <a:srgbClr val="CCCCCC"/>
                </a:solidFill>
                <a:latin typeface="Consolas" panose="020B0609020204030204" pitchFamily="49" charset="0"/>
              </a:rPr>
              <a:t>)</a:t>
            </a:r>
          </a:p>
          <a:p>
            <a:r>
              <a:rPr lang="en-US" sz="1600" dirty="0">
                <a:solidFill>
                  <a:srgbClr val="CCCCCC"/>
                </a:solidFill>
                <a:latin typeface="Consolas" panose="020B0609020204030204" pitchFamily="49" charset="0"/>
              </a:rPr>
              <a:t>  )</a:t>
            </a:r>
          </a:p>
          <a:p>
            <a:r>
              <a:rPr lang="en-US" sz="1600" dirty="0">
                <a:solidFill>
                  <a:srgbClr val="CCCCCC"/>
                </a:solidFill>
                <a:latin typeface="Consolas" panose="020B0609020204030204" pitchFamily="49" charset="0"/>
              </a:rPr>
              <a:t>}</a:t>
            </a: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1678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Vì sao lại thế?</a:t>
            </a:r>
            <a:endParaRPr lang="vi-VN" sz="18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5419725" y="2638044"/>
            <a:ext cx="1352550" cy="647700"/>
          </a:xfrm>
          <a:prstGeom prst="rect">
            <a:avLst/>
          </a:prstGeom>
        </p:spPr>
      </p:pic>
    </p:spTree>
    <p:extLst>
      <p:ext uri="{BB962C8B-B14F-4D97-AF65-F5344CB8AC3E}">
        <p14:creationId xmlns:p14="http://schemas.microsoft.com/office/powerpoint/2010/main" val="4271997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Nó cũng sẽ chạy từ trên xuống dưới</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Sẽ thực hiện chạy useEffect() tuy nhiên callback trong useEffect() sẽ chưa được chạy mà chờ tới khi component/element được thêm vào trong DOM mới thực hiện</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0" y="4189035"/>
            <a:ext cx="6096000" cy="1938992"/>
          </a:xfrm>
          <a:prstGeom prst="rect">
            <a:avLst/>
          </a:prstGeom>
          <a:solidFill>
            <a:schemeClr val="tx1"/>
          </a:solidFill>
        </p:spPr>
        <p:txBody>
          <a:bodyPr>
            <a:spAutoFit/>
          </a:bodyPr>
          <a:lstStyle/>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 </a:t>
            </a:r>
            <a:r>
              <a:rPr lang="en-US" sz="1200" dirty="0">
                <a:solidFill>
                  <a:srgbClr val="9CDCFE"/>
                </a:solidFill>
                <a:latin typeface="Consolas" panose="020B0609020204030204" pitchFamily="49" charset="0"/>
              </a:rPr>
              <a:t>useEffect</a:t>
            </a:r>
            <a:r>
              <a:rPr lang="en-US" sz="1200" dirty="0">
                <a:solidFill>
                  <a:srgbClr val="CCCCCC"/>
                </a:solidFill>
                <a:latin typeface="Consolas" panose="020B0609020204030204" pitchFamily="49" charset="0"/>
              </a:rPr>
              <a:t> }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569CD6"/>
                </a:solidFill>
                <a:latin typeface="Consolas" panose="020B0609020204030204" pitchFamily="49" charset="0"/>
              </a:rPr>
              <a:t>function</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App</a:t>
            </a:r>
            <a:r>
              <a:rPr lang="en-US" sz="1200" dirty="0">
                <a:solidFill>
                  <a:srgbClr val="CCCCCC"/>
                </a:solidFill>
                <a:latin typeface="Consolas" panose="020B0609020204030204" pitchFamily="49" charset="0"/>
              </a:rPr>
              <a:t>() </a:t>
            </a:r>
            <a:r>
              <a:rPr lang="en-US" sz="1200" dirty="0" smtClean="0">
                <a:solidFill>
                  <a:srgbClr val="CCCCCC"/>
                </a:solidFill>
                <a:latin typeface="Consolas" panose="020B0609020204030204" pitchFamily="49" charset="0"/>
              </a:rPr>
              <a:t>{</a:t>
            </a:r>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useEffect</a:t>
            </a:r>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console</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log</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"useEffect"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t>
            </a:r>
            <a:r>
              <a:rPr lang="en-US" sz="1200" dirty="0" smtClean="0">
                <a:solidFill>
                  <a:srgbClr val="CCCCCC"/>
                </a:solidFill>
                <a:latin typeface="Consolas" panose="020B0609020204030204" pitchFamily="49" charset="0"/>
              </a:rPr>
              <a:t>});</a:t>
            </a:r>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console</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log</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"Render"</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58448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VD tiếp theo:</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Mỗi khi component App() được render xong và thêm vào DOM thì code trong useEffect lại chạy -&gt; chạy nhiều lần không cần thiết</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3048000" y="3708586"/>
            <a:ext cx="6096000" cy="2516073"/>
          </a:xfrm>
          <a:prstGeom prst="rect">
            <a:avLst/>
          </a:prstGeom>
          <a:solidFill>
            <a:schemeClr val="tx1"/>
          </a:solidFill>
        </p:spPr>
        <p:txBody>
          <a:bodyPr>
            <a:spAutoFit/>
          </a:bodyPr>
          <a:lstStyle/>
          <a:p>
            <a:r>
              <a:rPr lang="en-US" sz="1050" dirty="0">
                <a:solidFill>
                  <a:srgbClr val="C586C0"/>
                </a:solidFill>
                <a:latin typeface="Consolas" panose="020B0609020204030204" pitchFamily="49" charset="0"/>
              </a:rPr>
              <a:t>import</a:t>
            </a:r>
            <a:r>
              <a:rPr lang="en-US" sz="1050" dirty="0">
                <a:solidFill>
                  <a:srgbClr val="CCCCCC"/>
                </a:solidFill>
                <a:latin typeface="Consolas" panose="020B0609020204030204" pitchFamily="49" charset="0"/>
              </a:rPr>
              <a:t> { </a:t>
            </a:r>
            <a:r>
              <a:rPr lang="en-US" sz="1050" dirty="0">
                <a:solidFill>
                  <a:srgbClr val="9CDCFE"/>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useState</a:t>
            </a:r>
            <a:r>
              <a:rPr lang="en-US" sz="1050" dirty="0">
                <a:solidFill>
                  <a:srgbClr val="CCCCCC"/>
                </a:solidFill>
                <a:latin typeface="Consolas" panose="020B0609020204030204" pitchFamily="49" charset="0"/>
              </a:rPr>
              <a:t> } </a:t>
            </a:r>
            <a:r>
              <a:rPr lang="en-US" sz="1050" dirty="0">
                <a:solidFill>
                  <a:srgbClr val="C586C0"/>
                </a:solidFill>
                <a:latin typeface="Consolas" panose="020B0609020204030204" pitchFamily="49" charset="0"/>
              </a:rPr>
              <a:t>from</a:t>
            </a:r>
            <a:r>
              <a:rPr lang="en-US" sz="1050" dirty="0">
                <a:solidFill>
                  <a:srgbClr val="CCCCCC"/>
                </a:solidFill>
                <a:latin typeface="Consolas" panose="020B0609020204030204" pitchFamily="49" charset="0"/>
              </a:rPr>
              <a:t> </a:t>
            </a:r>
            <a:r>
              <a:rPr lang="en-US" sz="1050" dirty="0">
                <a:solidFill>
                  <a:srgbClr val="CE9178"/>
                </a:solidFill>
                <a:latin typeface="Consolas" panose="020B0609020204030204" pitchFamily="49" charset="0"/>
              </a:rPr>
              <a:t>"react"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569CD6"/>
                </a:solidFill>
                <a:latin typeface="Consolas" panose="020B0609020204030204" pitchFamily="49" charset="0"/>
              </a:rPr>
              <a:t>function</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App</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const</a:t>
            </a:r>
            <a:r>
              <a:rPr lang="en-US" sz="1050" dirty="0">
                <a:solidFill>
                  <a:srgbClr val="CCCCCC"/>
                </a:solidFill>
                <a:latin typeface="Consolas" panose="020B0609020204030204" pitchFamily="49" charset="0"/>
              </a:rPr>
              <a:t>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setTile</a:t>
            </a:r>
            <a:r>
              <a:rPr lang="en-US" sz="1050" dirty="0">
                <a:solidFill>
                  <a:srgbClr val="CCCCCC"/>
                </a:solidFill>
                <a:latin typeface="Consolas" panose="020B0609020204030204" pitchFamily="49" charset="0"/>
              </a:rPr>
              <a:t>] </a:t>
            </a:r>
            <a:r>
              <a:rPr lang="en-US" sz="1050" dirty="0">
                <a:solidFill>
                  <a:srgbClr val="D4D4D4"/>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useState</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console</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log</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"Render"</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C586C0"/>
                </a:solidFill>
                <a:latin typeface="Consolas" panose="020B0609020204030204" pitchFamily="49" charset="0"/>
              </a:rPr>
              <a:t>return</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input</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value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4FC1FF"/>
                </a:solidFill>
                <a:latin typeface="Consolas" panose="020B0609020204030204" pitchFamily="49" charset="0"/>
              </a:rPr>
              <a:t>title</a:t>
            </a:r>
            <a:r>
              <a:rPr lang="en-US" sz="1050" dirty="0">
                <a:solidFill>
                  <a:srgbClr val="569CD6"/>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onChange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e</a:t>
            </a:r>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D4D4D4"/>
                </a:solidFill>
                <a:latin typeface="Consolas" panose="020B0609020204030204" pitchFamily="49" charset="0"/>
              </a:rPr>
              <a:t> </a:t>
            </a:r>
            <a:r>
              <a:rPr lang="en-US" sz="1050" dirty="0">
                <a:solidFill>
                  <a:srgbClr val="DCDCAA"/>
                </a:solidFill>
                <a:latin typeface="Consolas" panose="020B0609020204030204" pitchFamily="49" charset="0"/>
              </a:rPr>
              <a:t>setTile</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e</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target</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value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a:t>
            </a:r>
            <a:endParaRPr lang="en-US" sz="105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799197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Làm sao để code trong useEffect không chạy mỗi khi render lại?</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468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Sử dụng dependency</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2231136" y="3362337"/>
            <a:ext cx="7729728" cy="2862322"/>
          </a:xfrm>
          <a:prstGeom prst="rect">
            <a:avLst/>
          </a:prstGeom>
          <a:solidFill>
            <a:schemeClr val="tx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 </a:t>
            </a:r>
            <a:r>
              <a:rPr lang="en-US" sz="1200" dirty="0">
                <a:solidFill>
                  <a:srgbClr val="9CDCFE"/>
                </a:solidFill>
                <a:latin typeface="Consolas" panose="020B0609020204030204" pitchFamily="49" charset="0"/>
              </a:rPr>
              <a:t>useEffect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useState</a:t>
            </a:r>
            <a:r>
              <a:rPr lang="en-US" sz="1200" dirty="0">
                <a:solidFill>
                  <a:srgbClr val="CCCCCC"/>
                </a:solidFill>
                <a:latin typeface="Consolas" panose="020B0609020204030204" pitchFamily="49" charset="0"/>
              </a:rPr>
              <a:t> }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569CD6"/>
                </a:solidFill>
                <a:latin typeface="Consolas" panose="020B0609020204030204" pitchFamily="49" charset="0"/>
              </a:rPr>
              <a:t>function</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App</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CCCCCC"/>
                </a:solidFill>
                <a:latin typeface="Consolas" panose="020B0609020204030204" pitchFamily="49" charset="0"/>
              </a:rPr>
              <a:t> [</a:t>
            </a:r>
            <a:r>
              <a:rPr lang="en-US" sz="1200" dirty="0">
                <a:solidFill>
                  <a:srgbClr val="4FC1FF"/>
                </a:solidFill>
                <a:latin typeface="Consolas" panose="020B0609020204030204" pitchFamily="49" charset="0"/>
              </a:rPr>
              <a:t>title</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setTile</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useState</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useEffect</a:t>
            </a:r>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console</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log</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"Render"</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 []);</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div</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input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4FC1FF"/>
                </a:solidFill>
                <a:latin typeface="Consolas" panose="020B0609020204030204" pitchFamily="49" charset="0"/>
              </a:rPr>
              <a:t>title</a:t>
            </a:r>
            <a:r>
              <a:rPr lang="en-US" sz="1200" dirty="0">
                <a:solidFill>
                  <a:srgbClr val="569CD6"/>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onChange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setTile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target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div</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0356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Sử dụng dependency</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2231136" y="3362337"/>
            <a:ext cx="7729728" cy="2862322"/>
          </a:xfrm>
          <a:prstGeom prst="rect">
            <a:avLst/>
          </a:prstGeom>
          <a:solidFill>
            <a:schemeClr val="tx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CCCCCC"/>
                </a:solidFill>
                <a:latin typeface="Consolas" panose="020B0609020204030204" pitchFamily="49" charset="0"/>
              </a:rPr>
              <a:t> { </a:t>
            </a:r>
            <a:r>
              <a:rPr lang="en-US" sz="1200" dirty="0">
                <a:solidFill>
                  <a:srgbClr val="9CDCFE"/>
                </a:solidFill>
                <a:latin typeface="Consolas" panose="020B0609020204030204" pitchFamily="49" charset="0"/>
              </a:rPr>
              <a:t>useEffect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useState</a:t>
            </a:r>
            <a:r>
              <a:rPr lang="en-US" sz="1200" dirty="0">
                <a:solidFill>
                  <a:srgbClr val="CCCCCC"/>
                </a:solidFill>
                <a:latin typeface="Consolas" panose="020B0609020204030204" pitchFamily="49" charset="0"/>
              </a:rPr>
              <a:t> } </a:t>
            </a:r>
            <a:r>
              <a:rPr lang="en-US" sz="1200" dirty="0">
                <a:solidFill>
                  <a:srgbClr val="C586C0"/>
                </a:solidFill>
                <a:latin typeface="Consolas" panose="020B0609020204030204" pitchFamily="49" charset="0"/>
              </a:rPr>
              <a:t>from</a:t>
            </a:r>
            <a:r>
              <a:rPr lang="en-US" sz="1200" dirty="0">
                <a:solidFill>
                  <a:srgbClr val="CCCCCC"/>
                </a:solidFill>
                <a:latin typeface="Consolas" panose="020B0609020204030204" pitchFamily="49" charset="0"/>
              </a:rPr>
              <a:t> </a:t>
            </a:r>
            <a:r>
              <a:rPr lang="en-US" sz="1200" dirty="0">
                <a:solidFill>
                  <a:srgbClr val="CE9178"/>
                </a:solidFill>
                <a:latin typeface="Consolas" panose="020B0609020204030204" pitchFamily="49" charset="0"/>
              </a:rPr>
              <a:t>"react"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569CD6"/>
                </a:solidFill>
                <a:latin typeface="Consolas" panose="020B0609020204030204" pitchFamily="49" charset="0"/>
              </a:rPr>
              <a:t>function</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App</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CCCCCC"/>
                </a:solidFill>
                <a:latin typeface="Consolas" panose="020B0609020204030204" pitchFamily="49" charset="0"/>
              </a:rPr>
              <a:t> [</a:t>
            </a:r>
            <a:r>
              <a:rPr lang="en-US" sz="1200" dirty="0">
                <a:solidFill>
                  <a:srgbClr val="4FC1FF"/>
                </a:solidFill>
                <a:latin typeface="Consolas" panose="020B0609020204030204" pitchFamily="49" charset="0"/>
              </a:rPr>
              <a:t>title</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setTile</a:t>
            </a:r>
            <a:r>
              <a:rPr lang="en-US" sz="1200" dirty="0">
                <a:solidFill>
                  <a:srgbClr val="CCCCCC"/>
                </a:solidFill>
                <a:latin typeface="Consolas" panose="020B0609020204030204" pitchFamily="49" charset="0"/>
              </a:rPr>
              <a:t>] </a:t>
            </a:r>
            <a:r>
              <a:rPr lang="en-US" sz="1200" dirty="0">
                <a:solidFill>
                  <a:srgbClr val="D4D4D4"/>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useState</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DCDCAA"/>
                </a:solidFill>
                <a:latin typeface="Consolas" panose="020B0609020204030204" pitchFamily="49" charset="0"/>
              </a:rPr>
              <a:t>useEffect</a:t>
            </a:r>
            <a:r>
              <a:rPr lang="en-US" sz="1200" dirty="0">
                <a:solidFill>
                  <a:srgbClr val="CCCCCC"/>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console</a:t>
            </a:r>
            <a:r>
              <a:rPr lang="en-US" sz="1200" dirty="0">
                <a:solidFill>
                  <a:srgbClr val="D4D4D4"/>
                </a:solidFill>
                <a:latin typeface="Consolas" panose="020B0609020204030204" pitchFamily="49" charset="0"/>
              </a:rPr>
              <a:t>.</a:t>
            </a:r>
            <a:r>
              <a:rPr lang="en-US" sz="1200" dirty="0">
                <a:solidFill>
                  <a:srgbClr val="DCDCAA"/>
                </a:solidFill>
                <a:latin typeface="Consolas" panose="020B0609020204030204" pitchFamily="49" charset="0"/>
              </a:rPr>
              <a:t>log</a:t>
            </a:r>
            <a:r>
              <a:rPr lang="en-US" sz="1200" dirty="0">
                <a:solidFill>
                  <a:srgbClr val="CCCCCC"/>
                </a:solidFill>
                <a:latin typeface="Consolas" panose="020B0609020204030204" pitchFamily="49" charset="0"/>
              </a:rPr>
              <a:t>(</a:t>
            </a:r>
            <a:r>
              <a:rPr lang="en-US" sz="1200" dirty="0">
                <a:solidFill>
                  <a:srgbClr val="CE9178"/>
                </a:solidFill>
                <a:latin typeface="Consolas" panose="020B0609020204030204" pitchFamily="49" charset="0"/>
              </a:rPr>
              <a:t>"Render"</a:t>
            </a:r>
            <a:r>
              <a:rPr lang="en-US" sz="1200" dirty="0">
                <a:solidFill>
                  <a:srgbClr val="CCCCCC"/>
                </a:solidFill>
                <a:latin typeface="Consolas" panose="020B0609020204030204" pitchFamily="49" charset="0"/>
              </a:rPr>
              <a:t>);</a:t>
            </a:r>
          </a:p>
          <a:p>
            <a:r>
              <a:rPr lang="en-US" sz="1200" dirty="0">
                <a:solidFill>
                  <a:srgbClr val="CCCCCC"/>
                </a:solidFill>
                <a:latin typeface="Consolas" panose="020B0609020204030204" pitchFamily="49" charset="0"/>
              </a:rPr>
              <a:t>  }, []);</a:t>
            </a:r>
          </a:p>
          <a:p>
            <a:r>
              <a:rPr lang="en-US" sz="1200" dirty="0">
                <a:solidFill>
                  <a:srgbClr val="CCCCCC"/>
                </a:solidFill>
                <a:latin typeface="Consolas" panose="020B0609020204030204" pitchFamily="49" charset="0"/>
              </a:rPr>
              <a:t/>
            </a:r>
            <a:br>
              <a:rPr lang="en-US" sz="1200" dirty="0">
                <a:solidFill>
                  <a:srgbClr val="CCCCCC"/>
                </a:solidFill>
                <a:latin typeface="Consolas" panose="020B0609020204030204" pitchFamily="49" charset="0"/>
              </a:rPr>
            </a:br>
            <a:r>
              <a:rPr lang="en-US" sz="1200" dirty="0">
                <a:solidFill>
                  <a:srgbClr val="CCCCCC"/>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div</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input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4FC1FF"/>
                </a:solidFill>
                <a:latin typeface="Consolas" panose="020B0609020204030204" pitchFamily="49" charset="0"/>
              </a:rPr>
              <a:t>title</a:t>
            </a:r>
            <a:r>
              <a:rPr lang="en-US" sz="1200" dirty="0">
                <a:solidFill>
                  <a:srgbClr val="569CD6"/>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9CDCFE"/>
                </a:solidFill>
                <a:latin typeface="Consolas" panose="020B0609020204030204" pitchFamily="49" charset="0"/>
              </a:rPr>
              <a:t>onChange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=&gt;</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setTile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target</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r>
              <a:rPr lang="en-US" sz="1200" dirty="0">
                <a:solidFill>
                  <a:srgbClr val="808080"/>
                </a:solidFill>
                <a:latin typeface="Consolas" panose="020B0609020204030204" pitchFamily="49" charset="0"/>
              </a:rPr>
              <a:t>&lt;/</a:t>
            </a:r>
            <a:r>
              <a:rPr lang="en-US" sz="1200" dirty="0">
                <a:solidFill>
                  <a:srgbClr val="569CD6"/>
                </a:solidFill>
                <a:latin typeface="Consolas" panose="020B0609020204030204" pitchFamily="49" charset="0"/>
              </a:rPr>
              <a:t>div</a:t>
            </a:r>
            <a:r>
              <a:rPr lang="en-US" sz="1200" dirty="0">
                <a:solidFill>
                  <a:srgbClr val="808080"/>
                </a:solidFill>
                <a:latin typeface="Consolas" panose="020B0609020204030204" pitchFamily="49" charset="0"/>
              </a:rPr>
              <a:t>&gt;</a:t>
            </a:r>
            <a:endParaRPr lang="en-US" sz="1200" dirty="0">
              <a:solidFill>
                <a:srgbClr val="CCCCCC"/>
              </a:solidFill>
              <a:latin typeface="Consolas" panose="020B0609020204030204" pitchFamily="49" charset="0"/>
            </a:endParaRPr>
          </a:p>
          <a:p>
            <a:r>
              <a:rPr lang="en-US" sz="1200" dirty="0">
                <a:solidFill>
                  <a:srgbClr val="CCCCCC"/>
                </a:solidFill>
                <a:latin typeface="Consolas" panose="020B0609020204030204" pitchFamily="49" charset="0"/>
              </a:rPr>
              <a:t>  )</a:t>
            </a:r>
          </a:p>
          <a:p>
            <a:r>
              <a:rPr lang="en-US" sz="1200" dirty="0">
                <a:solidFill>
                  <a:srgbClr val="CCCCCC"/>
                </a:solidFill>
                <a:latin typeface="Consolas" panose="020B0609020204030204" pitchFamily="49" charset="0"/>
              </a:rPr>
              <a:t>}</a:t>
            </a:r>
            <a:endParaRPr lang="en-US" sz="12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6243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Khi dependencies để rỗng thì callback chỉ được gọi 1 lần duy nhất khi </a:t>
            </a:r>
            <a:r>
              <a:rPr lang="vi-VN" sz="1800" dirty="0">
                <a:ea typeface="Tahoma" panose="020B0604030504040204" pitchFamily="34" charset="0"/>
                <a:cs typeface="Tahoma" panose="020B0604030504040204" pitchFamily="34" charset="0"/>
              </a:rPr>
              <a:t>component của bạn được thêm vào DOM</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3048000" y="3727370"/>
            <a:ext cx="6096000" cy="923330"/>
          </a:xfrm>
          <a:prstGeom prst="rect">
            <a:avLst/>
          </a:prstGeom>
          <a:solidFill>
            <a:schemeClr val="tx1"/>
          </a:solidFill>
        </p:spPr>
        <p:txBody>
          <a:bodyPr>
            <a:spAutoFit/>
          </a:bodyPr>
          <a:lstStyle/>
          <a:p>
            <a:r>
              <a:rPr lang="en-US" dirty="0">
                <a:solidFill>
                  <a:srgbClr val="CCCCCC"/>
                </a:solidFill>
                <a:latin typeface="Consolas" panose="020B0609020204030204" pitchFamily="49" charset="0"/>
              </a:rPr>
              <a:t>  </a:t>
            </a:r>
            <a:r>
              <a:rPr lang="en-US" dirty="0">
                <a:solidFill>
                  <a:srgbClr val="DCDCAA"/>
                </a:solidFill>
                <a:latin typeface="Consolas" panose="020B0609020204030204" pitchFamily="49" charset="0"/>
              </a:rPr>
              <a:t>useEffect</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6A9955"/>
                </a:solidFill>
                <a:latin typeface="Consolas" panose="020B0609020204030204" pitchFamily="49" charset="0"/>
              </a:rPr>
              <a:t>// callback</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 []);</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53211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và unmounted có nghĩa là gắn vào và tháo ra</a:t>
            </a:r>
          </a:p>
          <a:p>
            <a:r>
              <a:rPr lang="en-US" smtClean="0">
                <a:latin typeface="Tahoma" panose="020B0604030504040204" pitchFamily="34" charset="0"/>
                <a:ea typeface="Tahoma" panose="020B0604030504040204" pitchFamily="34" charset="0"/>
                <a:cs typeface="Tahoma" panose="020B0604030504040204" pitchFamily="34" charset="0"/>
              </a:rPr>
              <a:t>Ở trong React thì mounted là thời điểm chúng ta đưa component vào sử dụng, và unmounted là thời điểm gỡ component ra</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1457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VD tiếp theo:</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Khi ta để dependencies là title thì khi nào title thay đổi thì callback sẽ được gọi</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2231136" y="3708586"/>
            <a:ext cx="7729728" cy="2677656"/>
          </a:xfrm>
          <a:prstGeom prst="rect">
            <a:avLst/>
          </a:prstGeom>
          <a:solidFill>
            <a:schemeClr val="tx1"/>
          </a:solidFill>
        </p:spPr>
        <p:txBody>
          <a:bodyPr wrap="square">
            <a:spAutoFit/>
          </a:bodyPr>
          <a:lstStyle/>
          <a:p>
            <a:r>
              <a:rPr lang="en-US" sz="1050" dirty="0">
                <a:solidFill>
                  <a:srgbClr val="C586C0"/>
                </a:solidFill>
                <a:latin typeface="Consolas" panose="020B0609020204030204" pitchFamily="49" charset="0"/>
              </a:rPr>
              <a:t>import</a:t>
            </a:r>
            <a:r>
              <a:rPr lang="en-US" sz="1050" dirty="0">
                <a:solidFill>
                  <a:srgbClr val="CCCCCC"/>
                </a:solidFill>
                <a:latin typeface="Consolas" panose="020B0609020204030204" pitchFamily="49" charset="0"/>
              </a:rPr>
              <a:t> { </a:t>
            </a:r>
            <a:r>
              <a:rPr lang="en-US" sz="1050" dirty="0">
                <a:solidFill>
                  <a:srgbClr val="9CDCFE"/>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useState</a:t>
            </a:r>
            <a:r>
              <a:rPr lang="en-US" sz="1050" dirty="0">
                <a:solidFill>
                  <a:srgbClr val="CCCCCC"/>
                </a:solidFill>
                <a:latin typeface="Consolas" panose="020B0609020204030204" pitchFamily="49" charset="0"/>
              </a:rPr>
              <a:t> } </a:t>
            </a:r>
            <a:r>
              <a:rPr lang="en-US" sz="1050" dirty="0">
                <a:solidFill>
                  <a:srgbClr val="C586C0"/>
                </a:solidFill>
                <a:latin typeface="Consolas" panose="020B0609020204030204" pitchFamily="49" charset="0"/>
              </a:rPr>
              <a:t>from</a:t>
            </a:r>
            <a:r>
              <a:rPr lang="en-US" sz="1050" dirty="0">
                <a:solidFill>
                  <a:srgbClr val="CCCCCC"/>
                </a:solidFill>
                <a:latin typeface="Consolas" panose="020B0609020204030204" pitchFamily="49" charset="0"/>
              </a:rPr>
              <a:t> </a:t>
            </a:r>
            <a:r>
              <a:rPr lang="en-US" sz="1050" dirty="0">
                <a:solidFill>
                  <a:srgbClr val="CE9178"/>
                </a:solidFill>
                <a:latin typeface="Consolas" panose="020B0609020204030204" pitchFamily="49" charset="0"/>
              </a:rPr>
              <a:t>"react"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569CD6"/>
                </a:solidFill>
                <a:latin typeface="Consolas" panose="020B0609020204030204" pitchFamily="49" charset="0"/>
              </a:rPr>
              <a:t>function</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App</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const</a:t>
            </a:r>
            <a:r>
              <a:rPr lang="en-US" sz="1050" dirty="0">
                <a:solidFill>
                  <a:srgbClr val="CCCCCC"/>
                </a:solidFill>
                <a:latin typeface="Consolas" panose="020B0609020204030204" pitchFamily="49" charset="0"/>
              </a:rPr>
              <a:t>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setTitle</a:t>
            </a:r>
            <a:r>
              <a:rPr lang="en-US" sz="1050" dirty="0">
                <a:solidFill>
                  <a:srgbClr val="CCCCCC"/>
                </a:solidFill>
                <a:latin typeface="Consolas" panose="020B0609020204030204" pitchFamily="49" charset="0"/>
              </a:rPr>
              <a:t>] </a:t>
            </a:r>
            <a:r>
              <a:rPr lang="en-US" sz="1050" dirty="0">
                <a:solidFill>
                  <a:srgbClr val="D4D4D4"/>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useState</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console</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log</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"Render</a:t>
            </a:r>
            <a:r>
              <a:rPr lang="en-US" sz="1050" dirty="0">
                <a:solidFill>
                  <a:srgbClr val="CCCCCC"/>
                </a:solidFill>
                <a:latin typeface="Consolas" panose="020B0609020204030204" pitchFamily="49" charset="0"/>
              </a:rPr>
              <a:t> </a:t>
            </a:r>
            <a:r>
              <a:rPr lang="en-US" sz="1050" dirty="0">
                <a:solidFill>
                  <a:srgbClr val="CE9178"/>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D4D4D4"/>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C586C0"/>
                </a:solidFill>
                <a:latin typeface="Consolas" panose="020B0609020204030204" pitchFamily="49" charset="0"/>
              </a:rPr>
              <a:t>return</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input</a:t>
            </a:r>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onClick</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D4D4D4"/>
                </a:solidFill>
                <a:latin typeface="Consolas" panose="020B0609020204030204" pitchFamily="49" charset="0"/>
              </a:rPr>
              <a:t> </a:t>
            </a:r>
            <a:r>
              <a:rPr lang="en-US" sz="1050" dirty="0">
                <a:solidFill>
                  <a:srgbClr val="DCDCAA"/>
                </a:solidFill>
                <a:latin typeface="Consolas" panose="020B0609020204030204" pitchFamily="49" charset="0"/>
              </a:rPr>
              <a:t>setTitle</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document</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getElementsByTagName</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'input'</a:t>
            </a:r>
            <a:r>
              <a:rPr lang="en-US" sz="1050" dirty="0">
                <a:solidFill>
                  <a:srgbClr val="D4D4D4"/>
                </a:solidFill>
                <a:latin typeface="Consolas" panose="020B0609020204030204" pitchFamily="49" charset="0"/>
              </a:rPr>
              <a:t>)[</a:t>
            </a:r>
            <a:r>
              <a:rPr lang="en-US" sz="1050" dirty="0">
                <a:solidFill>
                  <a:srgbClr val="B5CEA8"/>
                </a:solidFill>
                <a:latin typeface="Consolas" panose="020B0609020204030204" pitchFamily="49" charset="0"/>
              </a:rPr>
              <a:t>0</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value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808080"/>
                </a:solidFill>
                <a:latin typeface="Consolas" panose="020B0609020204030204" pitchFamily="49" charset="0"/>
              </a:rPr>
              <a:t>&gt;</a:t>
            </a:r>
            <a:r>
              <a:rPr lang="en-US" sz="1050" dirty="0">
                <a:solidFill>
                  <a:srgbClr val="CCCCCC"/>
                </a:solidFill>
                <a:latin typeface="Consolas" panose="020B0609020204030204" pitchFamily="49" charset="0"/>
              </a:rPr>
              <a:t>Submit</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a:t>
            </a:r>
            <a:endParaRPr lang="en-US" sz="105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39770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Cách hoạt động: Khi nó render lại thêm vào DOM thì nó sẽ so sánh === giá trị title trước và sau khi render xem có khác nhau không, nếu khác thì sẽ chạy callback</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2231136" y="3708586"/>
            <a:ext cx="7729728" cy="2677656"/>
          </a:xfrm>
          <a:prstGeom prst="rect">
            <a:avLst/>
          </a:prstGeom>
          <a:solidFill>
            <a:schemeClr val="tx1"/>
          </a:solidFill>
        </p:spPr>
        <p:txBody>
          <a:bodyPr wrap="square">
            <a:spAutoFit/>
          </a:bodyPr>
          <a:lstStyle/>
          <a:p>
            <a:r>
              <a:rPr lang="en-US" sz="1050" dirty="0">
                <a:solidFill>
                  <a:srgbClr val="C586C0"/>
                </a:solidFill>
                <a:latin typeface="Consolas" panose="020B0609020204030204" pitchFamily="49" charset="0"/>
              </a:rPr>
              <a:t>import</a:t>
            </a:r>
            <a:r>
              <a:rPr lang="en-US" sz="1050" dirty="0">
                <a:solidFill>
                  <a:srgbClr val="CCCCCC"/>
                </a:solidFill>
                <a:latin typeface="Consolas" panose="020B0609020204030204" pitchFamily="49" charset="0"/>
              </a:rPr>
              <a:t> { </a:t>
            </a:r>
            <a:r>
              <a:rPr lang="en-US" sz="1050" dirty="0">
                <a:solidFill>
                  <a:srgbClr val="9CDCFE"/>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useState</a:t>
            </a:r>
            <a:r>
              <a:rPr lang="en-US" sz="1050" dirty="0">
                <a:solidFill>
                  <a:srgbClr val="CCCCCC"/>
                </a:solidFill>
                <a:latin typeface="Consolas" panose="020B0609020204030204" pitchFamily="49" charset="0"/>
              </a:rPr>
              <a:t> } </a:t>
            </a:r>
            <a:r>
              <a:rPr lang="en-US" sz="1050" dirty="0">
                <a:solidFill>
                  <a:srgbClr val="C586C0"/>
                </a:solidFill>
                <a:latin typeface="Consolas" panose="020B0609020204030204" pitchFamily="49" charset="0"/>
              </a:rPr>
              <a:t>from</a:t>
            </a:r>
            <a:r>
              <a:rPr lang="en-US" sz="1050" dirty="0">
                <a:solidFill>
                  <a:srgbClr val="CCCCCC"/>
                </a:solidFill>
                <a:latin typeface="Consolas" panose="020B0609020204030204" pitchFamily="49" charset="0"/>
              </a:rPr>
              <a:t> </a:t>
            </a:r>
            <a:r>
              <a:rPr lang="en-US" sz="1050" dirty="0">
                <a:solidFill>
                  <a:srgbClr val="CE9178"/>
                </a:solidFill>
                <a:latin typeface="Consolas" panose="020B0609020204030204" pitchFamily="49" charset="0"/>
              </a:rPr>
              <a:t>"react"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569CD6"/>
                </a:solidFill>
                <a:latin typeface="Consolas" panose="020B0609020204030204" pitchFamily="49" charset="0"/>
              </a:rPr>
              <a:t>function</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App</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const</a:t>
            </a:r>
            <a:r>
              <a:rPr lang="en-US" sz="1050" dirty="0">
                <a:solidFill>
                  <a:srgbClr val="CCCCCC"/>
                </a:solidFill>
                <a:latin typeface="Consolas" panose="020B0609020204030204" pitchFamily="49" charset="0"/>
              </a:rPr>
              <a:t>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setTitle</a:t>
            </a:r>
            <a:r>
              <a:rPr lang="en-US" sz="1050" dirty="0">
                <a:solidFill>
                  <a:srgbClr val="CCCCCC"/>
                </a:solidFill>
                <a:latin typeface="Consolas" panose="020B0609020204030204" pitchFamily="49" charset="0"/>
              </a:rPr>
              <a:t>] </a:t>
            </a:r>
            <a:r>
              <a:rPr lang="en-US" sz="1050" dirty="0">
                <a:solidFill>
                  <a:srgbClr val="D4D4D4"/>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useState</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DCDCAA"/>
                </a:solidFill>
                <a:latin typeface="Consolas" panose="020B0609020204030204" pitchFamily="49" charset="0"/>
              </a:rPr>
              <a:t>useEffect</a:t>
            </a:r>
            <a:r>
              <a:rPr lang="en-US" sz="1050" dirty="0">
                <a:solidFill>
                  <a:srgbClr val="CCCCCC"/>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console</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log</a:t>
            </a:r>
            <a:r>
              <a:rPr lang="en-US" sz="1050" dirty="0">
                <a:solidFill>
                  <a:srgbClr val="CCCCCC"/>
                </a:solidFill>
                <a:latin typeface="Consolas" panose="020B0609020204030204" pitchFamily="49" charset="0"/>
              </a:rPr>
              <a:t>(</a:t>
            </a:r>
            <a:r>
              <a:rPr lang="en-US" sz="1050" dirty="0">
                <a:solidFill>
                  <a:srgbClr val="CE9178"/>
                </a:solidFill>
                <a:latin typeface="Consolas" panose="020B0609020204030204" pitchFamily="49" charset="0"/>
              </a:rPr>
              <a:t>"Render</a:t>
            </a:r>
            <a:r>
              <a:rPr lang="en-US" sz="1050" dirty="0">
                <a:solidFill>
                  <a:srgbClr val="CCCCCC"/>
                </a:solidFill>
                <a:latin typeface="Consolas" panose="020B0609020204030204" pitchFamily="49" charset="0"/>
              </a:rPr>
              <a:t> </a:t>
            </a:r>
            <a:r>
              <a:rPr lang="en-US" sz="1050" dirty="0">
                <a:solidFill>
                  <a:srgbClr val="CE9178"/>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D4D4D4"/>
                </a:solidFill>
                <a:latin typeface="Consolas" panose="020B0609020204030204" pitchFamily="49" charset="0"/>
              </a:rPr>
              <a:t>+</a:t>
            </a:r>
            <a:r>
              <a:rPr lang="en-US" sz="1050" dirty="0">
                <a:solidFill>
                  <a:srgbClr val="CCCCCC"/>
                </a:solidFill>
                <a:latin typeface="Consolas" panose="020B0609020204030204" pitchFamily="49" charset="0"/>
              </a:rPr>
              <a:t>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 [</a:t>
            </a:r>
            <a:r>
              <a:rPr lang="en-US" sz="1050" dirty="0">
                <a:solidFill>
                  <a:srgbClr val="4FC1FF"/>
                </a:solidFill>
                <a:latin typeface="Consolas" panose="020B0609020204030204" pitchFamily="49" charset="0"/>
              </a:rPr>
              <a:t>title</a:t>
            </a:r>
            <a:r>
              <a:rPr lang="en-US" sz="1050" dirty="0">
                <a:solidFill>
                  <a:srgbClr val="CCCCCC"/>
                </a:solidFill>
                <a:latin typeface="Consolas" panose="020B0609020204030204" pitchFamily="49" charset="0"/>
              </a:rPr>
              <a:t>]);</a:t>
            </a:r>
          </a:p>
          <a:p>
            <a:r>
              <a:rPr lang="en-US" sz="1050" dirty="0">
                <a:solidFill>
                  <a:srgbClr val="CCCCCC"/>
                </a:solidFill>
                <a:latin typeface="Consolas" panose="020B0609020204030204" pitchFamily="49" charset="0"/>
              </a:rPr>
              <a:t/>
            </a:r>
            <a:br>
              <a:rPr lang="en-US" sz="1050" dirty="0">
                <a:solidFill>
                  <a:srgbClr val="CCCCCC"/>
                </a:solidFill>
                <a:latin typeface="Consolas" panose="020B0609020204030204" pitchFamily="49" charset="0"/>
              </a:rPr>
            </a:br>
            <a:r>
              <a:rPr lang="en-US" sz="1050" dirty="0">
                <a:solidFill>
                  <a:srgbClr val="CCCCCC"/>
                </a:solidFill>
                <a:latin typeface="Consolas" panose="020B0609020204030204" pitchFamily="49" charset="0"/>
              </a:rPr>
              <a:t>  </a:t>
            </a:r>
            <a:r>
              <a:rPr lang="en-US" sz="1050" dirty="0">
                <a:solidFill>
                  <a:srgbClr val="C586C0"/>
                </a:solidFill>
                <a:latin typeface="Consolas" panose="020B0609020204030204" pitchFamily="49" charset="0"/>
              </a:rPr>
              <a:t>return</a:t>
            </a:r>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input</a:t>
            </a:r>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CCCCCC"/>
                </a:solidFill>
                <a:latin typeface="Consolas" panose="020B0609020204030204" pitchFamily="49" charset="0"/>
              </a:rPr>
              <a:t> </a:t>
            </a:r>
            <a:r>
              <a:rPr lang="en-US" sz="1050" dirty="0">
                <a:solidFill>
                  <a:srgbClr val="9CDCFE"/>
                </a:solidFill>
                <a:latin typeface="Consolas" panose="020B0609020204030204" pitchFamily="49" charset="0"/>
              </a:rPr>
              <a:t>onClick</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D4D4D4"/>
                </a:solidFill>
                <a:latin typeface="Consolas" panose="020B0609020204030204" pitchFamily="49" charset="0"/>
              </a:rPr>
              <a:t>() </a:t>
            </a:r>
            <a:r>
              <a:rPr lang="en-US" sz="1050" dirty="0">
                <a:solidFill>
                  <a:srgbClr val="569CD6"/>
                </a:solidFill>
                <a:latin typeface="Consolas" panose="020B0609020204030204" pitchFamily="49" charset="0"/>
              </a:rPr>
              <a:t>=&gt;</a:t>
            </a:r>
            <a:r>
              <a:rPr lang="en-US" sz="1050" dirty="0">
                <a:solidFill>
                  <a:srgbClr val="D4D4D4"/>
                </a:solidFill>
                <a:latin typeface="Consolas" panose="020B0609020204030204" pitchFamily="49" charset="0"/>
              </a:rPr>
              <a:t> </a:t>
            </a:r>
            <a:r>
              <a:rPr lang="en-US" sz="1050" dirty="0">
                <a:solidFill>
                  <a:srgbClr val="DCDCAA"/>
                </a:solidFill>
                <a:latin typeface="Consolas" panose="020B0609020204030204" pitchFamily="49" charset="0"/>
              </a:rPr>
              <a:t>setTitle</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document</a:t>
            </a:r>
            <a:r>
              <a:rPr lang="en-US" sz="1050" dirty="0">
                <a:solidFill>
                  <a:srgbClr val="D4D4D4"/>
                </a:solidFill>
                <a:latin typeface="Consolas" panose="020B0609020204030204" pitchFamily="49" charset="0"/>
              </a:rPr>
              <a:t>.</a:t>
            </a:r>
            <a:r>
              <a:rPr lang="en-US" sz="1050" dirty="0">
                <a:solidFill>
                  <a:srgbClr val="DCDCAA"/>
                </a:solidFill>
                <a:latin typeface="Consolas" panose="020B0609020204030204" pitchFamily="49" charset="0"/>
              </a:rPr>
              <a:t>getElementsByTagName</a:t>
            </a:r>
            <a:r>
              <a:rPr lang="en-US" sz="1050" dirty="0">
                <a:solidFill>
                  <a:srgbClr val="D4D4D4"/>
                </a:solidFill>
                <a:latin typeface="Consolas" panose="020B0609020204030204" pitchFamily="49" charset="0"/>
              </a:rPr>
              <a:t>(</a:t>
            </a:r>
            <a:r>
              <a:rPr lang="en-US" sz="1050" dirty="0">
                <a:solidFill>
                  <a:srgbClr val="CE9178"/>
                </a:solidFill>
                <a:latin typeface="Consolas" panose="020B0609020204030204" pitchFamily="49" charset="0"/>
              </a:rPr>
              <a:t>'input'</a:t>
            </a:r>
            <a:r>
              <a:rPr lang="en-US" sz="1050" dirty="0">
                <a:solidFill>
                  <a:srgbClr val="D4D4D4"/>
                </a:solidFill>
                <a:latin typeface="Consolas" panose="020B0609020204030204" pitchFamily="49" charset="0"/>
              </a:rPr>
              <a:t>)[</a:t>
            </a:r>
            <a:r>
              <a:rPr lang="en-US" sz="1050" dirty="0">
                <a:solidFill>
                  <a:srgbClr val="B5CEA8"/>
                </a:solidFill>
                <a:latin typeface="Consolas" panose="020B0609020204030204" pitchFamily="49" charset="0"/>
              </a:rPr>
              <a:t>0</a:t>
            </a:r>
            <a:r>
              <a:rPr lang="en-US" sz="1050" dirty="0">
                <a:solidFill>
                  <a:srgbClr val="D4D4D4"/>
                </a:solidFill>
                <a:latin typeface="Consolas" panose="020B0609020204030204" pitchFamily="49" charset="0"/>
              </a:rPr>
              <a:t>].</a:t>
            </a:r>
            <a:r>
              <a:rPr lang="en-US" sz="1050" dirty="0">
                <a:solidFill>
                  <a:srgbClr val="9CDCFE"/>
                </a:solidFill>
                <a:latin typeface="Consolas" panose="020B0609020204030204" pitchFamily="49" charset="0"/>
              </a:rPr>
              <a:t>value</a:t>
            </a:r>
            <a:r>
              <a:rPr lang="en-US" sz="1050" dirty="0">
                <a:solidFill>
                  <a:srgbClr val="D4D4D4"/>
                </a:solidFill>
                <a:latin typeface="Consolas" panose="020B0609020204030204" pitchFamily="49" charset="0"/>
              </a:rPr>
              <a:t>)</a:t>
            </a:r>
            <a:r>
              <a:rPr lang="en-US" sz="1050" dirty="0">
                <a:solidFill>
                  <a:srgbClr val="569CD6"/>
                </a:solidFill>
                <a:latin typeface="Consolas" panose="020B0609020204030204" pitchFamily="49" charset="0"/>
              </a:rPr>
              <a:t>}</a:t>
            </a:r>
            <a:r>
              <a:rPr lang="en-US" sz="1050" dirty="0">
                <a:solidFill>
                  <a:srgbClr val="808080"/>
                </a:solidFill>
                <a:latin typeface="Consolas" panose="020B0609020204030204" pitchFamily="49" charset="0"/>
              </a:rPr>
              <a:t>&gt;</a:t>
            </a:r>
            <a:r>
              <a:rPr lang="en-US" sz="1050" dirty="0">
                <a:solidFill>
                  <a:srgbClr val="CCCCCC"/>
                </a:solidFill>
                <a:latin typeface="Consolas" panose="020B0609020204030204" pitchFamily="49" charset="0"/>
              </a:rPr>
              <a:t>Submit</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button</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r>
              <a:rPr lang="en-US" sz="1050" dirty="0">
                <a:solidFill>
                  <a:srgbClr val="808080"/>
                </a:solidFill>
                <a:latin typeface="Consolas" panose="020B0609020204030204" pitchFamily="49" charset="0"/>
              </a:rPr>
              <a:t>&lt;/</a:t>
            </a:r>
            <a:r>
              <a:rPr lang="en-US" sz="1050" dirty="0">
                <a:solidFill>
                  <a:srgbClr val="569CD6"/>
                </a:solidFill>
                <a:latin typeface="Consolas" panose="020B0609020204030204" pitchFamily="49" charset="0"/>
              </a:rPr>
              <a:t>div</a:t>
            </a:r>
            <a:r>
              <a:rPr lang="en-US" sz="1050" dirty="0">
                <a:solidFill>
                  <a:srgbClr val="808080"/>
                </a:solidFill>
                <a:latin typeface="Consolas" panose="020B0609020204030204" pitchFamily="49" charset="0"/>
              </a:rPr>
              <a:t>&gt;</a:t>
            </a:r>
            <a:endParaRPr lang="en-US" sz="1050" dirty="0">
              <a:solidFill>
                <a:srgbClr val="CCCCCC"/>
              </a:solidFill>
              <a:latin typeface="Consolas" panose="020B0609020204030204" pitchFamily="49" charset="0"/>
            </a:endParaRPr>
          </a:p>
          <a:p>
            <a:r>
              <a:rPr lang="en-US" sz="1050" dirty="0">
                <a:solidFill>
                  <a:srgbClr val="CCCCCC"/>
                </a:solidFill>
                <a:latin typeface="Consolas" panose="020B0609020204030204" pitchFamily="49" charset="0"/>
              </a:rPr>
              <a:t>  )</a:t>
            </a:r>
          </a:p>
          <a:p>
            <a:r>
              <a:rPr lang="en-US" sz="1050" dirty="0">
                <a:solidFill>
                  <a:srgbClr val="CCCCCC"/>
                </a:solidFill>
                <a:latin typeface="Consolas" panose="020B0609020204030204" pitchFamily="49" charset="0"/>
              </a:rPr>
              <a:t>}</a:t>
            </a:r>
            <a:endParaRPr lang="en-US" sz="105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57316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VD tiếp </a:t>
            </a:r>
            <a:r>
              <a:rPr lang="en-US" sz="1800" smtClean="0">
                <a:latin typeface="Tahoma" panose="020B0604030504040204" pitchFamily="34" charset="0"/>
                <a:ea typeface="Tahoma" panose="020B0604030504040204" pitchFamily="34" charset="0"/>
                <a:cs typeface="Tahoma" panose="020B0604030504040204" pitchFamily="34" charset="0"/>
              </a:rPr>
              <a:t>theo: Listen DOM event scroll</a:t>
            </a:r>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98735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1136" y="716719"/>
            <a:ext cx="7729728" cy="5424562"/>
          </a:xfrm>
          <a:prstGeom prst="rect">
            <a:avLst/>
          </a:prstGeom>
          <a:solidFill>
            <a:schemeClr val="tx1"/>
          </a:solidFill>
        </p:spPr>
        <p:txBody>
          <a:bodyPr wrap="square">
            <a:spAutoFit/>
          </a:bodyPr>
          <a:lstStyle/>
          <a:p>
            <a:r>
              <a:rPr lang="en-US" altLang="ja-JP" sz="1050" smtClean="0">
                <a:solidFill>
                  <a:srgbClr val="569CD6"/>
                </a:solidFill>
                <a:latin typeface="Consolas" panose="020B0609020204030204" pitchFamily="49" charset="0"/>
              </a:rPr>
              <a:t>function</a:t>
            </a:r>
            <a:r>
              <a:rPr lang="en-US" altLang="ja-JP" sz="1050" smtClean="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Content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const</a:t>
            </a:r>
            <a:r>
              <a:rPr lang="en-US" altLang="ja-JP" sz="1050">
                <a:solidFill>
                  <a:srgbClr val="D4D4D4"/>
                </a:solidFill>
                <a:latin typeface="Consolas" panose="020B0609020204030204" pitchFamily="49" charset="0"/>
              </a:rPr>
              <a:t> [</a:t>
            </a:r>
            <a:r>
              <a:rPr lang="en-US" altLang="ja-JP" sz="1050">
                <a:solidFill>
                  <a:srgbClr val="4FC1FF"/>
                </a:solidFill>
                <a:latin typeface="Consolas" panose="020B0609020204030204" pitchFamily="49" charset="0"/>
              </a:rPr>
              <a:t>posts</a:t>
            </a:r>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setPosts</a:t>
            </a:r>
            <a:r>
              <a:rPr lang="en-US" altLang="ja-JP" sz="1050">
                <a:solidFill>
                  <a:srgbClr val="D4D4D4"/>
                </a:solidFill>
                <a:latin typeface="Consolas" panose="020B0609020204030204" pitchFamily="49" charset="0"/>
              </a:rPr>
              <a:t>] = </a:t>
            </a:r>
            <a:r>
              <a:rPr lang="en-US" altLang="ja-JP" sz="1050">
                <a:solidFill>
                  <a:srgbClr val="DCDCAA"/>
                </a:solidFill>
                <a:latin typeface="Consolas" panose="020B0609020204030204" pitchFamily="49" charset="0"/>
              </a:rPr>
              <a:t>useState</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const</a:t>
            </a:r>
            <a:r>
              <a:rPr lang="en-US" altLang="ja-JP" sz="1050">
                <a:solidFill>
                  <a:srgbClr val="D4D4D4"/>
                </a:solidFill>
                <a:latin typeface="Consolas" panose="020B0609020204030204" pitchFamily="49" charset="0"/>
              </a:rPr>
              <a:t> [</a:t>
            </a:r>
            <a:r>
              <a:rPr lang="en-US" altLang="ja-JP" sz="1050">
                <a:solidFill>
                  <a:srgbClr val="4FC1FF"/>
                </a:solidFill>
                <a:latin typeface="Consolas" panose="020B0609020204030204" pitchFamily="49" charset="0"/>
              </a:rPr>
              <a:t>show</a:t>
            </a:r>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setShow</a:t>
            </a:r>
            <a:r>
              <a:rPr lang="en-US" altLang="ja-JP" sz="1050">
                <a:solidFill>
                  <a:srgbClr val="D4D4D4"/>
                </a:solidFill>
                <a:latin typeface="Consolas" panose="020B0609020204030204" pitchFamily="49" charset="0"/>
              </a:rPr>
              <a:t>] = </a:t>
            </a:r>
            <a:r>
              <a:rPr lang="en-US" altLang="ja-JP" sz="1050">
                <a:solidFill>
                  <a:srgbClr val="DCDCAA"/>
                </a:solidFill>
                <a:latin typeface="Consolas" panose="020B0609020204030204" pitchFamily="49" charset="0"/>
              </a:rPr>
              <a:t>useState</a:t>
            </a:r>
            <a:r>
              <a:rPr lang="en-US" altLang="ja-JP" sz="1050">
                <a:solidFill>
                  <a:srgbClr val="D4D4D4"/>
                </a:solidFill>
                <a:latin typeface="Consolas" panose="020B0609020204030204" pitchFamily="49" charset="0"/>
              </a:rPr>
              <a:t>(</a:t>
            </a:r>
            <a:r>
              <a:rPr lang="en-US" altLang="ja-JP" sz="1050">
                <a:solidFill>
                  <a:srgbClr val="569CD6"/>
                </a:solidFill>
                <a:latin typeface="Consolas" panose="020B0609020204030204" pitchFamily="49" charset="0"/>
              </a:rPr>
              <a:t>false</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r>
            <a:br>
              <a:rPr lang="en-US" altLang="ja-JP" sz="1050">
                <a:solidFill>
                  <a:srgbClr val="D4D4D4"/>
                </a:solidFill>
                <a:latin typeface="Consolas" panose="020B0609020204030204" pitchFamily="49" charset="0"/>
              </a:rPr>
            </a:br>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useEffect</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=&gt;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fetch</a:t>
            </a:r>
            <a:r>
              <a:rPr lang="en-US" altLang="ja-JP" sz="1050">
                <a:solidFill>
                  <a:srgbClr val="D4D4D4"/>
                </a:solidFill>
                <a:latin typeface="Consolas" panose="020B0609020204030204" pitchFamily="49" charset="0"/>
              </a:rPr>
              <a:t>(</a:t>
            </a:r>
            <a:r>
              <a:rPr lang="en-US" altLang="ja-JP" sz="1050">
                <a:solidFill>
                  <a:srgbClr val="CE9178"/>
                </a:solidFill>
                <a:latin typeface="Consolas" panose="020B0609020204030204" pitchFamily="49" charset="0"/>
              </a:rPr>
              <a:t>"https://jsonplaceholder.typicode.com/posts"</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then</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response</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=&gt;</a:t>
            </a:r>
            <a:r>
              <a:rPr lang="en-US" altLang="ja-JP" sz="1050">
                <a:solidFill>
                  <a:srgbClr val="9CDCFE"/>
                </a:solidFill>
                <a:latin typeface="Consolas" panose="020B0609020204030204" pitchFamily="49" charset="0"/>
              </a:rPr>
              <a:t> response</a:t>
            </a:r>
            <a:r>
              <a:rPr lang="en-US" altLang="ja-JP" sz="1050">
                <a:solidFill>
                  <a:srgbClr val="D4D4D4"/>
                </a:solidFill>
                <a:latin typeface="Consolas" panose="020B0609020204030204" pitchFamily="49" charset="0"/>
              </a:rPr>
              <a:t>.</a:t>
            </a:r>
            <a:r>
              <a:rPr lang="en-US" altLang="ja-JP" sz="1050">
                <a:solidFill>
                  <a:srgbClr val="DCDCAA"/>
                </a:solidFill>
                <a:latin typeface="Consolas" panose="020B0609020204030204" pitchFamily="49" charset="0"/>
              </a:rPr>
              <a:t>json</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then</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data</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=&gt;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setPosts</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data</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 []);</a:t>
            </a:r>
          </a:p>
          <a:p>
            <a:r>
              <a:rPr lang="en-US" altLang="ja-JP" sz="1050">
                <a:solidFill>
                  <a:srgbClr val="D4D4D4"/>
                </a:solidFill>
                <a:latin typeface="Consolas" panose="020B0609020204030204" pitchFamily="49" charset="0"/>
              </a:rPr>
              <a:t/>
            </a:r>
            <a:br>
              <a:rPr lang="en-US" altLang="ja-JP" sz="1050">
                <a:solidFill>
                  <a:srgbClr val="D4D4D4"/>
                </a:solidFill>
                <a:latin typeface="Consolas" panose="020B0609020204030204" pitchFamily="49" charset="0"/>
              </a:rPr>
            </a:br>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useEffect</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=&gt;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window</a:t>
            </a:r>
            <a:r>
              <a:rPr lang="en-US" altLang="ja-JP" sz="1050">
                <a:solidFill>
                  <a:srgbClr val="D4D4D4"/>
                </a:solidFill>
                <a:latin typeface="Consolas" panose="020B0609020204030204" pitchFamily="49" charset="0"/>
              </a:rPr>
              <a:t>.</a:t>
            </a:r>
            <a:r>
              <a:rPr lang="en-US" altLang="ja-JP" sz="1050">
                <a:solidFill>
                  <a:srgbClr val="DCDCAA"/>
                </a:solidFill>
                <a:latin typeface="Consolas" panose="020B0609020204030204" pitchFamily="49" charset="0"/>
              </a:rPr>
              <a:t>addEventListener</a:t>
            </a:r>
            <a:r>
              <a:rPr lang="en-US" altLang="ja-JP" sz="1050">
                <a:solidFill>
                  <a:srgbClr val="D4D4D4"/>
                </a:solidFill>
                <a:latin typeface="Consolas" panose="020B0609020204030204" pitchFamily="49" charset="0"/>
              </a:rPr>
              <a:t>(</a:t>
            </a:r>
            <a:r>
              <a:rPr lang="en-US" altLang="ja-JP" sz="1050">
                <a:solidFill>
                  <a:srgbClr val="CE9178"/>
                </a:solidFill>
                <a:latin typeface="Consolas" panose="020B0609020204030204" pitchFamily="49" charset="0"/>
              </a:rPr>
              <a:t>"scroll"</a:t>
            </a:r>
            <a:r>
              <a:rPr lang="en-US" altLang="ja-JP" sz="1050">
                <a:solidFill>
                  <a:srgbClr val="D4D4D4"/>
                </a:solidFill>
                <a:latin typeface="Consolas" panose="020B0609020204030204" pitchFamily="49" charset="0"/>
              </a:rPr>
              <a:t>, () </a:t>
            </a:r>
            <a:r>
              <a:rPr lang="en-US" altLang="ja-JP" sz="1050">
                <a:solidFill>
                  <a:srgbClr val="569CD6"/>
                </a:solidFill>
                <a:latin typeface="Consolas" panose="020B0609020204030204" pitchFamily="49" charset="0"/>
              </a:rPr>
              <a:t>=&gt;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DCDCAA"/>
                </a:solidFill>
                <a:latin typeface="Consolas" panose="020B0609020204030204" pitchFamily="49" charset="0"/>
              </a:rPr>
              <a:t>setShow</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window</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scrollY</a:t>
            </a:r>
            <a:r>
              <a:rPr lang="en-US" altLang="ja-JP" sz="1050">
                <a:solidFill>
                  <a:srgbClr val="D4D4D4"/>
                </a:solidFill>
                <a:latin typeface="Consolas" panose="020B0609020204030204" pitchFamily="49" charset="0"/>
              </a:rPr>
              <a:t> &gt; </a:t>
            </a:r>
            <a:r>
              <a:rPr lang="en-US" altLang="ja-JP" sz="1050">
                <a:solidFill>
                  <a:srgbClr val="B5CEA8"/>
                </a:solidFill>
                <a:latin typeface="Consolas" panose="020B0609020204030204" pitchFamily="49" charset="0"/>
              </a:rPr>
              <a:t>200</a:t>
            </a:r>
            <a:r>
              <a:rPr lang="en-US" altLang="ja-JP" sz="1050">
                <a:solidFill>
                  <a:srgbClr val="D4D4D4"/>
                </a:solidFill>
                <a:latin typeface="Consolas" panose="020B0609020204030204" pitchFamily="49" charset="0"/>
              </a:rPr>
              <a:t>);</a:t>
            </a:r>
          </a:p>
          <a:p>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 []);</a:t>
            </a:r>
          </a:p>
          <a:p>
            <a:r>
              <a:rPr lang="en-US" altLang="ja-JP" sz="1050">
                <a:solidFill>
                  <a:srgbClr val="D4D4D4"/>
                </a:solidFill>
                <a:latin typeface="Consolas" panose="020B0609020204030204" pitchFamily="49" charset="0"/>
              </a:rPr>
              <a:t/>
            </a:r>
            <a:br>
              <a:rPr lang="en-US" altLang="ja-JP" sz="1050">
                <a:solidFill>
                  <a:srgbClr val="D4D4D4"/>
                </a:solidFill>
                <a:latin typeface="Consolas" panose="020B0609020204030204" pitchFamily="49" charset="0"/>
              </a:rPr>
            </a:br>
            <a:r>
              <a:rPr lang="en-US" altLang="ja-JP" sz="1050">
                <a:solidFill>
                  <a:srgbClr val="D4D4D4"/>
                </a:solidFill>
                <a:latin typeface="Consolas" panose="020B0609020204030204" pitchFamily="49" charset="0"/>
              </a:rPr>
              <a:t>  </a:t>
            </a:r>
            <a:r>
              <a:rPr lang="en-US" altLang="ja-JP" sz="1050">
                <a:solidFill>
                  <a:srgbClr val="C586C0"/>
                </a:solidFill>
                <a:latin typeface="Consolas" panose="020B0609020204030204" pitchFamily="49" charset="0"/>
              </a:rPr>
              <a:t>return</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div</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ul</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a:t>
            </a:r>
            <a:r>
              <a:rPr lang="en-US" altLang="ja-JP" sz="1050">
                <a:solidFill>
                  <a:srgbClr val="4FC1FF"/>
                </a:solidFill>
                <a:latin typeface="Consolas" panose="020B0609020204030204" pitchFamily="49" charset="0"/>
              </a:rPr>
              <a:t>posts</a:t>
            </a:r>
            <a:r>
              <a:rPr lang="en-US" altLang="ja-JP" sz="1050">
                <a:solidFill>
                  <a:srgbClr val="D4D4D4"/>
                </a:solidFill>
                <a:latin typeface="Consolas" panose="020B0609020204030204" pitchFamily="49" charset="0"/>
              </a:rPr>
              <a:t>.</a:t>
            </a:r>
            <a:r>
              <a:rPr lang="en-US" altLang="ja-JP" sz="1050">
                <a:solidFill>
                  <a:srgbClr val="DCDCAA"/>
                </a:solidFill>
                <a:latin typeface="Consolas" panose="020B0609020204030204" pitchFamily="49" charset="0"/>
              </a:rPr>
              <a:t>map</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post</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=&gt;</a:t>
            </a:r>
            <a:r>
              <a:rPr lang="en-US" altLang="ja-JP" sz="1050">
                <a:solidFill>
                  <a:srgbClr val="D4D4D4"/>
                </a:solidFill>
                <a:latin typeface="Consolas" panose="020B0609020204030204" pitchFamily="49" charset="0"/>
              </a:rPr>
              <a:t> (</a:t>
            </a: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li</a:t>
            </a:r>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key</a:t>
            </a:r>
            <a:r>
              <a:rPr lang="en-US" altLang="ja-JP" sz="1050">
                <a:solidFill>
                  <a:srgbClr val="D4D4D4"/>
                </a:solidFill>
                <a:latin typeface="Consolas" panose="020B0609020204030204" pitchFamily="49" charset="0"/>
              </a:rPr>
              <a:t>=</a:t>
            </a:r>
            <a:r>
              <a:rPr lang="en-US" altLang="ja-JP" sz="1050">
                <a:solidFill>
                  <a:srgbClr val="569CD6"/>
                </a:solidFill>
                <a:latin typeface="Consolas" panose="020B0609020204030204" pitchFamily="49" charset="0"/>
              </a:rPr>
              <a:t>{</a:t>
            </a:r>
            <a:r>
              <a:rPr lang="en-US" altLang="ja-JP" sz="1050">
                <a:solidFill>
                  <a:srgbClr val="9CDCFE"/>
                </a:solidFill>
                <a:latin typeface="Consolas" panose="020B0609020204030204" pitchFamily="49" charset="0"/>
              </a:rPr>
              <a:t>post</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id</a:t>
            </a:r>
            <a:r>
              <a:rPr lang="en-US" altLang="ja-JP" sz="1050">
                <a:solidFill>
                  <a:srgbClr val="569CD6"/>
                </a:solidFill>
                <a:latin typeface="Consolas" panose="020B0609020204030204" pitchFamily="49" charset="0"/>
              </a:rPr>
              <a:t>}</a:t>
            </a:r>
            <a:r>
              <a:rPr lang="en-US" altLang="ja-JP" sz="1050">
                <a:solidFill>
                  <a:srgbClr val="808080"/>
                </a:solidFill>
                <a:latin typeface="Consolas" panose="020B0609020204030204" pitchFamily="49" charset="0"/>
              </a:rPr>
              <a:t>&gt;</a:t>
            </a:r>
            <a:r>
              <a:rPr lang="en-US" altLang="ja-JP" sz="1050">
                <a:solidFill>
                  <a:srgbClr val="569CD6"/>
                </a:solidFill>
                <a:latin typeface="Consolas" panose="020B0609020204030204" pitchFamily="49" charset="0"/>
              </a:rPr>
              <a:t>{</a:t>
            </a:r>
            <a:r>
              <a:rPr lang="en-US" altLang="ja-JP" sz="1050">
                <a:solidFill>
                  <a:srgbClr val="9CDCFE"/>
                </a:solidFill>
                <a:latin typeface="Consolas" panose="020B0609020204030204" pitchFamily="49" charset="0"/>
              </a:rPr>
              <a:t>post</a:t>
            </a:r>
            <a:r>
              <a:rPr lang="en-US" altLang="ja-JP" sz="1050">
                <a:solidFill>
                  <a:srgbClr val="D4D4D4"/>
                </a:solidFill>
                <a:latin typeface="Consolas" panose="020B0609020204030204" pitchFamily="49" charset="0"/>
              </a:rPr>
              <a:t>.</a:t>
            </a:r>
            <a:r>
              <a:rPr lang="en-US" altLang="ja-JP" sz="1050">
                <a:solidFill>
                  <a:srgbClr val="9CDCFE"/>
                </a:solidFill>
                <a:latin typeface="Consolas" panose="020B0609020204030204" pitchFamily="49" charset="0"/>
              </a:rPr>
              <a:t>title</a:t>
            </a:r>
            <a:r>
              <a:rPr lang="en-US" altLang="ja-JP" sz="1050">
                <a:solidFill>
                  <a:srgbClr val="569CD6"/>
                </a:solidFill>
                <a:latin typeface="Consolas" panose="020B0609020204030204" pitchFamily="49" charset="0"/>
              </a:rPr>
              <a:t>}</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li</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ul</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a:t>
            </a:r>
            <a:r>
              <a:rPr lang="en-US" altLang="ja-JP" sz="1050">
                <a:solidFill>
                  <a:srgbClr val="4FC1FF"/>
                </a:solidFill>
                <a:latin typeface="Consolas" panose="020B0609020204030204" pitchFamily="49" charset="0"/>
              </a:rPr>
              <a:t>show</a:t>
            </a:r>
            <a:r>
              <a:rPr lang="en-US" altLang="ja-JP" sz="1050">
                <a:solidFill>
                  <a:srgbClr val="D4D4D4"/>
                </a:solidFill>
                <a:latin typeface="Consolas" panose="020B0609020204030204" pitchFamily="49" charset="0"/>
              </a:rPr>
              <a:t> &amp;&amp; (</a:t>
            </a: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button</a:t>
            </a:r>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style</a:t>
            </a:r>
            <a:r>
              <a:rPr lang="en-US" altLang="ja-JP" sz="1050">
                <a:solidFill>
                  <a:srgbClr val="D4D4D4"/>
                </a:solidFill>
                <a:latin typeface="Consolas" panose="020B0609020204030204" pitchFamily="49" charset="0"/>
              </a:rPr>
              <a:t>=</a:t>
            </a:r>
            <a:r>
              <a:rPr lang="en-US" altLang="ja-JP" sz="1050">
                <a:solidFill>
                  <a:srgbClr val="569CD6"/>
                </a:solidFill>
                <a:latin typeface="Consolas" panose="020B0609020204030204" pitchFamily="49" charset="0"/>
              </a:rPr>
              <a:t>{</a:t>
            </a:r>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position</a:t>
            </a:r>
            <a:r>
              <a:rPr lang="en-US" altLang="ja-JP" sz="1050">
                <a:solidFill>
                  <a:srgbClr val="D4D4D4"/>
                </a:solidFill>
                <a:latin typeface="Consolas" panose="020B0609020204030204" pitchFamily="49" charset="0"/>
              </a:rPr>
              <a:t>: </a:t>
            </a:r>
            <a:r>
              <a:rPr lang="en-US" altLang="ja-JP" sz="1050">
                <a:solidFill>
                  <a:srgbClr val="CE9178"/>
                </a:solidFill>
                <a:latin typeface="Consolas" panose="020B0609020204030204" pitchFamily="49" charset="0"/>
              </a:rPr>
              <a:t>"fixed"</a:t>
            </a:r>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bottom</a:t>
            </a:r>
            <a:r>
              <a:rPr lang="en-US" altLang="ja-JP" sz="1050">
                <a:solidFill>
                  <a:srgbClr val="D4D4D4"/>
                </a:solidFill>
                <a:latin typeface="Consolas" panose="020B0609020204030204" pitchFamily="49" charset="0"/>
              </a:rPr>
              <a:t>: </a:t>
            </a:r>
            <a:r>
              <a:rPr lang="en-US" altLang="ja-JP" sz="1050">
                <a:solidFill>
                  <a:srgbClr val="B5CEA8"/>
                </a:solidFill>
                <a:latin typeface="Consolas" panose="020B0609020204030204" pitchFamily="49" charset="0"/>
              </a:rPr>
              <a:t>20</a:t>
            </a:r>
            <a:r>
              <a:rPr lang="en-US" altLang="ja-JP" sz="1050">
                <a:solidFill>
                  <a:srgbClr val="D4D4D4"/>
                </a:solidFill>
                <a:latin typeface="Consolas" panose="020B0609020204030204" pitchFamily="49" charset="0"/>
              </a:rPr>
              <a:t>, </a:t>
            </a:r>
            <a:r>
              <a:rPr lang="en-US" altLang="ja-JP" sz="1050">
                <a:solidFill>
                  <a:srgbClr val="9CDCFE"/>
                </a:solidFill>
                <a:latin typeface="Consolas" panose="020B0609020204030204" pitchFamily="49" charset="0"/>
              </a:rPr>
              <a:t>right</a:t>
            </a:r>
            <a:r>
              <a:rPr lang="en-US" altLang="ja-JP" sz="1050">
                <a:solidFill>
                  <a:srgbClr val="D4D4D4"/>
                </a:solidFill>
                <a:latin typeface="Consolas" panose="020B0609020204030204" pitchFamily="49" charset="0"/>
              </a:rPr>
              <a:t>: </a:t>
            </a:r>
            <a:r>
              <a:rPr lang="en-US" altLang="ja-JP" sz="1050">
                <a:solidFill>
                  <a:srgbClr val="B5CEA8"/>
                </a:solidFill>
                <a:latin typeface="Consolas" panose="020B0609020204030204" pitchFamily="49" charset="0"/>
              </a:rPr>
              <a:t>20</a:t>
            </a:r>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Top</a:t>
            </a: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button</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569CD6"/>
                </a:solidFill>
                <a:latin typeface="Consolas" panose="020B0609020204030204" pitchFamily="49" charset="0"/>
              </a:rPr>
              <a: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r>
              <a:rPr lang="en-US" altLang="ja-JP" sz="1050">
                <a:solidFill>
                  <a:srgbClr val="808080"/>
                </a:solidFill>
                <a:latin typeface="Consolas" panose="020B0609020204030204" pitchFamily="49" charset="0"/>
              </a:rPr>
              <a:t>&lt;/</a:t>
            </a:r>
            <a:r>
              <a:rPr lang="en-US" altLang="ja-JP" sz="1050">
                <a:solidFill>
                  <a:srgbClr val="569CD6"/>
                </a:solidFill>
                <a:latin typeface="Consolas" panose="020B0609020204030204" pitchFamily="49" charset="0"/>
              </a:rPr>
              <a:t>div</a:t>
            </a:r>
            <a:r>
              <a:rPr lang="en-US" altLang="ja-JP" sz="1050">
                <a:solidFill>
                  <a:srgbClr val="808080"/>
                </a:solidFill>
                <a:latin typeface="Consolas" panose="020B0609020204030204" pitchFamily="49" charset="0"/>
              </a:rPr>
              <a:t>&gt;</a:t>
            </a:r>
            <a:endParaRPr lang="en-US" altLang="ja-JP" sz="1050">
              <a:solidFill>
                <a:srgbClr val="D4D4D4"/>
              </a:solidFill>
              <a:latin typeface="Consolas" panose="020B0609020204030204" pitchFamily="49" charset="0"/>
            </a:endParaRPr>
          </a:p>
          <a:p>
            <a:r>
              <a:rPr lang="en-US" altLang="ja-JP" sz="1050">
                <a:solidFill>
                  <a:srgbClr val="D4D4D4"/>
                </a:solidFill>
                <a:latin typeface="Consolas" panose="020B0609020204030204" pitchFamily="49" charset="0"/>
              </a:rPr>
              <a:t>  );</a:t>
            </a:r>
          </a:p>
          <a:p>
            <a:r>
              <a:rPr lang="en-US" altLang="ja-JP" sz="1050" smtClean="0">
                <a:solidFill>
                  <a:srgbClr val="D4D4D4"/>
                </a:solidFill>
                <a:latin typeface="Consolas" panose="020B0609020204030204" pitchFamily="49" charset="0"/>
              </a:rPr>
              <a:t>}</a:t>
            </a:r>
            <a:endParaRPr lang="en-US" altLang="ja-JP" sz="105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05604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hoạt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Như ví dụ đưa ra thì khi Content được thêm vào DOM thì sẽ kích hoạt evenListener, nó được lắng nghe từ windown nên khi nào close tab hoặc window thì mới kết thúc</a:t>
            </a:r>
          </a:p>
          <a:p>
            <a:pPr lvl="1"/>
            <a:r>
              <a:rPr lang="en-US" sz="1800" smtClean="0">
                <a:latin typeface="Tahoma" panose="020B0604030504040204" pitchFamily="34" charset="0"/>
                <a:ea typeface="Tahoma" panose="020B0604030504040204" pitchFamily="34" charset="0"/>
                <a:cs typeface="Tahoma" panose="020B0604030504040204" pitchFamily="34" charset="0"/>
              </a:rPr>
              <a:t>Cho nên dù bạn có unmounted thì event đấy vẫn còn, và mounted lại thì lại sinh ra event mới → Memory leak</a:t>
            </a:r>
          </a:p>
          <a:p>
            <a:pPr lvl="1"/>
            <a:r>
              <a:rPr lang="en-US" sz="1800" smtClean="0">
                <a:latin typeface="Tahoma" panose="020B0604030504040204" pitchFamily="34" charset="0"/>
                <a:ea typeface="Tahoma" panose="020B0604030504040204" pitchFamily="34" charset="0"/>
                <a:cs typeface="Tahoma" panose="020B0604030504040204" pitchFamily="34" charset="0"/>
              </a:rPr>
              <a:t>=&gt; Cách giải quyết như nào?</a:t>
            </a:r>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505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dirty="0" smtClean="0">
                <a:latin typeface="Tahoma" panose="020B0604030504040204" pitchFamily="34" charset="0"/>
                <a:ea typeface="Tahoma" panose="020B0604030504040204" pitchFamily="34" charset="0"/>
                <a:cs typeface="Tahoma" panose="020B0604030504040204" pitchFamily="34" charset="0"/>
              </a:rPr>
              <a:t>Nó là một hàm dọn dẹp và luôn được gọi trước khi component </a:t>
            </a:r>
            <a:r>
              <a:rPr lang="en-US" sz="1800" dirty="0" smtClean="0">
                <a:latin typeface="Tahoma" panose="020B0604030504040204" pitchFamily="34" charset="0"/>
                <a:ea typeface="Tahoma" panose="020B0604030504040204" pitchFamily="34" charset="0"/>
                <a:cs typeface="Tahoma" panose="020B0604030504040204" pitchFamily="34" charset="0"/>
              </a:rPr>
              <a:t>unmounted và trước khi callback trong useEffect được thực thi</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lvl="1"/>
            <a:r>
              <a:rPr lang="en-US" sz="1800" dirty="0" smtClean="0">
                <a:latin typeface="Tahoma" panose="020B0604030504040204" pitchFamily="34" charset="0"/>
                <a:ea typeface="Tahoma" panose="020B0604030504040204" pitchFamily="34" charset="0"/>
                <a:cs typeface="Tahoma" panose="020B0604030504040204" pitchFamily="34" charset="0"/>
              </a:rPr>
              <a:t>Cách sử dụng:</a:t>
            </a:r>
          </a:p>
          <a:p>
            <a:pPr lvl="2"/>
            <a:r>
              <a:rPr lang="en-US" sz="1800" dirty="0" smtClean="0">
                <a:latin typeface="Tahoma" panose="020B0604030504040204" pitchFamily="34" charset="0"/>
                <a:ea typeface="Tahoma" panose="020B0604030504040204" pitchFamily="34" charset="0"/>
                <a:cs typeface="Tahoma" panose="020B0604030504040204" pitchFamily="34" charset="0"/>
              </a:rPr>
              <a:t>Trong callback của useEffect chúng ta có thể return ra 1 hàm, và hàm đó được gọi là cleanup function</a:t>
            </a:r>
          </a:p>
          <a:p>
            <a:pPr lvl="2"/>
            <a:r>
              <a:rPr lang="en-US" sz="1800" dirty="0" smtClean="0">
                <a:latin typeface="Tahoma" panose="020B0604030504040204" pitchFamily="34" charset="0"/>
                <a:ea typeface="Tahoma" panose="020B0604030504040204" pitchFamily="34" charset="0"/>
                <a:cs typeface="Tahoma" panose="020B0604030504040204" pitchFamily="34" charset="0"/>
              </a:rPr>
              <a:t>Bắt buộc phải có return nhé</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6960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Giờ ta remove eventListener ở trong cleanup function</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277814"/>
            <a:ext cx="6096000" cy="2462213"/>
          </a:xfrm>
          <a:prstGeom prst="rect">
            <a:avLst/>
          </a:prstGeom>
          <a:solidFill>
            <a:schemeClr val="tx1"/>
          </a:solidFill>
        </p:spPr>
        <p:txBody>
          <a:bodyPr>
            <a:spAutoFit/>
          </a:bodyPr>
          <a:lstStyle/>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useEffect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window</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addEventListener</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"scroll"</a:t>
            </a:r>
            <a:r>
              <a:rPr lang="en-US" altLang="ja-JP" sz="1400">
                <a:solidFill>
                  <a:srgbClr val="D4D4D4"/>
                </a:solidFill>
                <a:latin typeface="Consolas" panose="020B0609020204030204" pitchFamily="49" charset="0"/>
              </a:rPr>
              <a:t>, ()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setShow</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window</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scrollY</a:t>
            </a:r>
            <a:r>
              <a:rPr lang="en-US" altLang="ja-JP" sz="1400">
                <a:solidFill>
                  <a:srgbClr val="D4D4D4"/>
                </a:solidFill>
                <a:latin typeface="Consolas" panose="020B0609020204030204" pitchFamily="49" charset="0"/>
              </a:rPr>
              <a:t> &gt; </a:t>
            </a:r>
            <a:r>
              <a:rPr lang="en-US" altLang="ja-JP" sz="1400">
                <a:solidFill>
                  <a:srgbClr val="B5CEA8"/>
                </a:solidFill>
                <a:latin typeface="Consolas" panose="020B0609020204030204" pitchFamily="49" charset="0"/>
              </a:rPr>
              <a:t>200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window</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removeEventListener</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"scroll"</a:t>
            </a:r>
            <a:r>
              <a:rPr lang="en-US" altLang="ja-JP" sz="1400">
                <a:solidFill>
                  <a:srgbClr val="D4D4D4"/>
                </a:solidFill>
                <a:latin typeface="Consolas" panose="020B0609020204030204" pitchFamily="49" charset="0"/>
              </a:rPr>
              <a:t>, ()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setShow</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window</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scrollY</a:t>
            </a:r>
            <a:r>
              <a:rPr lang="en-US" altLang="ja-JP" sz="1400">
                <a:solidFill>
                  <a:srgbClr val="D4D4D4"/>
                </a:solidFill>
                <a:latin typeface="Consolas" panose="020B0609020204030204" pitchFamily="49" charset="0"/>
              </a:rPr>
              <a:t> &gt; </a:t>
            </a:r>
            <a:r>
              <a:rPr lang="en-US" altLang="ja-JP" sz="1400">
                <a:solidFill>
                  <a:srgbClr val="B5CEA8"/>
                </a:solidFill>
                <a:latin typeface="Consolas" panose="020B0609020204030204" pitchFamily="49" charset="0"/>
              </a:rPr>
              <a:t>200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 []);</a:t>
            </a:r>
            <a:endParaRPr lang="en-US" altLang="ja-JP" sz="14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01924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VD tiếp:</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277814"/>
            <a:ext cx="6096000" cy="2677656"/>
          </a:xfrm>
          <a:prstGeom prst="rect">
            <a:avLst/>
          </a:prstGeom>
          <a:solidFill>
            <a:schemeClr val="tx1"/>
          </a:solidFill>
        </p:spPr>
        <p:txBody>
          <a:bodyPr>
            <a:spAutoFit/>
          </a:bodyPr>
          <a:lstStyle/>
          <a:p>
            <a:r>
              <a:rPr lang="en-US" altLang="ja-JP" sz="1400">
                <a:solidFill>
                  <a:srgbClr val="569CD6"/>
                </a:solidFill>
                <a:latin typeface="Consolas" panose="020B0609020204030204" pitchFamily="49" charset="0"/>
              </a:rPr>
              <a:t>function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Content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const</a:t>
            </a:r>
            <a:r>
              <a:rPr lang="en-US" altLang="ja-JP" sz="1400">
                <a:solidFill>
                  <a:srgbClr val="D4D4D4"/>
                </a:solidFill>
                <a:latin typeface="Consolas" panose="020B0609020204030204" pitchFamily="49" charset="0"/>
              </a:rPr>
              <a:t> [</a:t>
            </a:r>
            <a:r>
              <a:rPr lang="en-US" altLang="ja-JP" sz="1400">
                <a:solidFill>
                  <a:srgbClr val="4FC1FF"/>
                </a:solidFill>
                <a:latin typeface="Consolas" panose="020B0609020204030204" pitchFamily="49" charset="0"/>
              </a:rPr>
              <a:t>countdown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setCountdown</a:t>
            </a:r>
            <a:r>
              <a:rPr lang="en-US" altLang="ja-JP" sz="1400">
                <a:solidFill>
                  <a:srgbClr val="D4D4D4"/>
                </a:solidFill>
                <a:latin typeface="Consolas" panose="020B0609020204030204" pitchFamily="49" charset="0"/>
              </a:rPr>
              <a:t>] = </a:t>
            </a:r>
            <a:r>
              <a:rPr lang="en-US" altLang="ja-JP" sz="1400">
                <a:solidFill>
                  <a:srgbClr val="DCDCAA"/>
                </a:solidFill>
                <a:latin typeface="Consolas" panose="020B0609020204030204" pitchFamily="49" charset="0"/>
              </a:rPr>
              <a:t>useState</a:t>
            </a:r>
            <a:r>
              <a:rPr lang="en-US" altLang="ja-JP" sz="1400">
                <a:solidFill>
                  <a:srgbClr val="D4D4D4"/>
                </a:solidFill>
                <a:latin typeface="Consolas" panose="020B0609020204030204" pitchFamily="49" charset="0"/>
              </a:rPr>
              <a:t>(</a:t>
            </a:r>
            <a:r>
              <a:rPr lang="en-US" altLang="ja-JP" sz="1400">
                <a:solidFill>
                  <a:srgbClr val="B5CEA8"/>
                </a:solidFill>
                <a:latin typeface="Consolas" panose="020B0609020204030204" pitchFamily="49" charset="0"/>
              </a:rPr>
              <a:t>1000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useEffect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setInterval</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setCountdown</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countdown</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countdown</a:t>
            </a:r>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"Countdown..."</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1000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 []);</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569CD6"/>
                </a:solidFill>
                <a:latin typeface="Consolas" panose="020B0609020204030204" pitchFamily="49" charset="0"/>
              </a:rPr>
              <a:t>{</a:t>
            </a:r>
            <a:r>
              <a:rPr lang="en-US" altLang="ja-JP" sz="1400">
                <a:solidFill>
                  <a:srgbClr val="4FC1FF"/>
                </a:solidFill>
                <a:latin typeface="Consolas" panose="020B0609020204030204" pitchFamily="49" charset="0"/>
              </a:rPr>
              <a:t>countdown</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a:t>
            </a:r>
            <a:endParaRPr lang="en-US" altLang="ja-JP" sz="14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9605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VD tiếp:</a:t>
            </a:r>
          </a:p>
          <a:p>
            <a:pPr lvl="2"/>
            <a:r>
              <a:rPr lang="en-US" sz="1800" smtClean="0">
                <a:latin typeface="Tahoma" panose="020B0604030504040204" pitchFamily="34" charset="0"/>
                <a:ea typeface="Tahoma" panose="020B0604030504040204" pitchFamily="34" charset="0"/>
                <a:cs typeface="Tahoma" panose="020B0604030504040204" pitchFamily="34" charset="0"/>
              </a:rPr>
              <a:t>Sau khi unmounted thì setInterval vẫn chạy</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547003"/>
            <a:ext cx="6096000" cy="2677656"/>
          </a:xfrm>
          <a:prstGeom prst="rect">
            <a:avLst/>
          </a:prstGeom>
          <a:solidFill>
            <a:schemeClr val="tx1"/>
          </a:solidFill>
        </p:spPr>
        <p:txBody>
          <a:bodyPr>
            <a:spAutoFit/>
          </a:bodyPr>
          <a:lstStyle/>
          <a:p>
            <a:r>
              <a:rPr lang="en-US" altLang="ja-JP" sz="1400">
                <a:solidFill>
                  <a:srgbClr val="569CD6"/>
                </a:solidFill>
                <a:latin typeface="Consolas" panose="020B0609020204030204" pitchFamily="49" charset="0"/>
              </a:rPr>
              <a:t>function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Content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const</a:t>
            </a:r>
            <a:r>
              <a:rPr lang="en-US" altLang="ja-JP" sz="1400">
                <a:solidFill>
                  <a:srgbClr val="D4D4D4"/>
                </a:solidFill>
                <a:latin typeface="Consolas" panose="020B0609020204030204" pitchFamily="49" charset="0"/>
              </a:rPr>
              <a:t> [</a:t>
            </a:r>
            <a:r>
              <a:rPr lang="en-US" altLang="ja-JP" sz="1400">
                <a:solidFill>
                  <a:srgbClr val="4FC1FF"/>
                </a:solidFill>
                <a:latin typeface="Consolas" panose="020B0609020204030204" pitchFamily="49" charset="0"/>
              </a:rPr>
              <a:t>countdown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setCountdown</a:t>
            </a:r>
            <a:r>
              <a:rPr lang="en-US" altLang="ja-JP" sz="1400">
                <a:solidFill>
                  <a:srgbClr val="D4D4D4"/>
                </a:solidFill>
                <a:latin typeface="Consolas" panose="020B0609020204030204" pitchFamily="49" charset="0"/>
              </a:rPr>
              <a:t>] = </a:t>
            </a:r>
            <a:r>
              <a:rPr lang="en-US" altLang="ja-JP" sz="1400">
                <a:solidFill>
                  <a:srgbClr val="DCDCAA"/>
                </a:solidFill>
                <a:latin typeface="Consolas" panose="020B0609020204030204" pitchFamily="49" charset="0"/>
              </a:rPr>
              <a:t>useState</a:t>
            </a:r>
            <a:r>
              <a:rPr lang="en-US" altLang="ja-JP" sz="1400">
                <a:solidFill>
                  <a:srgbClr val="D4D4D4"/>
                </a:solidFill>
                <a:latin typeface="Consolas" panose="020B0609020204030204" pitchFamily="49" charset="0"/>
              </a:rPr>
              <a:t>(</a:t>
            </a:r>
            <a:r>
              <a:rPr lang="en-US" altLang="ja-JP" sz="1400">
                <a:solidFill>
                  <a:srgbClr val="B5CEA8"/>
                </a:solidFill>
                <a:latin typeface="Consolas" panose="020B0609020204030204" pitchFamily="49" charset="0"/>
              </a:rPr>
              <a:t>1000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useEffect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setInterval</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setCountdown</a:t>
            </a:r>
            <a:r>
              <a:rPr lang="en-US" altLang="ja-JP" sz="1400">
                <a:solidFill>
                  <a:srgbClr val="D4D4D4"/>
                </a:solidFill>
                <a:latin typeface="Consolas" panose="020B0609020204030204" pitchFamily="49" charset="0"/>
              </a:rPr>
              <a:t>((</a:t>
            </a:r>
            <a:r>
              <a:rPr lang="en-US" altLang="ja-JP" sz="1400">
                <a:solidFill>
                  <a:srgbClr val="9CDCFE"/>
                </a:solidFill>
                <a:latin typeface="Consolas" panose="020B0609020204030204" pitchFamily="49" charset="0"/>
              </a:rPr>
              <a:t>countdown</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countdown</a:t>
            </a:r>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"Countdown..."</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1000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 []);</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569CD6"/>
                </a:solidFill>
                <a:latin typeface="Consolas" panose="020B0609020204030204" pitchFamily="49" charset="0"/>
              </a:rPr>
              <a:t>{</a:t>
            </a:r>
            <a:r>
              <a:rPr lang="en-US" altLang="ja-JP" sz="1400">
                <a:solidFill>
                  <a:srgbClr val="4FC1FF"/>
                </a:solidFill>
                <a:latin typeface="Consolas" panose="020B0609020204030204" pitchFamily="49" charset="0"/>
              </a:rPr>
              <a:t>countdown</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a:t>
            </a:r>
            <a:endParaRPr lang="en-US" altLang="ja-JP" sz="14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26379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VD tiếp:</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177671"/>
            <a:ext cx="6096000" cy="3046988"/>
          </a:xfrm>
          <a:prstGeom prst="rect">
            <a:avLst/>
          </a:prstGeom>
          <a:solidFill>
            <a:schemeClr val="tx1"/>
          </a:solidFill>
        </p:spPr>
        <p:txBody>
          <a:bodyPr>
            <a:spAutoFit/>
          </a:bodyPr>
          <a:lstStyle/>
          <a:p>
            <a:r>
              <a:rPr lang="en-US" altLang="ja-JP" sz="1200">
                <a:solidFill>
                  <a:srgbClr val="569CD6"/>
                </a:solidFill>
                <a:latin typeface="Consolas" panose="020B0609020204030204" pitchFamily="49" charset="0"/>
              </a:rPr>
              <a:t>function</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Content</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const</a:t>
            </a:r>
            <a:r>
              <a:rPr lang="en-US" altLang="ja-JP" sz="1200">
                <a:solidFill>
                  <a:srgbClr val="D4D4D4"/>
                </a:solidFill>
                <a:latin typeface="Consolas" panose="020B0609020204030204" pitchFamily="49" charset="0"/>
              </a:rPr>
              <a:t> [</a:t>
            </a:r>
            <a:r>
              <a:rPr lang="en-US" altLang="ja-JP" sz="1200">
                <a:solidFill>
                  <a:srgbClr val="4FC1FF"/>
                </a:solidFill>
                <a:latin typeface="Consolas" panose="020B0609020204030204" pitchFamily="49" charset="0"/>
              </a:rPr>
              <a:t>countdown</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setCountdown</a:t>
            </a:r>
            <a:r>
              <a:rPr lang="en-US" altLang="ja-JP" sz="1200">
                <a:solidFill>
                  <a:srgbClr val="D4D4D4"/>
                </a:solidFill>
                <a:latin typeface="Consolas" panose="020B0609020204030204" pitchFamily="49" charset="0"/>
              </a:rPr>
              <a:t>] = </a:t>
            </a:r>
            <a:r>
              <a:rPr lang="en-US" altLang="ja-JP" sz="1200">
                <a:solidFill>
                  <a:srgbClr val="DCDCAA"/>
                </a:solidFill>
                <a:latin typeface="Consolas" panose="020B0609020204030204" pitchFamily="49" charset="0"/>
              </a:rPr>
              <a:t>useState</a:t>
            </a:r>
            <a:r>
              <a:rPr lang="en-US" altLang="ja-JP" sz="1200">
                <a:solidFill>
                  <a:srgbClr val="D4D4D4"/>
                </a:solidFill>
                <a:latin typeface="Consolas" panose="020B0609020204030204" pitchFamily="49" charset="0"/>
              </a:rPr>
              <a:t>(</a:t>
            </a:r>
            <a:r>
              <a:rPr lang="en-US" altLang="ja-JP" sz="1200">
                <a:solidFill>
                  <a:srgbClr val="B5CEA8"/>
                </a:solidFill>
                <a:latin typeface="Consolas" panose="020B0609020204030204" pitchFamily="49" charset="0"/>
              </a:rPr>
              <a:t>1000</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useEffect</a:t>
            </a:r>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=&gt;</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const</a:t>
            </a:r>
            <a:r>
              <a:rPr lang="en-US" altLang="ja-JP" sz="1200">
                <a:solidFill>
                  <a:srgbClr val="D4D4D4"/>
                </a:solidFill>
                <a:latin typeface="Consolas" panose="020B0609020204030204" pitchFamily="49" charset="0"/>
              </a:rPr>
              <a:t> </a:t>
            </a:r>
            <a:r>
              <a:rPr lang="en-US" altLang="ja-JP" sz="1200">
                <a:solidFill>
                  <a:srgbClr val="4FC1FF"/>
                </a:solidFill>
                <a:latin typeface="Consolas" panose="020B0609020204030204" pitchFamily="49" charset="0"/>
              </a:rPr>
              <a:t>interval</a:t>
            </a:r>
            <a:r>
              <a:rPr lang="en-US" altLang="ja-JP" sz="1200">
                <a:solidFill>
                  <a:srgbClr val="D4D4D4"/>
                </a:solidFill>
                <a:latin typeface="Consolas" panose="020B0609020204030204" pitchFamily="49" charset="0"/>
              </a:rPr>
              <a:t> = </a:t>
            </a:r>
            <a:r>
              <a:rPr lang="en-US" altLang="ja-JP" sz="1200">
                <a:solidFill>
                  <a:srgbClr val="DCDCAA"/>
                </a:solidFill>
                <a:latin typeface="Consolas" panose="020B0609020204030204" pitchFamily="49" charset="0"/>
              </a:rPr>
              <a:t>setInterval</a:t>
            </a:r>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=&gt;</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setCountdown</a:t>
            </a:r>
            <a:r>
              <a:rPr lang="en-US" altLang="ja-JP" sz="1200">
                <a:solidFill>
                  <a:srgbClr val="D4D4D4"/>
                </a:solidFill>
                <a:latin typeface="Consolas" panose="020B0609020204030204" pitchFamily="49" charset="0"/>
              </a:rPr>
              <a:t>((</a:t>
            </a:r>
            <a:r>
              <a:rPr lang="en-US" altLang="ja-JP" sz="1200">
                <a:solidFill>
                  <a:srgbClr val="9CDCFE"/>
                </a:solidFill>
                <a:latin typeface="Consolas" panose="020B0609020204030204" pitchFamily="49" charset="0"/>
              </a:rPr>
              <a:t>countdown</a:t>
            </a:r>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=&gt;</a:t>
            </a:r>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countdown</a:t>
            </a:r>
            <a:r>
              <a:rPr lang="en-US" altLang="ja-JP" sz="1200">
                <a:solidFill>
                  <a:srgbClr val="D4D4D4"/>
                </a:solidFill>
                <a:latin typeface="Consolas" panose="020B0609020204030204" pitchFamily="49" charset="0"/>
              </a:rPr>
              <a:t> - </a:t>
            </a:r>
            <a:r>
              <a:rPr lang="en-US" altLang="ja-JP" sz="1200">
                <a:solidFill>
                  <a:srgbClr val="B5CEA8"/>
                </a:solidFill>
                <a:latin typeface="Consolas" panose="020B0609020204030204" pitchFamily="49" charset="0"/>
              </a:rPr>
              <a:t>1</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console</a:t>
            </a:r>
            <a:r>
              <a:rPr lang="en-US" altLang="ja-JP" sz="1200">
                <a:solidFill>
                  <a:srgbClr val="D4D4D4"/>
                </a:solidFill>
                <a:latin typeface="Consolas" panose="020B0609020204030204" pitchFamily="49" charset="0"/>
              </a:rPr>
              <a:t>.</a:t>
            </a:r>
            <a:r>
              <a:rPr lang="en-US" altLang="ja-JP" sz="1200">
                <a:solidFill>
                  <a:srgbClr val="DCDCAA"/>
                </a:solidFill>
                <a:latin typeface="Consolas" panose="020B0609020204030204" pitchFamily="49" charset="0"/>
              </a:rPr>
              <a:t>log</a:t>
            </a:r>
            <a:r>
              <a:rPr lang="en-US" altLang="ja-JP" sz="1200">
                <a:solidFill>
                  <a:srgbClr val="D4D4D4"/>
                </a:solidFill>
                <a:latin typeface="Consolas" panose="020B0609020204030204" pitchFamily="49" charset="0"/>
              </a:rPr>
              <a:t>(</a:t>
            </a:r>
            <a:r>
              <a:rPr lang="en-US" altLang="ja-JP" sz="1200">
                <a:solidFill>
                  <a:srgbClr val="CE9178"/>
                </a:solidFill>
                <a:latin typeface="Consolas" panose="020B0609020204030204" pitchFamily="49" charset="0"/>
              </a:rPr>
              <a:t>"Countdown..."</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 </a:t>
            </a:r>
            <a:r>
              <a:rPr lang="en-US" altLang="ja-JP" sz="1200">
                <a:solidFill>
                  <a:srgbClr val="B5CEA8"/>
                </a:solidFill>
                <a:latin typeface="Consolas" panose="020B0609020204030204" pitchFamily="49" charset="0"/>
              </a:rPr>
              <a:t>1000</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return</a:t>
            </a:r>
            <a:r>
              <a:rPr lang="en-US" altLang="ja-JP" sz="1200">
                <a:solidFill>
                  <a:srgbClr val="D4D4D4"/>
                </a:solidFill>
                <a:latin typeface="Consolas" panose="020B0609020204030204" pitchFamily="49" charset="0"/>
              </a:rPr>
              <a:t> () </a:t>
            </a:r>
            <a:r>
              <a:rPr lang="en-US" altLang="ja-JP" sz="1200">
                <a:solidFill>
                  <a:srgbClr val="569CD6"/>
                </a:solidFill>
                <a:latin typeface="Consolas" panose="020B0609020204030204" pitchFamily="49" charset="0"/>
              </a:rPr>
              <a:t>=&gt;</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clearInterval</a:t>
            </a:r>
            <a:r>
              <a:rPr lang="en-US" altLang="ja-JP" sz="1200">
                <a:solidFill>
                  <a:srgbClr val="D4D4D4"/>
                </a:solidFill>
                <a:latin typeface="Consolas" panose="020B0609020204030204" pitchFamily="49" charset="0"/>
              </a:rPr>
              <a:t>(</a:t>
            </a:r>
            <a:r>
              <a:rPr lang="en-US" altLang="ja-JP" sz="1200">
                <a:solidFill>
                  <a:srgbClr val="4FC1FF"/>
                </a:solidFill>
                <a:latin typeface="Consolas" panose="020B0609020204030204" pitchFamily="49" charset="0"/>
              </a:rPr>
              <a:t>interval</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 []);</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return</a:t>
            </a:r>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h1</a:t>
            </a:r>
            <a:r>
              <a:rPr lang="en-US" altLang="ja-JP" sz="1200">
                <a:solidFill>
                  <a:srgbClr val="808080"/>
                </a:solidFill>
                <a:latin typeface="Consolas" panose="020B0609020204030204" pitchFamily="49" charset="0"/>
              </a:rPr>
              <a:t>&gt;</a:t>
            </a:r>
            <a:r>
              <a:rPr lang="en-US" altLang="ja-JP" sz="1200">
                <a:solidFill>
                  <a:srgbClr val="569CD6"/>
                </a:solidFill>
                <a:latin typeface="Consolas" panose="020B0609020204030204" pitchFamily="49" charset="0"/>
              </a:rPr>
              <a:t>{</a:t>
            </a:r>
            <a:r>
              <a:rPr lang="en-US" altLang="ja-JP" sz="1200">
                <a:solidFill>
                  <a:srgbClr val="4FC1FF"/>
                </a:solidFill>
                <a:latin typeface="Consolas" panose="020B0609020204030204" pitchFamily="49" charset="0"/>
              </a:rPr>
              <a:t>countdown</a:t>
            </a:r>
            <a:r>
              <a:rPr lang="en-US" altLang="ja-JP" sz="1200">
                <a:solidFill>
                  <a:srgbClr val="569CD6"/>
                </a:solidFill>
                <a:latin typeface="Consolas" panose="020B0609020204030204" pitchFamily="49" charset="0"/>
              </a:rPr>
              <a:t>}</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h1</a:t>
            </a:r>
            <a:r>
              <a:rPr lang="en-US" altLang="ja-JP" sz="1200">
                <a:solidFill>
                  <a:srgbClr val="808080"/>
                </a:solidFill>
                <a:latin typeface="Consolas" panose="020B0609020204030204" pitchFamily="49" charset="0"/>
              </a:rPr>
              <a:t>&gt;</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a:t>
            </a:r>
            <a:endParaRPr lang="en-US" altLang="ja-JP" sz="12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105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VD:</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046697"/>
            <a:ext cx="6096000" cy="3231654"/>
          </a:xfrm>
          <a:prstGeom prst="rect">
            <a:avLst/>
          </a:prstGeom>
          <a:solidFill>
            <a:schemeClr val="tx1"/>
          </a:solidFill>
        </p:spPr>
        <p:txBody>
          <a:bodyPr>
            <a:spAutoFit/>
          </a:bodyPr>
          <a:lstStyle/>
          <a:p>
            <a:r>
              <a:rPr lang="en-US" altLang="ja-JP" sz="1200" smtClean="0">
                <a:solidFill>
                  <a:srgbClr val="C586C0"/>
                </a:solidFill>
                <a:latin typeface="Consolas" panose="020B0609020204030204" pitchFamily="49" charset="0"/>
              </a:rPr>
              <a:t>App.js</a:t>
            </a:r>
          </a:p>
          <a:p>
            <a:endParaRPr lang="en-US" altLang="ja-JP" sz="1200" smtClean="0">
              <a:solidFill>
                <a:srgbClr val="C586C0"/>
              </a:solidFill>
              <a:latin typeface="Consolas" panose="020B0609020204030204" pitchFamily="49" charset="0"/>
            </a:endParaRPr>
          </a:p>
          <a:p>
            <a:r>
              <a:rPr lang="en-US" altLang="ja-JP" sz="1200" smtClean="0">
                <a:solidFill>
                  <a:srgbClr val="C586C0"/>
                </a:solidFill>
                <a:latin typeface="Consolas" panose="020B0609020204030204" pitchFamily="49" charset="0"/>
              </a:rPr>
              <a:t>import</a:t>
            </a:r>
            <a:r>
              <a:rPr lang="en-US" altLang="ja-JP" sz="1200" smtClean="0">
                <a:solidFill>
                  <a:srgbClr val="D4D4D4"/>
                </a:solidFill>
                <a:latin typeface="Consolas" panose="020B0609020204030204" pitchFamily="49" charset="0"/>
              </a:rPr>
              <a:t> </a:t>
            </a:r>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useState</a:t>
            </a:r>
            <a:r>
              <a:rPr lang="en-US" altLang="ja-JP" sz="1200">
                <a:solidFill>
                  <a:srgbClr val="D4D4D4"/>
                </a:solidFill>
                <a:latin typeface="Consolas" panose="020B0609020204030204" pitchFamily="49" charset="0"/>
              </a:rPr>
              <a:t> } </a:t>
            </a:r>
            <a:r>
              <a:rPr lang="en-US" altLang="ja-JP" sz="1200">
                <a:solidFill>
                  <a:srgbClr val="C586C0"/>
                </a:solidFill>
                <a:latin typeface="Consolas" panose="020B0609020204030204" pitchFamily="49" charset="0"/>
              </a:rPr>
              <a:t>from</a:t>
            </a:r>
            <a:r>
              <a:rPr lang="en-US" altLang="ja-JP" sz="1200">
                <a:solidFill>
                  <a:srgbClr val="D4D4D4"/>
                </a:solidFill>
                <a:latin typeface="Consolas" panose="020B0609020204030204" pitchFamily="49" charset="0"/>
              </a:rPr>
              <a:t> </a:t>
            </a:r>
            <a:r>
              <a:rPr lang="en-US" altLang="ja-JP" sz="1200">
                <a:solidFill>
                  <a:srgbClr val="CE9178"/>
                </a:solidFill>
                <a:latin typeface="Consolas" panose="020B0609020204030204" pitchFamily="49" charset="0"/>
              </a:rPr>
              <a:t>"react"</a:t>
            </a:r>
            <a:r>
              <a:rPr lang="en-US" altLang="ja-JP" sz="1200">
                <a:solidFill>
                  <a:srgbClr val="D4D4D4"/>
                </a:solidFill>
                <a:latin typeface="Consolas" panose="020B0609020204030204" pitchFamily="49" charset="0"/>
              </a:rPr>
              <a:t>;</a:t>
            </a:r>
          </a:p>
          <a:p>
            <a:r>
              <a:rPr lang="en-US" altLang="ja-JP" sz="1200">
                <a:solidFill>
                  <a:srgbClr val="C586C0"/>
                </a:solidFill>
                <a:latin typeface="Consolas" panose="020B0609020204030204" pitchFamily="49" charset="0"/>
              </a:rPr>
              <a:t>import</a:t>
            </a:r>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Content</a:t>
            </a: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from</a:t>
            </a:r>
            <a:r>
              <a:rPr lang="en-US" altLang="ja-JP" sz="1200">
                <a:solidFill>
                  <a:srgbClr val="D4D4D4"/>
                </a:solidFill>
                <a:latin typeface="Consolas" panose="020B0609020204030204" pitchFamily="49" charset="0"/>
              </a:rPr>
              <a:t> </a:t>
            </a:r>
            <a:r>
              <a:rPr lang="en-US" altLang="ja-JP" sz="1200">
                <a:solidFill>
                  <a:srgbClr val="CE9178"/>
                </a:solidFill>
                <a:latin typeface="Consolas" panose="020B0609020204030204" pitchFamily="49" charset="0"/>
              </a:rPr>
              <a:t>"./Content"</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569CD6"/>
                </a:solidFill>
                <a:latin typeface="Consolas" panose="020B0609020204030204" pitchFamily="49" charset="0"/>
              </a:rPr>
              <a:t>function</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App</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const</a:t>
            </a:r>
            <a:r>
              <a:rPr lang="en-US" altLang="ja-JP" sz="1200">
                <a:solidFill>
                  <a:srgbClr val="D4D4D4"/>
                </a:solidFill>
                <a:latin typeface="Consolas" panose="020B0609020204030204" pitchFamily="49" charset="0"/>
              </a:rPr>
              <a:t> [</a:t>
            </a:r>
            <a:r>
              <a:rPr lang="en-US" altLang="ja-JP" sz="1200">
                <a:solidFill>
                  <a:srgbClr val="4FC1FF"/>
                </a:solidFill>
                <a:latin typeface="Consolas" panose="020B0609020204030204" pitchFamily="49" charset="0"/>
              </a:rPr>
              <a:t>show</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setShow</a:t>
            </a:r>
            <a:r>
              <a:rPr lang="en-US" altLang="ja-JP" sz="1200">
                <a:solidFill>
                  <a:srgbClr val="D4D4D4"/>
                </a:solidFill>
                <a:latin typeface="Consolas" panose="020B0609020204030204" pitchFamily="49" charset="0"/>
              </a:rPr>
              <a:t>] = </a:t>
            </a:r>
            <a:r>
              <a:rPr lang="en-US" altLang="ja-JP" sz="1200">
                <a:solidFill>
                  <a:srgbClr val="DCDCAA"/>
                </a:solidFill>
                <a:latin typeface="Consolas" panose="020B0609020204030204" pitchFamily="49" charset="0"/>
              </a:rPr>
              <a:t>useState</a:t>
            </a:r>
            <a:r>
              <a:rPr lang="en-US" altLang="ja-JP" sz="1200">
                <a:solidFill>
                  <a:srgbClr val="D4D4D4"/>
                </a:solidFill>
                <a:latin typeface="Consolas" panose="020B0609020204030204" pitchFamily="49" charset="0"/>
              </a:rPr>
              <a:t>(</a:t>
            </a:r>
            <a:r>
              <a:rPr lang="en-US" altLang="ja-JP" sz="1200">
                <a:solidFill>
                  <a:srgbClr val="569CD6"/>
                </a:solidFill>
                <a:latin typeface="Consolas" panose="020B0609020204030204" pitchFamily="49" charset="0"/>
              </a:rPr>
              <a:t>false</a:t>
            </a:r>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return</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div</a:t>
            </a:r>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style</a:t>
            </a:r>
            <a:r>
              <a:rPr lang="en-US" altLang="ja-JP" sz="1200">
                <a:solidFill>
                  <a:srgbClr val="D4D4D4"/>
                </a:solidFill>
                <a:latin typeface="Consolas" panose="020B0609020204030204" pitchFamily="49" charset="0"/>
              </a:rPr>
              <a:t>=</a:t>
            </a:r>
            <a:r>
              <a:rPr lang="en-US" altLang="ja-JP" sz="1200">
                <a:solidFill>
                  <a:srgbClr val="569CD6"/>
                </a:solidFill>
                <a:latin typeface="Consolas" panose="020B0609020204030204" pitchFamily="49" charset="0"/>
              </a:rPr>
              <a:t>{</a:t>
            </a:r>
            <a:r>
              <a:rPr lang="en-US" altLang="ja-JP" sz="1200">
                <a:solidFill>
                  <a:srgbClr val="D4D4D4"/>
                </a:solidFill>
                <a:latin typeface="Consolas" panose="020B0609020204030204" pitchFamily="49" charset="0"/>
              </a:rPr>
              <a:t>{</a:t>
            </a:r>
            <a:r>
              <a:rPr lang="en-US" altLang="ja-JP" sz="1200">
                <a:solidFill>
                  <a:srgbClr val="9CDCFE"/>
                </a:solidFill>
                <a:latin typeface="Consolas" panose="020B0609020204030204" pitchFamily="49" charset="0"/>
              </a:rPr>
              <a:t>padding</a:t>
            </a:r>
            <a:r>
              <a:rPr lang="en-US" altLang="ja-JP" sz="1200">
                <a:solidFill>
                  <a:srgbClr val="D4D4D4"/>
                </a:solidFill>
                <a:latin typeface="Consolas" panose="020B0609020204030204" pitchFamily="49" charset="0"/>
              </a:rPr>
              <a:t>: </a:t>
            </a:r>
            <a:r>
              <a:rPr lang="en-US" altLang="ja-JP" sz="1200">
                <a:solidFill>
                  <a:srgbClr val="B5CEA8"/>
                </a:solidFill>
                <a:latin typeface="Consolas" panose="020B0609020204030204" pitchFamily="49" charset="0"/>
              </a:rPr>
              <a:t>20</a:t>
            </a:r>
            <a:r>
              <a:rPr lang="en-US" altLang="ja-JP" sz="1200">
                <a:solidFill>
                  <a:srgbClr val="D4D4D4"/>
                </a:solidFill>
                <a:latin typeface="Consolas" panose="020B0609020204030204" pitchFamily="49" charset="0"/>
              </a:rPr>
              <a:t>}</a:t>
            </a:r>
            <a:r>
              <a:rPr lang="en-US" altLang="ja-JP" sz="1200">
                <a:solidFill>
                  <a:srgbClr val="569CD6"/>
                </a:solidFill>
                <a:latin typeface="Consolas" panose="020B0609020204030204" pitchFamily="49" charset="0"/>
              </a:rPr>
              <a:t>}</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button</a:t>
            </a:r>
            <a:r>
              <a:rPr lang="en-US" altLang="ja-JP" sz="1200">
                <a:solidFill>
                  <a:srgbClr val="D4D4D4"/>
                </a:solidFill>
                <a:latin typeface="Consolas" panose="020B0609020204030204" pitchFamily="49" charset="0"/>
              </a:rPr>
              <a:t> </a:t>
            </a:r>
            <a:r>
              <a:rPr lang="en-US" altLang="ja-JP" sz="1200">
                <a:solidFill>
                  <a:srgbClr val="9CDCFE"/>
                </a:solidFill>
                <a:latin typeface="Consolas" panose="020B0609020204030204" pitchFamily="49" charset="0"/>
              </a:rPr>
              <a:t>onClick</a:t>
            </a:r>
            <a:r>
              <a:rPr lang="en-US" altLang="ja-JP" sz="1200">
                <a:solidFill>
                  <a:srgbClr val="D4D4D4"/>
                </a:solidFill>
                <a:latin typeface="Consolas" panose="020B0609020204030204" pitchFamily="49" charset="0"/>
              </a:rPr>
              <a:t>=</a:t>
            </a:r>
            <a:r>
              <a:rPr lang="en-US" altLang="ja-JP" sz="1200">
                <a:solidFill>
                  <a:srgbClr val="569CD6"/>
                </a:solidFill>
                <a:latin typeface="Consolas" panose="020B0609020204030204" pitchFamily="49" charset="0"/>
              </a:rPr>
              <a:t>{</a:t>
            </a:r>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=&gt;</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setShow</a:t>
            </a:r>
            <a:r>
              <a:rPr lang="en-US" altLang="ja-JP" sz="1200">
                <a:solidFill>
                  <a:srgbClr val="D4D4D4"/>
                </a:solidFill>
                <a:latin typeface="Consolas" panose="020B0609020204030204" pitchFamily="49" charset="0"/>
              </a:rPr>
              <a:t>(!</a:t>
            </a:r>
            <a:r>
              <a:rPr lang="en-US" altLang="ja-JP" sz="1200">
                <a:solidFill>
                  <a:srgbClr val="4FC1FF"/>
                </a:solidFill>
                <a:latin typeface="Consolas" panose="020B0609020204030204" pitchFamily="49" charset="0"/>
              </a:rPr>
              <a:t>show</a:t>
            </a:r>
            <a:r>
              <a:rPr lang="en-US" altLang="ja-JP" sz="1200">
                <a:solidFill>
                  <a:srgbClr val="D4D4D4"/>
                </a:solidFill>
                <a:latin typeface="Consolas" panose="020B0609020204030204" pitchFamily="49" charset="0"/>
              </a:rPr>
              <a:t>)</a:t>
            </a:r>
            <a:r>
              <a:rPr lang="en-US" altLang="ja-JP" sz="1200">
                <a:solidFill>
                  <a:srgbClr val="569CD6"/>
                </a:solidFill>
                <a:latin typeface="Consolas" panose="020B0609020204030204" pitchFamily="49" charset="0"/>
              </a:rPr>
              <a:t>}</a:t>
            </a:r>
            <a:r>
              <a:rPr lang="en-US" altLang="ja-JP" sz="1200">
                <a:solidFill>
                  <a:srgbClr val="808080"/>
                </a:solidFill>
                <a:latin typeface="Consolas" panose="020B0609020204030204" pitchFamily="49" charset="0"/>
              </a:rPr>
              <a:t>&gt;</a:t>
            </a:r>
            <a:r>
              <a:rPr lang="en-US" altLang="ja-JP" sz="1200">
                <a:solidFill>
                  <a:srgbClr val="D4D4D4"/>
                </a:solidFill>
                <a:latin typeface="Consolas" panose="020B0609020204030204" pitchFamily="49" charset="0"/>
              </a:rPr>
              <a:t>Toggle</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button</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r>
              <a:rPr lang="en-US" altLang="ja-JP" sz="1200">
                <a:solidFill>
                  <a:srgbClr val="569CD6"/>
                </a:solidFill>
                <a:latin typeface="Consolas" panose="020B0609020204030204" pitchFamily="49" charset="0"/>
              </a:rPr>
              <a:t>{</a:t>
            </a:r>
            <a:r>
              <a:rPr lang="en-US" altLang="ja-JP" sz="1200">
                <a:solidFill>
                  <a:srgbClr val="4FC1FF"/>
                </a:solidFill>
                <a:latin typeface="Consolas" panose="020B0609020204030204" pitchFamily="49" charset="0"/>
              </a:rPr>
              <a:t>show</a:t>
            </a:r>
            <a:r>
              <a:rPr lang="en-US" altLang="ja-JP" sz="1200">
                <a:solidFill>
                  <a:srgbClr val="D4D4D4"/>
                </a:solidFill>
                <a:latin typeface="Consolas" panose="020B0609020204030204" pitchFamily="49" charset="0"/>
              </a:rPr>
              <a:t> &amp;&amp; </a:t>
            </a:r>
            <a:r>
              <a:rPr lang="en-US" altLang="ja-JP" sz="1200">
                <a:solidFill>
                  <a:srgbClr val="808080"/>
                </a:solidFill>
                <a:latin typeface="Consolas" panose="020B0609020204030204" pitchFamily="49" charset="0"/>
              </a:rPr>
              <a:t>&lt;</a:t>
            </a:r>
            <a:r>
              <a:rPr lang="en-US" altLang="ja-JP" sz="1200">
                <a:solidFill>
                  <a:srgbClr val="4EC9B0"/>
                </a:solidFill>
                <a:latin typeface="Consolas" panose="020B0609020204030204" pitchFamily="49" charset="0"/>
              </a:rPr>
              <a:t>Content</a:t>
            </a:r>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/&gt;</a:t>
            </a:r>
            <a:r>
              <a:rPr lang="en-US" altLang="ja-JP" sz="1200">
                <a:solidFill>
                  <a:srgbClr val="569CD6"/>
                </a:solidFill>
                <a:latin typeface="Consolas" panose="020B0609020204030204" pitchFamily="49" charset="0"/>
              </a:rPr>
              <a: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div</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a:t>
            </a:r>
          </a:p>
          <a:p>
            <a:r>
              <a:rPr lang="en-US" altLang="ja-JP" sz="1200">
                <a:solidFill>
                  <a:srgbClr val="D4D4D4"/>
                </a:solidFill>
                <a:latin typeface="Consolas" panose="020B0609020204030204" pitchFamily="49" charset="0"/>
              </a:rPr>
              <a:t/>
            </a:r>
            <a:br>
              <a:rPr lang="en-US" altLang="ja-JP" sz="1200">
                <a:solidFill>
                  <a:srgbClr val="D4D4D4"/>
                </a:solidFill>
                <a:latin typeface="Consolas" panose="020B0609020204030204" pitchFamily="49" charset="0"/>
              </a:rPr>
            </a:br>
            <a:r>
              <a:rPr lang="en-US" altLang="ja-JP" sz="1200">
                <a:solidFill>
                  <a:srgbClr val="C586C0"/>
                </a:solidFill>
                <a:latin typeface="Consolas" panose="020B0609020204030204" pitchFamily="49" charset="0"/>
              </a:rPr>
              <a:t>export</a:t>
            </a: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default</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App</a:t>
            </a:r>
            <a:r>
              <a:rPr lang="en-US" altLang="ja-JP" sz="1200">
                <a:solidFill>
                  <a:srgbClr val="D4D4D4"/>
                </a:solidFill>
                <a:latin typeface="Consolas" panose="020B0609020204030204" pitchFamily="49" charset="0"/>
              </a:rPr>
              <a:t>;</a:t>
            </a:r>
            <a:endParaRPr lang="en-US" altLang="ja-JP" sz="12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13411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Cleanup function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pPr lvl="1"/>
            <a:r>
              <a:rPr lang="en-US" sz="1800" smtClean="0">
                <a:latin typeface="Tahoma" panose="020B0604030504040204" pitchFamily="34" charset="0"/>
                <a:ea typeface="Tahoma" panose="020B0604030504040204" pitchFamily="34" charset="0"/>
                <a:cs typeface="Tahoma" panose="020B0604030504040204" pitchFamily="34" charset="0"/>
              </a:rPr>
              <a:t>Clean up luôn được gọi trước callback sau khi component được mounted</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1320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7920" y="1336120"/>
            <a:ext cx="7376160" cy="4185761"/>
          </a:xfrm>
          <a:prstGeom prst="rect">
            <a:avLst/>
          </a:prstGeom>
          <a:solidFill>
            <a:schemeClr val="tx1"/>
          </a:solidFill>
        </p:spPr>
        <p:txBody>
          <a:bodyPr>
            <a:spAutoFit/>
          </a:bodyPr>
          <a:lstStyle/>
          <a:p>
            <a:r>
              <a:rPr lang="en-US" altLang="ja-JP" sz="1400">
                <a:solidFill>
                  <a:srgbClr val="569CD6"/>
                </a:solidFill>
                <a:latin typeface="Consolas" panose="020B0609020204030204" pitchFamily="49" charset="0"/>
              </a:rPr>
              <a:t>function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Content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const</a:t>
            </a:r>
            <a:r>
              <a:rPr lang="en-US" altLang="ja-JP" sz="1400">
                <a:solidFill>
                  <a:srgbClr val="D4D4D4"/>
                </a:solidFill>
                <a:latin typeface="Consolas" panose="020B0609020204030204" pitchFamily="49" charset="0"/>
              </a:rPr>
              <a:t>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a:t>
            </a:r>
            <a:r>
              <a:rPr lang="en-US" altLang="ja-JP" sz="1400">
                <a:solidFill>
                  <a:srgbClr val="D4D4D4"/>
                </a:solidFill>
                <a:latin typeface="Consolas" panose="020B0609020204030204" pitchFamily="49" charset="0"/>
              </a:rPr>
              <a:t>] = </a:t>
            </a:r>
            <a:r>
              <a:rPr lang="en-US" altLang="ja-JP" sz="1400">
                <a:solidFill>
                  <a:srgbClr val="DCDCAA"/>
                </a:solidFill>
                <a:latin typeface="Consolas" panose="020B0609020204030204" pitchFamily="49" charset="0"/>
              </a:rPr>
              <a:t>useState</a:t>
            </a:r>
            <a:r>
              <a:rPr lang="en-US" altLang="ja-JP" sz="1400">
                <a:solidFill>
                  <a:srgbClr val="D4D4D4"/>
                </a:solidFill>
                <a:latin typeface="Consolas" panose="020B0609020204030204" pitchFamily="49" charset="0"/>
              </a:rPr>
              <a:t>(</a:t>
            </a:r>
            <a:r>
              <a:rPr lang="en-US" altLang="ja-JP" sz="1400">
                <a:solidFill>
                  <a:srgbClr val="B5CEA8"/>
                </a:solidFill>
                <a:latin typeface="Consolas" panose="020B0609020204030204" pitchFamily="49" charset="0"/>
              </a:rPr>
              <a:t>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useEffect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"Render:</a:t>
            </a:r>
            <a:r>
              <a:rPr lang="en-US" altLang="ja-JP" sz="1400">
                <a:solidFill>
                  <a:srgbClr val="D4D4D4"/>
                </a:solidFill>
                <a:latin typeface="Consolas" panose="020B0609020204030204" pitchFamily="49" charset="0"/>
              </a:rPr>
              <a:t> </a:t>
            </a:r>
            <a:r>
              <a:rPr lang="en-US" altLang="ja-JP" sz="1400">
                <a:solidFill>
                  <a:srgbClr val="CE9178"/>
                </a:solidFill>
                <a:latin typeface="Consolas" panose="020B0609020204030204" pitchFamily="49" charset="0"/>
              </a:rPr>
              <a:t>"</a:t>
            </a:r>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"Clean up:</a:t>
            </a:r>
            <a:r>
              <a:rPr lang="en-US" altLang="ja-JP" sz="1400">
                <a:solidFill>
                  <a:srgbClr val="D4D4D4"/>
                </a:solidFill>
                <a:latin typeface="Consolas" panose="020B0609020204030204" pitchFamily="49" charset="0"/>
              </a:rPr>
              <a:t> </a:t>
            </a:r>
            <a:r>
              <a:rPr lang="en-US" altLang="ja-JP" sz="1400">
                <a:solidFill>
                  <a:srgbClr val="CE9178"/>
                </a:solidFill>
                <a:latin typeface="Consolas" panose="020B0609020204030204" pitchFamily="49" charset="0"/>
              </a:rPr>
              <a:t>"</a:t>
            </a:r>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div</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569CD6"/>
                </a:solidFill>
                <a:latin typeface="Consolas" panose="020B0609020204030204" pitchFamily="49" charset="0"/>
              </a:rPr>
              <a:t>{</a:t>
            </a:r>
            <a:r>
              <a:rPr lang="en-US" altLang="ja-JP" sz="1400">
                <a:solidFill>
                  <a:srgbClr val="4FC1FF"/>
                </a:solidFill>
                <a:latin typeface="Consolas" panose="020B0609020204030204" pitchFamily="49" charset="0"/>
              </a:rPr>
              <a:t>count</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button</a:t>
            </a:r>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onClick</a:t>
            </a:r>
            <a:r>
              <a:rPr lang="en-US" altLang="ja-JP" sz="1400">
                <a:solidFill>
                  <a:srgbClr val="D4D4D4"/>
                </a:solidFill>
                <a:latin typeface="Consolas" panose="020B0609020204030204" pitchFamily="49" charset="0"/>
              </a:rPr>
              <a:t>=</a:t>
            </a:r>
            <a:r>
              <a:rPr lang="en-US" altLang="ja-JP" sz="1400">
                <a:solidFill>
                  <a:srgbClr val="569CD6"/>
                </a:solidFill>
                <a:latin typeface="Consolas" panose="020B0609020204030204" pitchFamily="49" charset="0"/>
              </a:rPr>
              <a: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a:t>
            </a:r>
            <a:r>
              <a:rPr lang="en-US" altLang="ja-JP" sz="1400">
                <a:solidFill>
                  <a:srgbClr val="D4D4D4"/>
                </a:solidFill>
                <a:latin typeface="Consolas" panose="020B0609020204030204" pitchFamily="49" charset="0"/>
              </a:rPr>
              <a:t>(</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a:t>
            </a:r>
            <a:r>
              <a:rPr lang="en-US" altLang="ja-JP" sz="1400">
                <a:solidFill>
                  <a:srgbClr val="D4D4D4"/>
                </a:solidFill>
                <a:latin typeface="Consolas" panose="020B0609020204030204" pitchFamily="49" charset="0"/>
              </a:rPr>
              <a:t>)</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&gt;</a:t>
            </a:r>
            <a:r>
              <a:rPr lang="en-US" altLang="ja-JP" sz="1400">
                <a:solidFill>
                  <a:srgbClr val="D4D4D4"/>
                </a:solidFill>
                <a:latin typeface="Consolas" panose="020B0609020204030204" pitchFamily="49" charset="0"/>
              </a:rPr>
              <a:t>Increment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button</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div</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a:t>
            </a:r>
            <a:endParaRPr lang="en-US" altLang="ja-JP" sz="14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75084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7920" y="1336120"/>
            <a:ext cx="7376160" cy="4185761"/>
          </a:xfrm>
          <a:prstGeom prst="rect">
            <a:avLst/>
          </a:prstGeom>
          <a:solidFill>
            <a:schemeClr val="tx1"/>
          </a:solidFill>
        </p:spPr>
        <p:txBody>
          <a:bodyPr>
            <a:spAutoFit/>
          </a:bodyPr>
          <a:lstStyle/>
          <a:p>
            <a:r>
              <a:rPr lang="en-US" altLang="ja-JP" sz="1400">
                <a:solidFill>
                  <a:srgbClr val="569CD6"/>
                </a:solidFill>
                <a:latin typeface="Consolas" panose="020B0609020204030204" pitchFamily="49" charset="0"/>
              </a:rPr>
              <a:t>function</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Content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const</a:t>
            </a:r>
            <a:r>
              <a:rPr lang="en-US" altLang="ja-JP" sz="1400">
                <a:solidFill>
                  <a:srgbClr val="D4D4D4"/>
                </a:solidFill>
                <a:latin typeface="Consolas" panose="020B0609020204030204" pitchFamily="49" charset="0"/>
              </a:rPr>
              <a:t>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a:t>
            </a:r>
            <a:r>
              <a:rPr lang="en-US" altLang="ja-JP" sz="1400">
                <a:solidFill>
                  <a:srgbClr val="D4D4D4"/>
                </a:solidFill>
                <a:latin typeface="Consolas" panose="020B0609020204030204" pitchFamily="49" charset="0"/>
              </a:rPr>
              <a:t>] = </a:t>
            </a:r>
            <a:r>
              <a:rPr lang="en-US" altLang="ja-JP" sz="1400">
                <a:solidFill>
                  <a:srgbClr val="DCDCAA"/>
                </a:solidFill>
                <a:latin typeface="Consolas" panose="020B0609020204030204" pitchFamily="49" charset="0"/>
              </a:rPr>
              <a:t>useState</a:t>
            </a:r>
            <a:r>
              <a:rPr lang="en-US" altLang="ja-JP" sz="1400">
                <a:solidFill>
                  <a:srgbClr val="D4D4D4"/>
                </a:solidFill>
                <a:latin typeface="Consolas" panose="020B0609020204030204" pitchFamily="49" charset="0"/>
              </a:rPr>
              <a:t>(</a:t>
            </a:r>
            <a:r>
              <a:rPr lang="en-US" altLang="ja-JP" sz="1400">
                <a:solidFill>
                  <a:srgbClr val="B5CEA8"/>
                </a:solidFill>
                <a:latin typeface="Consolas" panose="020B0609020204030204" pitchFamily="49" charset="0"/>
              </a:rPr>
              <a:t>0</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useEffect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"Render:</a:t>
            </a:r>
            <a:r>
              <a:rPr lang="en-US" altLang="ja-JP" sz="1400">
                <a:solidFill>
                  <a:srgbClr val="D4D4D4"/>
                </a:solidFill>
                <a:latin typeface="Consolas" panose="020B0609020204030204" pitchFamily="49" charset="0"/>
              </a:rPr>
              <a:t> </a:t>
            </a:r>
            <a:r>
              <a:rPr lang="en-US" altLang="ja-JP" sz="1400">
                <a:solidFill>
                  <a:srgbClr val="CE9178"/>
                </a:solidFill>
                <a:latin typeface="Consolas" panose="020B0609020204030204" pitchFamily="49" charset="0"/>
              </a:rPr>
              <a:t>"</a:t>
            </a:r>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console</a:t>
            </a:r>
            <a:r>
              <a:rPr lang="en-US" altLang="ja-JP" sz="1400">
                <a:solidFill>
                  <a:srgbClr val="D4D4D4"/>
                </a:solidFill>
                <a:latin typeface="Consolas" panose="020B0609020204030204" pitchFamily="49" charset="0"/>
              </a:rPr>
              <a:t>.</a:t>
            </a:r>
            <a:r>
              <a:rPr lang="en-US" altLang="ja-JP" sz="1400">
                <a:solidFill>
                  <a:srgbClr val="DCDCAA"/>
                </a:solidFill>
                <a:latin typeface="Consolas" panose="020B0609020204030204" pitchFamily="49" charset="0"/>
              </a:rPr>
              <a:t>log</a:t>
            </a:r>
            <a:r>
              <a:rPr lang="en-US" altLang="ja-JP" sz="1400">
                <a:solidFill>
                  <a:srgbClr val="D4D4D4"/>
                </a:solidFill>
                <a:latin typeface="Consolas" panose="020B0609020204030204" pitchFamily="49" charset="0"/>
              </a:rPr>
              <a:t>(</a:t>
            </a:r>
            <a:r>
              <a:rPr lang="en-US" altLang="ja-JP" sz="1400">
                <a:solidFill>
                  <a:srgbClr val="CE9178"/>
                </a:solidFill>
                <a:latin typeface="Consolas" panose="020B0609020204030204" pitchFamily="49" charset="0"/>
              </a:rPr>
              <a:t>"Clean up:</a:t>
            </a:r>
            <a:r>
              <a:rPr lang="en-US" altLang="ja-JP" sz="1400">
                <a:solidFill>
                  <a:srgbClr val="D4D4D4"/>
                </a:solidFill>
                <a:latin typeface="Consolas" panose="020B0609020204030204" pitchFamily="49" charset="0"/>
              </a:rPr>
              <a:t> </a:t>
            </a:r>
            <a:r>
              <a:rPr lang="en-US" altLang="ja-JP" sz="1400">
                <a:solidFill>
                  <a:srgbClr val="CE9178"/>
                </a:solidFill>
                <a:latin typeface="Consolas" panose="020B0609020204030204" pitchFamily="49" charset="0"/>
              </a:rPr>
              <a:t>"</a:t>
            </a:r>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 [</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a:t>
            </a:r>
          </a:p>
          <a:p>
            <a:r>
              <a:rPr lang="en-US" altLang="ja-JP" sz="1400">
                <a:solidFill>
                  <a:srgbClr val="D4D4D4"/>
                </a:solidFill>
                <a:latin typeface="Consolas" panose="020B0609020204030204" pitchFamily="49" charset="0"/>
              </a:rPr>
              <a:t/>
            </a:r>
            <a:br>
              <a:rPr lang="en-US" altLang="ja-JP" sz="1400">
                <a:solidFill>
                  <a:srgbClr val="D4D4D4"/>
                </a:solidFill>
                <a:latin typeface="Consolas" panose="020B0609020204030204" pitchFamily="49" charset="0"/>
              </a:rPr>
            </a:br>
            <a:r>
              <a:rPr lang="en-US" altLang="ja-JP" sz="1400">
                <a:solidFill>
                  <a:srgbClr val="D4D4D4"/>
                </a:solidFill>
                <a:latin typeface="Consolas" panose="020B0609020204030204" pitchFamily="49" charset="0"/>
              </a:rPr>
              <a:t>  </a:t>
            </a:r>
            <a:r>
              <a:rPr lang="en-US" altLang="ja-JP" sz="1400">
                <a:solidFill>
                  <a:srgbClr val="C586C0"/>
                </a:solidFill>
                <a:latin typeface="Consolas" panose="020B0609020204030204" pitchFamily="49" charset="0"/>
              </a:rPr>
              <a:t>return</a:t>
            </a:r>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div</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r>
              <a:rPr lang="en-US" altLang="ja-JP" sz="1400">
                <a:solidFill>
                  <a:srgbClr val="569CD6"/>
                </a:solidFill>
                <a:latin typeface="Consolas" panose="020B0609020204030204" pitchFamily="49" charset="0"/>
              </a:rPr>
              <a:t>{</a:t>
            </a:r>
            <a:r>
              <a:rPr lang="en-US" altLang="ja-JP" sz="1400">
                <a:solidFill>
                  <a:srgbClr val="4FC1FF"/>
                </a:solidFill>
                <a:latin typeface="Consolas" panose="020B0609020204030204" pitchFamily="49" charset="0"/>
              </a:rPr>
              <a:t>count</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h1</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button</a:t>
            </a:r>
            <a:r>
              <a:rPr lang="en-US" altLang="ja-JP" sz="1400">
                <a:solidFill>
                  <a:srgbClr val="D4D4D4"/>
                </a:solidFill>
                <a:latin typeface="Consolas" panose="020B0609020204030204" pitchFamily="49" charset="0"/>
              </a:rPr>
              <a:t> </a:t>
            </a:r>
            <a:r>
              <a:rPr lang="en-US" altLang="ja-JP" sz="1400">
                <a:solidFill>
                  <a:srgbClr val="9CDCFE"/>
                </a:solidFill>
                <a:latin typeface="Consolas" panose="020B0609020204030204" pitchFamily="49" charset="0"/>
              </a:rPr>
              <a:t>onClick</a:t>
            </a:r>
            <a:r>
              <a:rPr lang="en-US" altLang="ja-JP" sz="1400">
                <a:solidFill>
                  <a:srgbClr val="D4D4D4"/>
                </a:solidFill>
                <a:latin typeface="Consolas" panose="020B0609020204030204" pitchFamily="49" charset="0"/>
              </a:rPr>
              <a:t>=</a:t>
            </a:r>
            <a:r>
              <a:rPr lang="en-US" altLang="ja-JP" sz="1400">
                <a:solidFill>
                  <a:srgbClr val="569CD6"/>
                </a:solidFill>
                <a:latin typeface="Consolas" panose="020B0609020204030204" pitchFamily="49" charset="0"/>
              </a:rPr>
              <a:t>{</a:t>
            </a:r>
            <a:r>
              <a:rPr lang="en-US" altLang="ja-JP" sz="1400">
                <a:solidFill>
                  <a:srgbClr val="D4D4D4"/>
                </a:solidFill>
                <a:latin typeface="Consolas" panose="020B0609020204030204" pitchFamily="49" charset="0"/>
              </a:rPr>
              <a:t>() </a:t>
            </a:r>
            <a:r>
              <a:rPr lang="en-US" altLang="ja-JP" sz="1400">
                <a:solidFill>
                  <a:srgbClr val="569CD6"/>
                </a:solidFill>
                <a:latin typeface="Consolas" panose="020B0609020204030204" pitchFamily="49" charset="0"/>
              </a:rPr>
              <a:t>=&gt;</a:t>
            </a:r>
            <a:r>
              <a:rPr lang="en-US" altLang="ja-JP" sz="1400">
                <a:solidFill>
                  <a:srgbClr val="D4D4D4"/>
                </a:solidFill>
                <a:latin typeface="Consolas" panose="020B0609020204030204" pitchFamily="49" charset="0"/>
              </a:rPr>
              <a:t> </a:t>
            </a:r>
            <a:r>
              <a:rPr lang="en-US" altLang="ja-JP" sz="1400">
                <a:solidFill>
                  <a:srgbClr val="DCDCAA"/>
                </a:solidFill>
                <a:latin typeface="Consolas" panose="020B0609020204030204" pitchFamily="49" charset="0"/>
              </a:rPr>
              <a:t>setCount</a:t>
            </a:r>
            <a:r>
              <a:rPr lang="en-US" altLang="ja-JP" sz="1400">
                <a:solidFill>
                  <a:srgbClr val="D4D4D4"/>
                </a:solidFill>
                <a:latin typeface="Consolas" panose="020B0609020204030204" pitchFamily="49" charset="0"/>
              </a:rPr>
              <a:t>(</a:t>
            </a:r>
            <a:r>
              <a:rPr lang="en-US" altLang="ja-JP" sz="1400">
                <a:solidFill>
                  <a:srgbClr val="4FC1FF"/>
                </a:solidFill>
                <a:latin typeface="Consolas" panose="020B0609020204030204" pitchFamily="49" charset="0"/>
              </a:rPr>
              <a:t>count</a:t>
            </a:r>
            <a:r>
              <a:rPr lang="en-US" altLang="ja-JP" sz="1400">
                <a:solidFill>
                  <a:srgbClr val="D4D4D4"/>
                </a:solidFill>
                <a:latin typeface="Consolas" panose="020B0609020204030204" pitchFamily="49" charset="0"/>
              </a:rPr>
              <a:t> + </a:t>
            </a:r>
            <a:r>
              <a:rPr lang="en-US" altLang="ja-JP" sz="1400">
                <a:solidFill>
                  <a:srgbClr val="B5CEA8"/>
                </a:solidFill>
                <a:latin typeface="Consolas" panose="020B0609020204030204" pitchFamily="49" charset="0"/>
              </a:rPr>
              <a:t>1</a:t>
            </a:r>
            <a:r>
              <a:rPr lang="en-US" altLang="ja-JP" sz="1400">
                <a:solidFill>
                  <a:srgbClr val="D4D4D4"/>
                </a:solidFill>
                <a:latin typeface="Consolas" panose="020B0609020204030204" pitchFamily="49" charset="0"/>
              </a:rPr>
              <a:t>)</a:t>
            </a:r>
            <a:r>
              <a:rPr lang="en-US" altLang="ja-JP" sz="1400">
                <a:solidFill>
                  <a:srgbClr val="569CD6"/>
                </a:solidFill>
                <a:latin typeface="Consolas" panose="020B0609020204030204" pitchFamily="49" charset="0"/>
              </a:rPr>
              <a:t>}</a:t>
            </a:r>
            <a:r>
              <a:rPr lang="en-US" altLang="ja-JP" sz="1400">
                <a:solidFill>
                  <a:srgbClr val="808080"/>
                </a:solidFill>
                <a:latin typeface="Consolas" panose="020B0609020204030204" pitchFamily="49" charset="0"/>
              </a:rPr>
              <a:t>&gt;</a:t>
            </a:r>
            <a:r>
              <a:rPr lang="en-US" altLang="ja-JP" sz="1400">
                <a:solidFill>
                  <a:srgbClr val="D4D4D4"/>
                </a:solidFill>
                <a:latin typeface="Consolas" panose="020B0609020204030204" pitchFamily="49" charset="0"/>
              </a:rPr>
              <a:t>Increment</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button</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r>
              <a:rPr lang="en-US" altLang="ja-JP" sz="1400">
                <a:solidFill>
                  <a:srgbClr val="808080"/>
                </a:solidFill>
                <a:latin typeface="Consolas" panose="020B0609020204030204" pitchFamily="49" charset="0"/>
              </a:rPr>
              <a:t>&lt;/</a:t>
            </a:r>
            <a:r>
              <a:rPr lang="en-US" altLang="ja-JP" sz="1400">
                <a:solidFill>
                  <a:srgbClr val="569CD6"/>
                </a:solidFill>
                <a:latin typeface="Consolas" panose="020B0609020204030204" pitchFamily="49" charset="0"/>
              </a:rPr>
              <a:t>div</a:t>
            </a:r>
            <a:r>
              <a:rPr lang="en-US" altLang="ja-JP" sz="1400">
                <a:solidFill>
                  <a:srgbClr val="808080"/>
                </a:solidFill>
                <a:latin typeface="Consolas" panose="020B0609020204030204" pitchFamily="49" charset="0"/>
              </a:rPr>
              <a:t>&gt;</a:t>
            </a:r>
            <a:endParaRPr lang="en-US" altLang="ja-JP" sz="1400">
              <a:solidFill>
                <a:srgbClr val="D4D4D4"/>
              </a:solidFill>
              <a:latin typeface="Consolas" panose="020B0609020204030204" pitchFamily="49" charset="0"/>
            </a:endParaRPr>
          </a:p>
          <a:p>
            <a:r>
              <a:rPr lang="en-US" altLang="ja-JP" sz="1400">
                <a:solidFill>
                  <a:srgbClr val="D4D4D4"/>
                </a:solidFill>
                <a:latin typeface="Consolas" panose="020B0609020204030204" pitchFamily="49" charset="0"/>
              </a:rPr>
              <a:t>  );</a:t>
            </a:r>
          </a:p>
          <a:p>
            <a:r>
              <a:rPr lang="en-US" altLang="ja-JP" sz="1400">
                <a:solidFill>
                  <a:srgbClr val="D4D4D4"/>
                </a:solidFill>
                <a:latin typeface="Consolas" panose="020B0609020204030204" pitchFamily="49" charset="0"/>
              </a:rPr>
              <a:t>}</a:t>
            </a:r>
            <a:endParaRPr lang="en-US" altLang="ja-JP" sz="1400" b="0">
              <a:solidFill>
                <a:srgbClr val="D4D4D4"/>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8441055" y="1336120"/>
            <a:ext cx="1343025" cy="2200275"/>
          </a:xfrm>
          <a:prstGeom prst="rect">
            <a:avLst/>
          </a:prstGeom>
        </p:spPr>
      </p:pic>
    </p:spTree>
    <p:extLst>
      <p:ext uri="{BB962C8B-B14F-4D97-AF65-F5344CB8AC3E}">
        <p14:creationId xmlns:p14="http://schemas.microsoft.com/office/powerpoint/2010/main" val="356132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VD:</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508362"/>
            <a:ext cx="6096000" cy="1938992"/>
          </a:xfrm>
          <a:prstGeom prst="rect">
            <a:avLst/>
          </a:prstGeom>
          <a:solidFill>
            <a:schemeClr val="tx1"/>
          </a:solidFill>
        </p:spPr>
        <p:txBody>
          <a:bodyPr>
            <a:spAutoFit/>
          </a:bodyPr>
          <a:lstStyle/>
          <a:p>
            <a:r>
              <a:rPr lang="en-US" altLang="ja-JP" sz="1200" smtClean="0">
                <a:solidFill>
                  <a:srgbClr val="C586C0"/>
                </a:solidFill>
                <a:latin typeface="Consolas" panose="020B0609020204030204" pitchFamily="49" charset="0"/>
              </a:rPr>
              <a:t>Content.js</a:t>
            </a:r>
          </a:p>
          <a:p>
            <a:endParaRPr lang="en-US" altLang="ja-JP" sz="1200" smtClean="0">
              <a:solidFill>
                <a:srgbClr val="C586C0"/>
              </a:solidFill>
              <a:latin typeface="Consolas" panose="020B0609020204030204" pitchFamily="49" charset="0"/>
            </a:endParaRPr>
          </a:p>
          <a:p>
            <a:r>
              <a:rPr lang="en-US" altLang="ja-JP" sz="1200">
                <a:solidFill>
                  <a:srgbClr val="569CD6"/>
                </a:solidFill>
                <a:latin typeface="Consolas" panose="020B0609020204030204" pitchFamily="49" charset="0"/>
              </a:rPr>
              <a:t>function</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Content</a:t>
            </a:r>
            <a:r>
              <a:rPr lang="en-US" altLang="ja-JP" sz="1200">
                <a:solidFill>
                  <a:srgbClr val="D4D4D4"/>
                </a:solidFill>
                <a:latin typeface="Consolas" panose="020B0609020204030204" pitchFamily="49" charset="0"/>
              </a:rPr>
              <a:t>() {  </a:t>
            </a:r>
          </a:p>
          <a:p>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return</a:t>
            </a:r>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div</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h1</a:t>
            </a:r>
            <a:r>
              <a:rPr lang="en-US" altLang="ja-JP" sz="1200">
                <a:solidFill>
                  <a:srgbClr val="808080"/>
                </a:solidFill>
                <a:latin typeface="Consolas" panose="020B0609020204030204" pitchFamily="49" charset="0"/>
              </a:rPr>
              <a:t>&gt;</a:t>
            </a:r>
            <a:r>
              <a:rPr lang="en-US" altLang="ja-JP" sz="1200">
                <a:solidFill>
                  <a:srgbClr val="D4D4D4"/>
                </a:solidFill>
                <a:latin typeface="Consolas" panose="020B0609020204030204" pitchFamily="49" charset="0"/>
              </a:rPr>
              <a:t>Hello World!</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h1</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r>
              <a:rPr lang="en-US" altLang="ja-JP" sz="1200">
                <a:solidFill>
                  <a:srgbClr val="808080"/>
                </a:solidFill>
                <a:latin typeface="Consolas" panose="020B0609020204030204" pitchFamily="49" charset="0"/>
              </a:rPr>
              <a:t>&lt;/</a:t>
            </a:r>
            <a:r>
              <a:rPr lang="en-US" altLang="ja-JP" sz="1200">
                <a:solidFill>
                  <a:srgbClr val="569CD6"/>
                </a:solidFill>
                <a:latin typeface="Consolas" panose="020B0609020204030204" pitchFamily="49" charset="0"/>
              </a:rPr>
              <a:t>div</a:t>
            </a:r>
            <a:r>
              <a:rPr lang="en-US" altLang="ja-JP" sz="1200">
                <a:solidFill>
                  <a:srgbClr val="808080"/>
                </a:solidFill>
                <a:latin typeface="Consolas" panose="020B0609020204030204" pitchFamily="49" charset="0"/>
              </a:rPr>
              <a:t>&gt;</a:t>
            </a:r>
            <a:endParaRPr lang="en-US" altLang="ja-JP" sz="1200">
              <a:solidFill>
                <a:srgbClr val="D4D4D4"/>
              </a:solidFill>
              <a:latin typeface="Consolas" panose="020B0609020204030204" pitchFamily="49" charset="0"/>
            </a:endParaRPr>
          </a:p>
          <a:p>
            <a:r>
              <a:rPr lang="en-US" altLang="ja-JP" sz="1200">
                <a:solidFill>
                  <a:srgbClr val="D4D4D4"/>
                </a:solidFill>
                <a:latin typeface="Consolas" panose="020B0609020204030204" pitchFamily="49" charset="0"/>
              </a:rPr>
              <a:t>    )</a:t>
            </a:r>
          </a:p>
          <a:p>
            <a:r>
              <a:rPr lang="en-US" altLang="ja-JP" sz="1200">
                <a:solidFill>
                  <a:srgbClr val="D4D4D4"/>
                </a:solidFill>
                <a:latin typeface="Consolas" panose="020B0609020204030204" pitchFamily="49" charset="0"/>
              </a:rPr>
              <a:t>}</a:t>
            </a:r>
          </a:p>
          <a:p>
            <a:r>
              <a:rPr lang="en-US" altLang="ja-JP" sz="1200">
                <a:solidFill>
                  <a:srgbClr val="C586C0"/>
                </a:solidFill>
                <a:latin typeface="Consolas" panose="020B0609020204030204" pitchFamily="49" charset="0"/>
              </a:rPr>
              <a:t>export</a:t>
            </a:r>
            <a:r>
              <a:rPr lang="en-US" altLang="ja-JP" sz="1200">
                <a:solidFill>
                  <a:srgbClr val="D4D4D4"/>
                </a:solidFill>
                <a:latin typeface="Consolas" panose="020B0609020204030204" pitchFamily="49" charset="0"/>
              </a:rPr>
              <a:t> </a:t>
            </a:r>
            <a:r>
              <a:rPr lang="en-US" altLang="ja-JP" sz="1200">
                <a:solidFill>
                  <a:srgbClr val="C586C0"/>
                </a:solidFill>
                <a:latin typeface="Consolas" panose="020B0609020204030204" pitchFamily="49" charset="0"/>
              </a:rPr>
              <a:t>default</a:t>
            </a:r>
            <a:r>
              <a:rPr lang="en-US" altLang="ja-JP" sz="1200">
                <a:solidFill>
                  <a:srgbClr val="D4D4D4"/>
                </a:solidFill>
                <a:latin typeface="Consolas" panose="020B0609020204030204" pitchFamily="49" charset="0"/>
              </a:rPr>
              <a:t> </a:t>
            </a:r>
            <a:r>
              <a:rPr lang="en-US" altLang="ja-JP" sz="1200">
                <a:solidFill>
                  <a:srgbClr val="DCDCAA"/>
                </a:solidFill>
                <a:latin typeface="Consolas" panose="020B0609020204030204" pitchFamily="49" charset="0"/>
              </a:rPr>
              <a:t>Content</a:t>
            </a:r>
            <a:r>
              <a:rPr lang="en-US" altLang="ja-JP" sz="1200" smtClean="0">
                <a:solidFill>
                  <a:srgbClr val="D4D4D4"/>
                </a:solidFill>
                <a:latin typeface="Consolas" panose="020B0609020204030204" pitchFamily="49" charset="0"/>
              </a:rPr>
              <a:t>;</a:t>
            </a:r>
            <a:endParaRPr lang="en-US" altLang="ja-JP" sz="1200">
              <a:solidFill>
                <a:srgbClr val="D4D4D4"/>
              </a:solidFill>
              <a:latin typeface="Consolas" panose="020B0609020204030204" pitchFamily="49" charset="0"/>
            </a:endParaRPr>
          </a:p>
        </p:txBody>
      </p:sp>
    </p:spTree>
    <p:extLst>
      <p:ext uri="{BB962C8B-B14F-4D97-AF65-F5344CB8AC3E}">
        <p14:creationId xmlns:p14="http://schemas.microsoft.com/office/powerpoint/2010/main" val="294200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VD: Thời điểm start web thì DOM chưa có nội dung của Content component → Content chưa được mounted</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3590925" y="3272945"/>
            <a:ext cx="5010150" cy="2409825"/>
          </a:xfrm>
          <a:prstGeom prst="rect">
            <a:avLst/>
          </a:prstGeom>
        </p:spPr>
      </p:pic>
    </p:spTree>
    <p:extLst>
      <p:ext uri="{BB962C8B-B14F-4D97-AF65-F5344CB8AC3E}">
        <p14:creationId xmlns:p14="http://schemas.microsoft.com/office/powerpoint/2010/main" val="196033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VD: Sau khi click Toggle thì Content được đưa vào DOM → Mounted</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3552825" y="3317298"/>
            <a:ext cx="5086350" cy="3000375"/>
          </a:xfrm>
          <a:prstGeom prst="rect">
            <a:avLst/>
          </a:prstGeom>
        </p:spPr>
      </p:pic>
    </p:spTree>
    <p:extLst>
      <p:ext uri="{BB962C8B-B14F-4D97-AF65-F5344CB8AC3E}">
        <p14:creationId xmlns:p14="http://schemas.microsoft.com/office/powerpoint/2010/main" val="256709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mounted &amp; unmounted</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VD: Khi click vào Toggle lần nữa thì Content được gỡ khỏi DOM → Unmounted</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3590925" y="3272945"/>
            <a:ext cx="5010150" cy="2409825"/>
          </a:xfrm>
          <a:prstGeom prst="rect">
            <a:avLst/>
          </a:prstGeom>
        </p:spPr>
      </p:pic>
    </p:spTree>
    <p:extLst>
      <p:ext uri="{BB962C8B-B14F-4D97-AF65-F5344CB8AC3E}">
        <p14:creationId xmlns:p14="http://schemas.microsoft.com/office/powerpoint/2010/main" val="153892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useEffect là gì?</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vi-VN" dirty="0">
                <a:ea typeface="Tahoma" panose="020B0604030504040204" pitchFamily="34" charset="0"/>
                <a:cs typeface="Tahoma" panose="020B0604030504040204" pitchFamily="34" charset="0"/>
              </a:rPr>
              <a:t>useEffect là một trong những hooks quan trọng và phổ biến trong thư viện React. </a:t>
            </a:r>
            <a:endParaRPr lang="en-US" dirty="0" smtClean="0">
              <a:ea typeface="Tahoma" panose="020B0604030504040204" pitchFamily="34" charset="0"/>
              <a:cs typeface="Tahoma" panose="020B0604030504040204" pitchFamily="34" charset="0"/>
            </a:endParaRPr>
          </a:p>
          <a:p>
            <a:r>
              <a:rPr lang="vi-VN" dirty="0" smtClean="0">
                <a:ea typeface="Tahoma" panose="020B0604030504040204" pitchFamily="34" charset="0"/>
                <a:cs typeface="Tahoma" panose="020B0604030504040204" pitchFamily="34" charset="0"/>
              </a:rPr>
              <a:t>Nó </a:t>
            </a:r>
            <a:r>
              <a:rPr lang="vi-VN" dirty="0">
                <a:ea typeface="Tahoma" panose="020B0604030504040204" pitchFamily="34" charset="0"/>
                <a:cs typeface="Tahoma" panose="020B0604030504040204" pitchFamily="34" charset="0"/>
              </a:rPr>
              <a:t>cho phép thực hiện side effect bên trong các function component</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3724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Site effect là gì?</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Autofit/>
          </a:bodyPr>
          <a:lstStyle/>
          <a:p>
            <a:r>
              <a:rPr lang="vi-VN" dirty="0">
                <a:latin typeface="Tahoma" panose="020B0604030504040204" pitchFamily="34" charset="0"/>
                <a:ea typeface="Tahoma" panose="020B0604030504040204" pitchFamily="34" charset="0"/>
                <a:cs typeface="Tahoma" panose="020B0604030504040204" pitchFamily="34" charset="0"/>
              </a:rPr>
              <a:t>Những logic được thực thi bên ngoài phạm vi của component đều được gọi là các “side effect”.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VD</a:t>
            </a:r>
            <a:r>
              <a:rPr lang="vi-VN" dirty="0" smtClean="0">
                <a:latin typeface="Tahoma" panose="020B0604030504040204" pitchFamily="34" charset="0"/>
                <a:ea typeface="Tahoma" panose="020B0604030504040204" pitchFamily="34" charset="0"/>
                <a:cs typeface="Tahoma" panose="020B0604030504040204" pitchFamily="34" charset="0"/>
              </a:rPr>
              <a:t>:</a:t>
            </a:r>
            <a:endParaRPr lang="vi-VN" dirty="0">
              <a:latin typeface="Tahoma" panose="020B0604030504040204" pitchFamily="34" charset="0"/>
              <a:ea typeface="Tahoma" panose="020B0604030504040204" pitchFamily="34" charset="0"/>
              <a:cs typeface="Tahoma" panose="020B0604030504040204" pitchFamily="34" charset="0"/>
            </a:endParaRPr>
          </a:p>
          <a:p>
            <a:pPr lvl="1"/>
            <a:r>
              <a:rPr lang="vi-VN" sz="1800" dirty="0">
                <a:latin typeface="Tahoma" panose="020B0604030504040204" pitchFamily="34" charset="0"/>
                <a:ea typeface="Tahoma" panose="020B0604030504040204" pitchFamily="34" charset="0"/>
                <a:cs typeface="Tahoma" panose="020B0604030504040204" pitchFamily="34" charset="0"/>
              </a:rPr>
              <a:t>Xử lý </a:t>
            </a:r>
            <a:r>
              <a:rPr lang="en-US" sz="1800" dirty="0" smtClean="0">
                <a:latin typeface="Tahoma" panose="020B0604030504040204" pitchFamily="34" charset="0"/>
                <a:ea typeface="Tahoma" panose="020B0604030504040204" pitchFamily="34" charset="0"/>
                <a:cs typeface="Tahoma" panose="020B0604030504040204" pitchFamily="34" charset="0"/>
              </a:rPr>
              <a:t>gọi API</a:t>
            </a:r>
            <a:endParaRPr lang="vi-VN" sz="1800" dirty="0">
              <a:latin typeface="Tahoma" panose="020B0604030504040204" pitchFamily="34" charset="0"/>
              <a:ea typeface="Tahoma" panose="020B0604030504040204" pitchFamily="34" charset="0"/>
              <a:cs typeface="Tahoma" panose="020B0604030504040204" pitchFamily="34" charset="0"/>
            </a:endParaRPr>
          </a:p>
          <a:p>
            <a:pPr lvl="1"/>
            <a:r>
              <a:rPr lang="vi-VN" sz="1800" dirty="0">
                <a:latin typeface="Tahoma" panose="020B0604030504040204" pitchFamily="34" charset="0"/>
                <a:ea typeface="Tahoma" panose="020B0604030504040204" pitchFamily="34" charset="0"/>
                <a:cs typeface="Tahoma" panose="020B0604030504040204" pitchFamily="34" charset="0"/>
              </a:rPr>
              <a:t>Tương tác với Local Storage, Session </a:t>
            </a:r>
            <a:r>
              <a:rPr lang="vi-VN" sz="1800" dirty="0" smtClean="0">
                <a:latin typeface="Tahoma" panose="020B0604030504040204" pitchFamily="34" charset="0"/>
                <a:ea typeface="Tahoma" panose="020B0604030504040204" pitchFamily="34" charset="0"/>
                <a:cs typeface="Tahoma" panose="020B0604030504040204" pitchFamily="34" charset="0"/>
              </a:rPr>
              <a:t>Storage</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lvl="1"/>
            <a:r>
              <a:rPr lang="en-US" sz="1800" dirty="0" smtClean="0">
                <a:latin typeface="Tahoma" panose="020B0604030504040204" pitchFamily="34" charset="0"/>
                <a:ea typeface="Tahoma" panose="020B0604030504040204" pitchFamily="34" charset="0"/>
                <a:cs typeface="Tahoma" panose="020B0604030504040204" pitchFamily="34" charset="0"/>
              </a:rPr>
              <a:t>Xử lý các event listener (click, dbclick, scroll...)</a:t>
            </a:r>
            <a:endParaRPr lang="vi-VN" sz="1800" dirty="0">
              <a:latin typeface="Tahoma" panose="020B0604030504040204" pitchFamily="34" charset="0"/>
              <a:ea typeface="Tahoma" panose="020B0604030504040204" pitchFamily="34" charset="0"/>
              <a:cs typeface="Tahoma" panose="020B0604030504040204" pitchFamily="34" charset="0"/>
            </a:endParaRPr>
          </a:p>
          <a:p>
            <a:pPr lvl="1"/>
            <a:r>
              <a:rPr lang="vi-VN" sz="1800" dirty="0">
                <a:latin typeface="Tahoma" panose="020B0604030504040204" pitchFamily="34" charset="0"/>
                <a:ea typeface="Tahoma" panose="020B0604030504040204" pitchFamily="34" charset="0"/>
                <a:cs typeface="Tahoma" panose="020B0604030504040204" pitchFamily="34" charset="0"/>
              </a:rPr>
              <a:t>Xử lý timer (setTimeout, setInterval</a:t>
            </a:r>
            <a:r>
              <a:rPr lang="vi-VN" sz="1800" dirty="0" smtClean="0">
                <a:latin typeface="Tahoma" panose="020B0604030504040204" pitchFamily="34" charset="0"/>
                <a:ea typeface="Tahoma" panose="020B0604030504040204" pitchFamily="34" charset="0"/>
                <a:cs typeface="Tahoma" panose="020B0604030504040204" pitchFamily="34" charset="0"/>
              </a:rPr>
              <a: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lvl="1"/>
            <a:r>
              <a:rPr lang="vi-VN" sz="1800" dirty="0" smtClean="0">
                <a:latin typeface="Tahoma" panose="020B0604030504040204" pitchFamily="34" charset="0"/>
                <a:ea typeface="Tahoma" panose="020B0604030504040204" pitchFamily="34" charset="0"/>
                <a:cs typeface="Tahoma" panose="020B0604030504040204" pitchFamily="34" charset="0"/>
              </a:rPr>
              <a:t> Tương </a:t>
            </a:r>
            <a:r>
              <a:rPr lang="vi-VN" sz="1800" dirty="0">
                <a:latin typeface="Tahoma" panose="020B0604030504040204" pitchFamily="34" charset="0"/>
                <a:ea typeface="Tahoma" panose="020B0604030504040204" pitchFamily="34" charset="0"/>
                <a:cs typeface="Tahoma" panose="020B0604030504040204" pitchFamily="34" charset="0"/>
              </a:rPr>
              <a:t>tác trực tiếp với </a:t>
            </a:r>
            <a:r>
              <a:rPr lang="vi-VN" sz="1800" dirty="0" smtClean="0">
                <a:latin typeface="Tahoma" panose="020B0604030504040204" pitchFamily="34" charset="0"/>
                <a:ea typeface="Tahoma" panose="020B0604030504040204" pitchFamily="34" charset="0"/>
                <a:cs typeface="Tahoma" panose="020B0604030504040204" pitchFamily="34" charset="0"/>
              </a:rPr>
              <a:t>DOM</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925307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1489</TotalTime>
  <Words>806</Words>
  <Application>Microsoft Office PowerPoint</Application>
  <PresentationFormat>Widescreen</PresentationFormat>
  <Paragraphs>296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Gill Sans MT</vt:lpstr>
      <vt:lpstr>HGｺﾞｼｯｸE</vt:lpstr>
      <vt:lpstr>Arial</vt:lpstr>
      <vt:lpstr>Consolas</vt:lpstr>
      <vt:lpstr>Tahoma</vt:lpstr>
      <vt:lpstr>Parcel</vt:lpstr>
      <vt:lpstr>useEffect</vt:lpstr>
      <vt:lpstr>mounted &amp; unmounted</vt:lpstr>
      <vt:lpstr>mounted &amp; unmounted</vt:lpstr>
      <vt:lpstr>mounted &amp; unmounted</vt:lpstr>
      <vt:lpstr>mounted &amp; unmounted</vt:lpstr>
      <vt:lpstr>mounted &amp; unmounted</vt:lpstr>
      <vt:lpstr>mounted &amp; unmounted</vt:lpstr>
      <vt:lpstr>useEffect là gì?</vt:lpstr>
      <vt:lpstr>Site effect là gì?</vt:lpstr>
      <vt:lpstr>Cách sử dụng</vt:lpstr>
      <vt:lpstr>Cách hoạt động</vt:lpstr>
      <vt:lpstr>Cách hoạt động</vt:lpstr>
      <vt:lpstr>Cách hoạt động</vt:lpstr>
      <vt:lpstr>Cách hoạt động</vt:lpstr>
      <vt:lpstr>Cách hoạt động</vt:lpstr>
      <vt:lpstr>Cách hoạt động</vt:lpstr>
      <vt:lpstr>Cách hoạt động</vt:lpstr>
      <vt:lpstr>Cách hoạt động</vt:lpstr>
      <vt:lpstr>Cách hoạt động</vt:lpstr>
      <vt:lpstr>Cách hoạt động</vt:lpstr>
      <vt:lpstr>Cách hoạt động</vt:lpstr>
      <vt:lpstr>Cách hoạt động</vt:lpstr>
      <vt:lpstr>PowerPoint Presentation</vt:lpstr>
      <vt:lpstr>Cách hoạt động</vt:lpstr>
      <vt:lpstr>Cleanup function</vt:lpstr>
      <vt:lpstr>Cleanup function</vt:lpstr>
      <vt:lpstr>Cleanup function</vt:lpstr>
      <vt:lpstr>Cleanup function</vt:lpstr>
      <vt:lpstr>Cleanup function</vt:lpstr>
      <vt:lpstr>Cleanup function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511</cp:revision>
  <dcterms:created xsi:type="dcterms:W3CDTF">2024-01-16T15:26:04Z</dcterms:created>
  <dcterms:modified xsi:type="dcterms:W3CDTF">2024-05-16T14:20:16Z</dcterms:modified>
</cp:coreProperties>
</file>