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376" r:id="rId3"/>
    <p:sldId id="425" r:id="rId4"/>
    <p:sldId id="396" r:id="rId5"/>
    <p:sldId id="424" r:id="rId6"/>
    <p:sldId id="427" r:id="rId7"/>
    <p:sldId id="428" r:id="rId8"/>
    <p:sldId id="415" r:id="rId9"/>
    <p:sldId id="430" r:id="rId10"/>
    <p:sldId id="431" r:id="rId11"/>
    <p:sldId id="432" r:id="rId12"/>
    <p:sldId id="426" r:id="rId13"/>
    <p:sldId id="433" r:id="rId14"/>
    <p:sldId id="43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5/7/2024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5/7/2024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5/7/2024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Context &amp; usecontext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3166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endParaRPr lang="en-US" sz="1800"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2231136" y="3975840"/>
            <a:ext cx="7729728" cy="1600438"/>
          </a:xfrm>
          <a:prstGeom prst="rect">
            <a:avLst/>
          </a:prstGeom>
          <a:solidFill>
            <a:schemeClr val="tx1"/>
          </a:solidFill>
        </p:spPr>
        <p:txBody>
          <a:bodyPr wrap="square">
            <a:spAutoFit/>
          </a:bodyPr>
          <a:lstStyle/>
          <a:p>
            <a:r>
              <a:rPr lang="en-US" sz="1400" dirty="0">
                <a:solidFill>
                  <a:srgbClr val="C586C0"/>
                </a:solidFill>
                <a:latin typeface="Consolas" panose="020B0609020204030204" pitchFamily="49" charset="0"/>
              </a:rPr>
              <a:t>import</a:t>
            </a:r>
            <a:r>
              <a:rPr lang="en-US" sz="1400" dirty="0">
                <a:solidFill>
                  <a:srgbClr val="CCCCCC"/>
                </a:solidFill>
                <a:latin typeface="Consolas" panose="020B0609020204030204" pitchFamily="49" charset="0"/>
              </a:rPr>
              <a:t> { </a:t>
            </a:r>
            <a:r>
              <a:rPr lang="en-US" sz="1400" dirty="0">
                <a:solidFill>
                  <a:srgbClr val="9CDCFE"/>
                </a:solidFill>
                <a:latin typeface="Consolas" panose="020B0609020204030204" pitchFamily="49" charset="0"/>
              </a:rPr>
              <a:t>useContext</a:t>
            </a:r>
            <a:r>
              <a:rPr lang="en-US" sz="1400" dirty="0">
                <a:solidFill>
                  <a:srgbClr val="CCCCCC"/>
                </a:solidFill>
                <a:latin typeface="Consolas" panose="020B0609020204030204" pitchFamily="49" charset="0"/>
              </a:rPr>
              <a:t> } </a:t>
            </a:r>
            <a:r>
              <a:rPr lang="en-US" sz="1400" dirty="0">
                <a:solidFill>
                  <a:srgbClr val="C586C0"/>
                </a:solidFill>
                <a:latin typeface="Consolas" panose="020B0609020204030204" pitchFamily="49" charset="0"/>
              </a:rPr>
              <a:t>from</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"react"</a:t>
            </a:r>
            <a:r>
              <a:rPr lang="en-US" sz="1400" dirty="0">
                <a:solidFill>
                  <a:srgbClr val="CCCCCC"/>
                </a:solidFill>
                <a:latin typeface="Consolas" panose="020B0609020204030204" pitchFamily="49" charset="0"/>
              </a:rPr>
              <a:t>;</a:t>
            </a:r>
          </a:p>
          <a:p>
            <a:r>
              <a:rPr lang="en-US" sz="1400" dirty="0">
                <a:solidFill>
                  <a:srgbClr val="C586C0"/>
                </a:solidFill>
                <a:latin typeface="Consolas" panose="020B0609020204030204" pitchFamily="49" charset="0"/>
              </a:rPr>
              <a:t>import</a:t>
            </a:r>
            <a:r>
              <a:rPr lang="en-US" sz="1400" dirty="0">
                <a:solidFill>
                  <a:srgbClr val="CCCCCC"/>
                </a:solidFill>
                <a:latin typeface="Consolas" panose="020B0609020204030204" pitchFamily="49" charset="0"/>
              </a:rPr>
              <a:t> { </a:t>
            </a:r>
            <a:r>
              <a:rPr lang="en-US" sz="1400" dirty="0">
                <a:solidFill>
                  <a:srgbClr val="9CDCFE"/>
                </a:solidFill>
                <a:latin typeface="Consolas" panose="020B0609020204030204" pitchFamily="49" charset="0"/>
              </a:rPr>
              <a:t>ThemeContext</a:t>
            </a:r>
            <a:r>
              <a:rPr lang="en-US" sz="1400" dirty="0">
                <a:solidFill>
                  <a:srgbClr val="CCCCCC"/>
                </a:solidFill>
                <a:latin typeface="Consolas" panose="020B0609020204030204" pitchFamily="49" charset="0"/>
              </a:rPr>
              <a:t> } </a:t>
            </a:r>
            <a:r>
              <a:rPr lang="en-US" sz="1400" dirty="0">
                <a:solidFill>
                  <a:srgbClr val="C586C0"/>
                </a:solidFill>
                <a:latin typeface="Consolas" panose="020B0609020204030204" pitchFamily="49" charset="0"/>
              </a:rPr>
              <a:t>from</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"./App</a:t>
            </a:r>
            <a:r>
              <a:rPr lang="en-US" sz="1400" dirty="0" smtClean="0">
                <a:solidFill>
                  <a:srgbClr val="CE9178"/>
                </a:solidFill>
                <a:latin typeface="Consolas" panose="020B0609020204030204" pitchFamily="49" charset="0"/>
              </a:rPr>
              <a:t>"</a:t>
            </a:r>
            <a:r>
              <a:rPr lang="en-US" sz="1400" dirty="0" smtClean="0">
                <a:solidFill>
                  <a:srgbClr val="CCCCCC"/>
                </a:solidFill>
                <a:latin typeface="Consolas" panose="020B0609020204030204" pitchFamily="49" charset="0"/>
              </a:rPr>
              <a:t>;</a:t>
            </a:r>
          </a:p>
          <a:p>
            <a:endParaRPr lang="en-US" sz="1400" dirty="0">
              <a:solidFill>
                <a:srgbClr val="CCCCCC"/>
              </a:solidFill>
              <a:latin typeface="Consolas" panose="020B0609020204030204" pitchFamily="49" charset="0"/>
            </a:endParaRPr>
          </a:p>
          <a:p>
            <a:r>
              <a:rPr lang="en-US" sz="1400" dirty="0">
                <a:solidFill>
                  <a:srgbClr val="C586C0"/>
                </a:solidFill>
                <a:latin typeface="Consolas" panose="020B0609020204030204" pitchFamily="49" charset="0"/>
              </a:rPr>
              <a:t>export</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default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function</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Content2</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CCCCCC"/>
                </a:solidFill>
                <a:latin typeface="Consolas" panose="020B0609020204030204" pitchFamily="49" charset="0"/>
              </a:rPr>
              <a:t> </a:t>
            </a:r>
            <a:r>
              <a:rPr lang="en-US" sz="1400" dirty="0">
                <a:solidFill>
                  <a:srgbClr val="4FC1FF"/>
                </a:solidFill>
                <a:latin typeface="Consolas" panose="020B0609020204030204" pitchFamily="49" charset="0"/>
              </a:rPr>
              <a:t>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useContext</a:t>
            </a:r>
            <a:r>
              <a:rPr lang="en-US" sz="1400" dirty="0">
                <a:solidFill>
                  <a:srgbClr val="CCCCCC"/>
                </a:solidFill>
                <a:latin typeface="Consolas" panose="020B0609020204030204" pitchFamily="49" charset="0"/>
              </a:rPr>
              <a:t>(</a:t>
            </a:r>
            <a:r>
              <a:rPr lang="en-US" sz="1400" dirty="0">
                <a:solidFill>
                  <a:srgbClr val="4FC1FF"/>
                </a:solidFill>
                <a:latin typeface="Consolas" panose="020B0609020204030204" pitchFamily="49" charset="0"/>
              </a:rPr>
              <a:t>ThemeContext</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className</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a:t>
            </a:r>
            <a:r>
              <a:rPr lang="en-US" sz="1400" dirty="0">
                <a:solidFill>
                  <a:srgbClr val="4FC1FF"/>
                </a:solidFill>
                <a:latin typeface="Consolas" panose="020B0609020204030204" pitchFamily="49" charset="0"/>
              </a:rPr>
              <a:t>theme</a:t>
            </a:r>
            <a:r>
              <a:rPr lang="en-US" sz="1400" dirty="0">
                <a:solidFill>
                  <a:srgbClr val="569CD6"/>
                </a:solidFill>
                <a:latin typeface="Consolas" panose="020B0609020204030204" pitchFamily="49" charset="0"/>
              </a:rPr>
              <a:t>}</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Hello world!!!</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a:t>
            </a:r>
          </a:p>
          <a:p>
            <a:r>
              <a:rPr lang="en-US" sz="1400" dirty="0" smtClean="0">
                <a:solidFill>
                  <a:srgbClr val="CCCCCC"/>
                </a:solidFill>
                <a:latin typeface="Consolas" panose="020B0609020204030204" pitchFamily="49" charset="0"/>
              </a:rPr>
              <a:t>}</a:t>
            </a:r>
            <a:endParaRPr lang="en-US" sz="1400" dirty="0">
              <a:solidFill>
                <a:srgbClr val="CCCCCC"/>
              </a:solidFill>
              <a:latin typeface="Consolas" panose="020B0609020204030204" pitchFamily="49" charset="0"/>
            </a:endParaRPr>
          </a:p>
        </p:txBody>
      </p:sp>
      <p:sp>
        <p:nvSpPr>
          <p:cNvPr id="6" name="Rectangle 5"/>
          <p:cNvSpPr/>
          <p:nvPr/>
        </p:nvSpPr>
        <p:spPr>
          <a:xfrm>
            <a:off x="2231136" y="2638044"/>
            <a:ext cx="7729728" cy="954107"/>
          </a:xfrm>
          <a:prstGeom prst="rect">
            <a:avLst/>
          </a:prstGeom>
          <a:solidFill>
            <a:schemeClr val="tx1"/>
          </a:solidFill>
        </p:spPr>
        <p:txBody>
          <a:bodyPr wrap="square">
            <a:spAutoFit/>
          </a:bodyPr>
          <a:lstStyle/>
          <a:p>
            <a:r>
              <a:rPr lang="en-US" sz="1400" dirty="0">
                <a:solidFill>
                  <a:srgbClr val="C586C0"/>
                </a:solidFill>
                <a:latin typeface="Consolas" panose="020B0609020204030204" pitchFamily="49" charset="0"/>
              </a:rPr>
              <a:t>import</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Content2</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from</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"./Content2"</a:t>
            </a:r>
            <a:r>
              <a:rPr lang="en-US" sz="1400" dirty="0">
                <a:solidFill>
                  <a:srgbClr val="CCCCCC"/>
                </a:solidFill>
                <a:latin typeface="Consolas" panose="020B0609020204030204" pitchFamily="49" charset="0"/>
              </a:rPr>
              <a:t>;</a:t>
            </a:r>
          </a:p>
          <a:p>
            <a:r>
              <a:rPr lang="en-US" sz="1400" dirty="0">
                <a:solidFill>
                  <a:srgbClr val="C586C0"/>
                </a:solidFill>
                <a:latin typeface="Consolas" panose="020B0609020204030204" pitchFamily="49" charset="0"/>
              </a:rPr>
              <a:t>export</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default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function</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Content</a:t>
            </a:r>
            <a:r>
              <a:rPr lang="en-US" sz="1400" dirty="0" smtClean="0">
                <a:solidFill>
                  <a:srgbClr val="CCCCCC"/>
                </a:solidFill>
                <a:latin typeface="Consolas" panose="020B0609020204030204" pitchFamily="49" charset="0"/>
              </a:rPr>
              <a:t>() </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smtClean="0">
                <a:solidFill>
                  <a:srgbClr val="4EC9B0"/>
                </a:solidFill>
                <a:latin typeface="Consolas" panose="020B0609020204030204" pitchFamily="49" charset="0"/>
              </a:rPr>
              <a:t>Content2</a:t>
            </a:r>
            <a:r>
              <a:rPr lang="en-US" sz="1400" dirty="0" smtClean="0">
                <a:solidFill>
                  <a:srgbClr val="808080"/>
                </a:solidFill>
                <a:latin typeface="Consolas" panose="020B0609020204030204" pitchFamily="49" charset="0"/>
              </a:rPr>
              <a:t>/&gt;</a:t>
            </a:r>
            <a:r>
              <a:rPr lang="en-US" sz="1400" dirty="0" smtClean="0">
                <a:solidFill>
                  <a:srgbClr val="CCCCCC"/>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smtClean="0">
                <a:solidFill>
                  <a:srgbClr val="CCCCCC"/>
                </a:solidFill>
                <a:latin typeface="Consolas" panose="020B0609020204030204" pitchFamily="49" charset="0"/>
              </a:rPr>
              <a:t>}</a:t>
            </a:r>
            <a:endParaRPr lang="en-US" sz="1400" dirty="0">
              <a:solidFill>
                <a:srgbClr val="CCCCCC"/>
              </a:solidFill>
              <a:latin typeface="Consolas" panose="020B0609020204030204" pitchFamily="49" charset="0"/>
            </a:endParaRPr>
          </a:p>
        </p:txBody>
      </p:sp>
    </p:spTree>
    <p:extLst>
      <p:ext uri="{BB962C8B-B14F-4D97-AF65-F5344CB8AC3E}">
        <p14:creationId xmlns:p14="http://schemas.microsoft.com/office/powerpoint/2010/main" val="2350666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Đang </a:t>
            </a:r>
            <a:r>
              <a:rPr lang="en-US" dirty="0">
                <a:latin typeface="Tahoma" panose="020B0604030504040204" pitchFamily="34" charset="0"/>
                <a:ea typeface="Tahoma" panose="020B0604030504040204" pitchFamily="34" charset="0"/>
                <a:cs typeface="Tahoma" panose="020B0604030504040204" pitchFamily="34" charset="0"/>
              </a:rPr>
              <a:t>để </a:t>
            </a:r>
            <a:r>
              <a:rPr lang="en-US" dirty="0" smtClean="0">
                <a:latin typeface="Tahoma" panose="020B0604030504040204" pitchFamily="34" charset="0"/>
                <a:ea typeface="Tahoma" panose="020B0604030504040204" pitchFamily="34" charset="0"/>
                <a:cs typeface="Tahoma" panose="020B0604030504040204" pitchFamily="34" charset="0"/>
              </a:rPr>
              <a:t>defaultValue là “dark” tuy nhiên chúng ta không sử dụng provider.</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Khi đó ở các component con sử dụng </a:t>
            </a:r>
            <a:r>
              <a:rPr lang="en-US" dirty="0" smtClean="0">
                <a:latin typeface="Tahoma" panose="020B0604030504040204" pitchFamily="34" charset="0"/>
                <a:ea typeface="Tahoma" panose="020B0604030504040204" pitchFamily="34" charset="0"/>
                <a:cs typeface="Tahoma" panose="020B0604030504040204" pitchFamily="34" charset="0"/>
              </a:rPr>
              <a:t>useContext để get value thì nó sẽ lấy giá trị mặc định là “dark”</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4665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sử dụng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Khởi tạo context</a:t>
            </a:r>
          </a:p>
          <a:p>
            <a:pPr lvl="1"/>
            <a:r>
              <a:rPr lang="en-US" dirty="0">
                <a:latin typeface="Tahoma" panose="020B0604030504040204" pitchFamily="34" charset="0"/>
                <a:ea typeface="Tahoma" panose="020B0604030504040204" pitchFamily="34" charset="0"/>
                <a:cs typeface="Tahoma" panose="020B0604030504040204" pitchFamily="34" charset="0"/>
              </a:rPr>
              <a:t>const </a:t>
            </a:r>
            <a:r>
              <a:rPr lang="en-US" dirty="0" smtClean="0">
                <a:latin typeface="Tahoma" panose="020B0604030504040204" pitchFamily="34" charset="0"/>
                <a:ea typeface="Tahoma" panose="020B0604030504040204" pitchFamily="34" charset="0"/>
                <a:cs typeface="Tahoma" panose="020B0604030504040204" pitchFamily="34" charset="0"/>
              </a:rPr>
              <a:t>Context </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createContext(defaultValue);</a:t>
            </a:r>
          </a:p>
          <a:p>
            <a:r>
              <a:rPr lang="en-US" dirty="0" smtClean="0">
                <a:latin typeface="Tahoma" panose="020B0604030504040204" pitchFamily="34" charset="0"/>
                <a:ea typeface="Tahoma" panose="020B0604030504040204" pitchFamily="34" charset="0"/>
                <a:cs typeface="Tahoma" panose="020B0604030504040204" pitchFamily="34" charset="0"/>
              </a:rPr>
              <a:t>Để cung cấp giá trị cho các component con ta sử dụng provider</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Lấy giá trị ra sử dụng</a:t>
            </a:r>
          </a:p>
          <a:p>
            <a:pPr lvl="1"/>
            <a:r>
              <a:rPr lang="en-US" dirty="0">
                <a:latin typeface="Tahoma" panose="020B0604030504040204" pitchFamily="34" charset="0"/>
                <a:ea typeface="Tahoma" panose="020B0604030504040204" pitchFamily="34" charset="0"/>
                <a:cs typeface="Tahoma" panose="020B0604030504040204" pitchFamily="34" charset="0"/>
              </a:rPr>
              <a:t>const </a:t>
            </a:r>
            <a:r>
              <a:rPr lang="en-US" dirty="0" smtClean="0">
                <a:latin typeface="Tahoma" panose="020B0604030504040204" pitchFamily="34" charset="0"/>
                <a:ea typeface="Tahoma" panose="020B0604030504040204" pitchFamily="34" charset="0"/>
                <a:cs typeface="Tahoma" panose="020B0604030504040204" pitchFamily="34" charset="0"/>
              </a:rPr>
              <a:t>context </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useContext(Context</a:t>
            </a:r>
            <a:r>
              <a:rPr lang="en-US" dirty="0">
                <a:latin typeface="Tahoma" panose="020B0604030504040204" pitchFamily="34" charset="0"/>
                <a:ea typeface="Tahoma" panose="020B0604030504040204" pitchFamily="34" charset="0"/>
                <a:cs typeface="Tahoma" panose="020B0604030504040204" pitchFamily="34" charset="0"/>
              </a:rPr>
              <a:t>);</a:t>
            </a:r>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3048000" y="3854118"/>
            <a:ext cx="6096000" cy="923330"/>
          </a:xfrm>
          <a:prstGeom prst="rect">
            <a:avLst/>
          </a:prstGeom>
          <a:solidFill>
            <a:schemeClr val="tx1"/>
          </a:solidFill>
        </p:spPr>
        <p:txBody>
          <a:bodyPr>
            <a:spAutoFit/>
          </a:bodyPr>
          <a:lstStyle/>
          <a:p>
            <a:r>
              <a:rPr lang="en-US" dirty="0" smtClean="0">
                <a:solidFill>
                  <a:srgbClr val="CCCCCC"/>
                </a:solidFill>
                <a:latin typeface="Consolas" panose="020B0609020204030204" pitchFamily="49" charset="0"/>
              </a:rPr>
              <a:t>    </a:t>
            </a:r>
            <a:r>
              <a:rPr lang="en-US" dirty="0" smtClean="0">
                <a:solidFill>
                  <a:srgbClr val="808080"/>
                </a:solidFill>
                <a:latin typeface="Consolas" panose="020B0609020204030204" pitchFamily="49" charset="0"/>
              </a:rPr>
              <a:t>&lt;</a:t>
            </a:r>
            <a:r>
              <a:rPr lang="en-US" dirty="0" smtClean="0">
                <a:solidFill>
                  <a:srgbClr val="4EC9B0"/>
                </a:solidFill>
                <a:latin typeface="Consolas" panose="020B0609020204030204" pitchFamily="49" charset="0"/>
              </a:rPr>
              <a:t>Context.Provider</a:t>
            </a:r>
            <a:r>
              <a:rPr lang="en-US" dirty="0" smtClean="0">
                <a:solidFill>
                  <a:srgbClr val="CCCCCC"/>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smtClean="0">
                <a:solidFill>
                  <a:srgbClr val="D4D4D4"/>
                </a:solidFill>
                <a:latin typeface="Consolas" panose="020B0609020204030204" pitchFamily="49" charset="0"/>
              </a:rPr>
              <a:t>=</a:t>
            </a:r>
            <a:r>
              <a:rPr lang="en-US" dirty="0" smtClean="0">
                <a:solidFill>
                  <a:srgbClr val="569CD6"/>
                </a:solidFill>
                <a:latin typeface="Consolas" panose="020B0609020204030204" pitchFamily="49" charset="0"/>
              </a:rPr>
              <a:t>{</a:t>
            </a:r>
            <a:r>
              <a:rPr lang="en-US" dirty="0" smtClean="0">
                <a:solidFill>
                  <a:srgbClr val="D4D4D4"/>
                </a:solidFill>
                <a:latin typeface="Consolas" panose="020B0609020204030204" pitchFamily="49" charset="0"/>
              </a:rPr>
              <a:t>...</a:t>
            </a:r>
            <a:r>
              <a:rPr lang="en-US" dirty="0" smtClean="0">
                <a:solidFill>
                  <a:srgbClr val="569CD6"/>
                </a:solidFill>
                <a:latin typeface="Consolas" panose="020B0609020204030204" pitchFamily="49" charset="0"/>
              </a:rPr>
              <a:t>}</a:t>
            </a:r>
            <a:r>
              <a:rPr lang="en-US" dirty="0" smtClean="0">
                <a:solidFill>
                  <a:srgbClr val="808080"/>
                </a:solidFill>
                <a:latin typeface="Consolas" panose="020B0609020204030204" pitchFamily="49" charset="0"/>
              </a:rPr>
              <a:t>&gt;</a:t>
            </a:r>
            <a:endParaRPr lang="en-US" dirty="0" smtClean="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smtClean="0">
                <a:solidFill>
                  <a:srgbClr val="808080"/>
                </a:solidFill>
                <a:latin typeface="Consolas" panose="020B0609020204030204" pitchFamily="49" charset="0"/>
              </a:rPr>
              <a:t>...component</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smtClean="0">
                <a:solidFill>
                  <a:srgbClr val="808080"/>
                </a:solidFill>
                <a:latin typeface="Consolas" panose="020B0609020204030204" pitchFamily="49" charset="0"/>
              </a:rPr>
              <a:t>&lt;/</a:t>
            </a:r>
            <a:r>
              <a:rPr lang="en-US" dirty="0" smtClean="0">
                <a:solidFill>
                  <a:srgbClr val="4EC9B0"/>
                </a:solidFill>
                <a:latin typeface="Consolas" panose="020B0609020204030204" pitchFamily="49" charset="0"/>
              </a:rPr>
              <a:t>Context.Provider</a:t>
            </a:r>
            <a:r>
              <a:rPr lang="en-US" dirty="0">
                <a:solidFill>
                  <a:srgbClr val="808080"/>
                </a:solidFill>
                <a:latin typeface="Consolas" panose="020B0609020204030204" pitchFamily="49" charset="0"/>
              </a:rPr>
              <a:t>&gt;</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85863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sử dụng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tổ chức context trong thực tế mình sẽ tạo context ra các file riêng</a:t>
            </a:r>
          </a:p>
          <a:p>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3048000" y="3128618"/>
            <a:ext cx="6096000" cy="3231654"/>
          </a:xfrm>
          <a:prstGeom prst="rect">
            <a:avLst/>
          </a:prstGeom>
          <a:solidFill>
            <a:schemeClr val="tx1"/>
          </a:solidFill>
        </p:spPr>
        <p:txBody>
          <a:bodyPr>
            <a:spAutoFit/>
          </a:bodyPr>
          <a:lstStyle/>
          <a:p>
            <a:r>
              <a:rPr lang="en-US" sz="1200" dirty="0">
                <a:solidFill>
                  <a:srgbClr val="C586C0"/>
                </a:solidFill>
                <a:latin typeface="Consolas" panose="020B0609020204030204" pitchFamily="49" charset="0"/>
              </a:rPr>
              <a:t>import</a:t>
            </a:r>
            <a:r>
              <a:rPr lang="en-US" sz="1200" dirty="0">
                <a:solidFill>
                  <a:srgbClr val="CCCCCC"/>
                </a:solidFill>
                <a:latin typeface="Consolas" panose="020B0609020204030204" pitchFamily="49" charset="0"/>
              </a:rPr>
              <a:t> { </a:t>
            </a:r>
            <a:r>
              <a:rPr lang="en-US" sz="1200" dirty="0">
                <a:solidFill>
                  <a:srgbClr val="9CDCFE"/>
                </a:solidFill>
                <a:latin typeface="Consolas" panose="020B0609020204030204" pitchFamily="49" charset="0"/>
              </a:rPr>
              <a:t>createContext</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useState</a:t>
            </a:r>
            <a:r>
              <a:rPr lang="en-US" sz="1200" dirty="0">
                <a:solidFill>
                  <a:srgbClr val="CCCCCC"/>
                </a:solidFill>
                <a:latin typeface="Consolas" panose="020B0609020204030204" pitchFamily="49" charset="0"/>
              </a:rPr>
              <a:t> } </a:t>
            </a:r>
            <a:r>
              <a:rPr lang="en-US" sz="1200" dirty="0">
                <a:solidFill>
                  <a:srgbClr val="C586C0"/>
                </a:solidFill>
                <a:latin typeface="Consolas" panose="020B0609020204030204" pitchFamily="49" charset="0"/>
              </a:rPr>
              <a:t>from</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"react"</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C586C0"/>
                </a:solidFill>
                <a:latin typeface="Consolas" panose="020B0609020204030204" pitchFamily="49" charset="0"/>
              </a:rPr>
              <a:t>export</a:t>
            </a:r>
            <a:r>
              <a:rPr lang="en-US" sz="1200" dirty="0">
                <a:solidFill>
                  <a:srgbClr val="CCCCCC"/>
                </a:solidFill>
                <a:latin typeface="Consolas" panose="020B0609020204030204" pitchFamily="49" charset="0"/>
              </a:rPr>
              <a:t> </a:t>
            </a:r>
            <a:r>
              <a:rPr lang="en-US" sz="1200" dirty="0">
                <a:solidFill>
                  <a:srgbClr val="569CD6"/>
                </a:solidFill>
                <a:latin typeface="Consolas" panose="020B0609020204030204" pitchFamily="49" charset="0"/>
              </a:rPr>
              <a:t>const</a:t>
            </a:r>
            <a:r>
              <a:rPr lang="en-US" sz="1200" dirty="0">
                <a:solidFill>
                  <a:srgbClr val="CCCCCC"/>
                </a:solidFill>
                <a:latin typeface="Consolas" panose="020B0609020204030204" pitchFamily="49" charset="0"/>
              </a:rPr>
              <a:t> </a:t>
            </a:r>
            <a:r>
              <a:rPr lang="en-US" sz="1200" dirty="0">
                <a:solidFill>
                  <a:srgbClr val="4FC1FF"/>
                </a:solidFill>
                <a:latin typeface="Consolas" panose="020B0609020204030204" pitchFamily="49" charset="0"/>
              </a:rPr>
              <a:t>ThemeContext</a:t>
            </a:r>
            <a:r>
              <a:rPr lang="en-US" sz="1200" dirty="0">
                <a:solidFill>
                  <a:srgbClr val="CCCCCC"/>
                </a:solidFill>
                <a:latin typeface="Consolas" panose="020B0609020204030204" pitchFamily="49" charset="0"/>
              </a:rPr>
              <a:t> </a:t>
            </a:r>
            <a:r>
              <a:rPr lang="en-US" sz="1200" dirty="0">
                <a:solidFill>
                  <a:srgbClr val="D4D4D4"/>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createContext</a:t>
            </a:r>
            <a:r>
              <a:rPr lang="en-US" sz="1200" dirty="0">
                <a:solidFill>
                  <a:srgbClr val="CCCCCC"/>
                </a:solidFill>
                <a:latin typeface="Consolas" panose="020B0609020204030204" pitchFamily="49" charset="0"/>
              </a:rPr>
              <a:t>(</a:t>
            </a:r>
            <a:r>
              <a:rPr lang="en-US" sz="1200" dirty="0">
                <a:solidFill>
                  <a:srgbClr val="CE9178"/>
                </a:solidFill>
                <a:latin typeface="Consolas" panose="020B0609020204030204" pitchFamily="49" charset="0"/>
              </a:rPr>
              <a:t>"dark"</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C586C0"/>
                </a:solidFill>
                <a:latin typeface="Consolas" panose="020B0609020204030204" pitchFamily="49" charset="0"/>
              </a:rPr>
              <a:t>export</a:t>
            </a:r>
            <a:r>
              <a:rPr lang="en-US" sz="1200" dirty="0">
                <a:solidFill>
                  <a:srgbClr val="CCCCCC"/>
                </a:solidFill>
                <a:latin typeface="Consolas" panose="020B0609020204030204" pitchFamily="49" charset="0"/>
              </a:rPr>
              <a:t> </a:t>
            </a:r>
            <a:r>
              <a:rPr lang="en-US" sz="1200" dirty="0">
                <a:solidFill>
                  <a:srgbClr val="569CD6"/>
                </a:solidFill>
                <a:latin typeface="Consolas" panose="020B0609020204030204" pitchFamily="49" charset="0"/>
              </a:rPr>
              <a:t>const</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ThemeProvider</a:t>
            </a:r>
            <a:r>
              <a:rPr lang="en-US" sz="1200" dirty="0">
                <a:solidFill>
                  <a:srgbClr val="CCCCCC"/>
                </a:solidFill>
                <a:latin typeface="Consolas" panose="020B0609020204030204" pitchFamily="49" charset="0"/>
              </a:rPr>
              <a:t> </a:t>
            </a:r>
            <a:r>
              <a:rPr lang="en-US" sz="1200" dirty="0">
                <a:solidFill>
                  <a:srgbClr val="D4D4D4"/>
                </a:solidFill>
                <a:latin typeface="Consolas" panose="020B0609020204030204" pitchFamily="49" charset="0"/>
              </a:rPr>
              <a:t>=</a:t>
            </a:r>
            <a:r>
              <a:rPr lang="en-US" sz="1200" dirty="0">
                <a:solidFill>
                  <a:srgbClr val="CCCCCC"/>
                </a:solidFill>
                <a:latin typeface="Consolas" panose="020B0609020204030204" pitchFamily="49" charset="0"/>
              </a:rPr>
              <a:t> ({ </a:t>
            </a:r>
            <a:r>
              <a:rPr lang="en-US" sz="1200" dirty="0">
                <a:solidFill>
                  <a:srgbClr val="9CDCFE"/>
                </a:solidFill>
                <a:latin typeface="Consolas" panose="020B0609020204030204" pitchFamily="49" charset="0"/>
              </a:rPr>
              <a:t>children</a:t>
            </a:r>
            <a:r>
              <a:rPr lang="en-US" sz="1200" dirty="0">
                <a:solidFill>
                  <a:srgbClr val="CCCCCC"/>
                </a:solidFill>
                <a:latin typeface="Consolas" panose="020B0609020204030204" pitchFamily="49" charset="0"/>
              </a:rPr>
              <a:t> }) </a:t>
            </a:r>
            <a:r>
              <a:rPr lang="en-US" sz="1200" dirty="0">
                <a:solidFill>
                  <a:srgbClr val="569CD6"/>
                </a:solidFill>
                <a:latin typeface="Consolas" panose="020B0609020204030204" pitchFamily="49" charset="0"/>
              </a:rPr>
              <a:t>=&gt;</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569CD6"/>
                </a:solidFill>
                <a:latin typeface="Consolas" panose="020B0609020204030204" pitchFamily="49" charset="0"/>
              </a:rPr>
              <a:t>const</a:t>
            </a:r>
            <a:r>
              <a:rPr lang="en-US" sz="1200" dirty="0">
                <a:solidFill>
                  <a:srgbClr val="CCCCCC"/>
                </a:solidFill>
                <a:latin typeface="Consolas" panose="020B0609020204030204" pitchFamily="49" charset="0"/>
              </a:rPr>
              <a:t> [</a:t>
            </a:r>
            <a:r>
              <a:rPr lang="en-US" sz="1200" dirty="0">
                <a:solidFill>
                  <a:srgbClr val="4FC1FF"/>
                </a:solidFill>
                <a:latin typeface="Consolas" panose="020B0609020204030204" pitchFamily="49" charset="0"/>
              </a:rPr>
              <a:t>theme</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setTheme</a:t>
            </a:r>
            <a:r>
              <a:rPr lang="en-US" sz="1200" dirty="0">
                <a:solidFill>
                  <a:srgbClr val="CCCCCC"/>
                </a:solidFill>
                <a:latin typeface="Consolas" panose="020B0609020204030204" pitchFamily="49" charset="0"/>
              </a:rPr>
              <a:t>] </a:t>
            </a:r>
            <a:r>
              <a:rPr lang="en-US" sz="1200" dirty="0">
                <a:solidFill>
                  <a:srgbClr val="D4D4D4"/>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useState</a:t>
            </a:r>
            <a:r>
              <a:rPr lang="en-US" sz="1200" dirty="0">
                <a:solidFill>
                  <a:srgbClr val="CCCCCC"/>
                </a:solidFill>
                <a:latin typeface="Consolas" panose="020B0609020204030204" pitchFamily="49" charset="0"/>
              </a:rPr>
              <a:t>(</a:t>
            </a:r>
            <a:r>
              <a:rPr lang="en-US" sz="1200" dirty="0">
                <a:solidFill>
                  <a:srgbClr val="CE9178"/>
                </a:solidFill>
                <a:latin typeface="Consolas" panose="020B0609020204030204" pitchFamily="49" charset="0"/>
              </a:rPr>
              <a:t>"light"</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CCCCCC"/>
                </a:solidFill>
                <a:latin typeface="Consolas" panose="020B0609020204030204" pitchFamily="49" charset="0"/>
              </a:rPr>
              <a:t>  </a:t>
            </a:r>
            <a:r>
              <a:rPr lang="en-US" sz="1200" dirty="0">
                <a:solidFill>
                  <a:srgbClr val="569CD6"/>
                </a:solidFill>
                <a:latin typeface="Consolas" panose="020B0609020204030204" pitchFamily="49" charset="0"/>
              </a:rPr>
              <a:t>const</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changeTheme</a:t>
            </a:r>
            <a:r>
              <a:rPr lang="en-US" sz="1200" dirty="0">
                <a:solidFill>
                  <a:srgbClr val="CCCCCC"/>
                </a:solidFill>
                <a:latin typeface="Consolas" panose="020B0609020204030204" pitchFamily="49" charset="0"/>
              </a:rPr>
              <a:t> </a:t>
            </a:r>
            <a:r>
              <a:rPr lang="en-US" sz="1200" dirty="0">
                <a:solidFill>
                  <a:srgbClr val="D4D4D4"/>
                </a:solidFill>
                <a:latin typeface="Consolas" panose="020B0609020204030204" pitchFamily="49" charset="0"/>
              </a:rPr>
              <a:t>=</a:t>
            </a:r>
            <a:r>
              <a:rPr lang="en-US" sz="1200" dirty="0">
                <a:solidFill>
                  <a:srgbClr val="CCCCCC"/>
                </a:solidFill>
                <a:latin typeface="Consolas" panose="020B0609020204030204" pitchFamily="49" charset="0"/>
              </a:rPr>
              <a:t> () </a:t>
            </a:r>
            <a:r>
              <a:rPr lang="en-US" sz="1200" dirty="0">
                <a:solidFill>
                  <a:srgbClr val="569CD6"/>
                </a:solidFill>
                <a:latin typeface="Consolas" panose="020B0609020204030204" pitchFamily="49" charset="0"/>
              </a:rPr>
              <a:t>=&gt;</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setTheme</a:t>
            </a:r>
            <a:r>
              <a:rPr lang="en-US" sz="1200" dirty="0">
                <a:solidFill>
                  <a:srgbClr val="CCCCCC"/>
                </a:solidFill>
                <a:latin typeface="Consolas" panose="020B0609020204030204" pitchFamily="49" charset="0"/>
              </a:rPr>
              <a:t>(</a:t>
            </a:r>
            <a:r>
              <a:rPr lang="en-US" sz="1200" dirty="0">
                <a:solidFill>
                  <a:srgbClr val="4FC1FF"/>
                </a:solidFill>
                <a:latin typeface="Consolas" panose="020B0609020204030204" pitchFamily="49" charset="0"/>
              </a:rPr>
              <a:t>theme</a:t>
            </a:r>
            <a:r>
              <a:rPr lang="en-US" sz="1200" dirty="0">
                <a:solidFill>
                  <a:srgbClr val="CCCCCC"/>
                </a:solidFill>
                <a:latin typeface="Consolas" panose="020B0609020204030204" pitchFamily="49" charset="0"/>
              </a:rPr>
              <a:t> </a:t>
            </a:r>
            <a:r>
              <a:rPr lang="en-US" sz="1200" dirty="0">
                <a:solidFill>
                  <a:srgbClr val="D4D4D4"/>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"light"</a:t>
            </a:r>
            <a:r>
              <a:rPr lang="en-US" sz="1200" dirty="0">
                <a:solidFill>
                  <a:srgbClr val="CCCCCC"/>
                </a:solidFill>
                <a:latin typeface="Consolas" panose="020B0609020204030204" pitchFamily="49" charset="0"/>
              </a:rPr>
              <a:t> </a:t>
            </a:r>
            <a:r>
              <a:rPr lang="en-US" sz="1200" dirty="0">
                <a:solidFill>
                  <a:srgbClr val="D4D4D4"/>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"dark"</a:t>
            </a:r>
            <a:r>
              <a:rPr lang="en-US" sz="1200" dirty="0">
                <a:solidFill>
                  <a:srgbClr val="CCCCCC"/>
                </a:solidFill>
                <a:latin typeface="Consolas" panose="020B0609020204030204" pitchFamily="49" charset="0"/>
              </a:rPr>
              <a:t> </a:t>
            </a:r>
            <a:r>
              <a:rPr lang="en-US" sz="1200" dirty="0">
                <a:solidFill>
                  <a:srgbClr val="D4D4D4"/>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"light"</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CCCCCC"/>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4EC9B0"/>
                </a:solidFill>
                <a:latin typeface="Consolas" panose="020B0609020204030204" pitchFamily="49" charset="0"/>
              </a:rPr>
              <a:t>ThemeContext.Provider</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theme</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changeTheme</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t>
            </a:r>
            <a:r>
              <a:rPr lang="en-US" sz="1200" dirty="0">
                <a:solidFill>
                  <a:srgbClr val="808080"/>
                </a:solidFill>
                <a:latin typeface="Consolas" panose="020B0609020204030204" pitchFamily="49" charset="0"/>
              </a:rPr>
              <a:t>&gt;</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t>
            </a:r>
            <a:r>
              <a:rPr lang="en-US" sz="1200" dirty="0">
                <a:solidFill>
                  <a:srgbClr val="569CD6"/>
                </a:solidFill>
                <a:latin typeface="Consolas" panose="020B0609020204030204" pitchFamily="49" charset="0"/>
              </a:rPr>
              <a:t>{</a:t>
            </a:r>
            <a:r>
              <a:rPr lang="en-US" sz="1200" dirty="0">
                <a:solidFill>
                  <a:srgbClr val="9CDCFE"/>
                </a:solidFill>
                <a:latin typeface="Consolas" panose="020B0609020204030204" pitchFamily="49" charset="0"/>
              </a:rPr>
              <a:t>children</a:t>
            </a:r>
            <a:r>
              <a:rPr lang="en-US" sz="1200" dirty="0">
                <a:solidFill>
                  <a:srgbClr val="569CD6"/>
                </a:solidFill>
                <a:latin typeface="Consolas" panose="020B0609020204030204" pitchFamily="49" charset="0"/>
              </a:rPr>
              <a:t>}</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4EC9B0"/>
                </a:solidFill>
                <a:latin typeface="Consolas" panose="020B0609020204030204" pitchFamily="49" charset="0"/>
              </a:rPr>
              <a:t>ThemeContext.Provider</a:t>
            </a:r>
            <a:r>
              <a:rPr lang="en-US" sz="1200" dirty="0">
                <a:solidFill>
                  <a:srgbClr val="808080"/>
                </a:solidFill>
                <a:latin typeface="Consolas" panose="020B0609020204030204" pitchFamily="49" charset="0"/>
              </a:rPr>
              <a:t>&gt;</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t>
            </a:r>
          </a:p>
          <a:p>
            <a:r>
              <a:rPr lang="en-US" sz="1200" dirty="0" smtClean="0">
                <a:solidFill>
                  <a:srgbClr val="CCCCCC"/>
                </a:solidFill>
                <a:latin typeface="Consolas" panose="020B0609020204030204" pitchFamily="49" charset="0"/>
              </a:rPr>
              <a:t>};</a:t>
            </a:r>
            <a:endParaRPr lang="en-US" sz="1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656080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sử dụng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File App.js chỉ còn ngắn gọn như này</a:t>
            </a:r>
          </a:p>
          <a:p>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3048000" y="3128618"/>
            <a:ext cx="6096000" cy="1754326"/>
          </a:xfrm>
          <a:prstGeom prst="rect">
            <a:avLst/>
          </a:prstGeom>
          <a:solidFill>
            <a:schemeClr val="tx1"/>
          </a:solidFill>
        </p:spPr>
        <p:txBody>
          <a:bodyPr>
            <a:spAutoFit/>
          </a:bodyPr>
          <a:lstStyle/>
          <a:p>
            <a:r>
              <a:rPr lang="en-US" sz="1200" dirty="0">
                <a:solidFill>
                  <a:srgbClr val="C586C0"/>
                </a:solidFill>
                <a:latin typeface="Consolas" panose="020B0609020204030204" pitchFamily="49" charset="0"/>
              </a:rPr>
              <a:t>export</a:t>
            </a:r>
            <a:r>
              <a:rPr lang="en-US" sz="1200" dirty="0">
                <a:solidFill>
                  <a:srgbClr val="CCCCCC"/>
                </a:solidFill>
                <a:latin typeface="Consolas" panose="020B0609020204030204" pitchFamily="49" charset="0"/>
              </a:rPr>
              <a:t> </a:t>
            </a:r>
            <a:r>
              <a:rPr lang="en-US" sz="1200" dirty="0">
                <a:solidFill>
                  <a:srgbClr val="C586C0"/>
                </a:solidFill>
                <a:latin typeface="Consolas" panose="020B0609020204030204" pitchFamily="49" charset="0"/>
              </a:rPr>
              <a:t>default</a:t>
            </a:r>
            <a:r>
              <a:rPr lang="en-US" sz="1200" dirty="0">
                <a:solidFill>
                  <a:srgbClr val="CCCCCC"/>
                </a:solidFill>
                <a:latin typeface="Consolas" panose="020B0609020204030204" pitchFamily="49" charset="0"/>
              </a:rPr>
              <a:t> </a:t>
            </a:r>
            <a:r>
              <a:rPr lang="en-US" sz="1200" dirty="0">
                <a:solidFill>
                  <a:srgbClr val="569CD6"/>
                </a:solidFill>
                <a:latin typeface="Consolas" panose="020B0609020204030204" pitchFamily="49" charset="0"/>
              </a:rPr>
              <a:t>function</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App</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569CD6"/>
                </a:solidFill>
                <a:latin typeface="Consolas" panose="020B0609020204030204" pitchFamily="49" charset="0"/>
              </a:rPr>
              <a:t>const</a:t>
            </a:r>
            <a:r>
              <a:rPr lang="en-US" sz="1200" dirty="0">
                <a:solidFill>
                  <a:srgbClr val="CCCCCC"/>
                </a:solidFill>
                <a:latin typeface="Consolas" panose="020B0609020204030204" pitchFamily="49" charset="0"/>
              </a:rPr>
              <a:t> </a:t>
            </a:r>
            <a:r>
              <a:rPr lang="en-US" sz="1200" dirty="0">
                <a:solidFill>
                  <a:srgbClr val="4FC1FF"/>
                </a:solidFill>
                <a:latin typeface="Consolas" panose="020B0609020204030204" pitchFamily="49" charset="0"/>
              </a:rPr>
              <a:t>theme</a:t>
            </a:r>
            <a:r>
              <a:rPr lang="en-US" sz="1200" dirty="0">
                <a:solidFill>
                  <a:srgbClr val="CCCCCC"/>
                </a:solidFill>
                <a:latin typeface="Consolas" panose="020B0609020204030204" pitchFamily="49" charset="0"/>
              </a:rPr>
              <a:t> </a:t>
            </a:r>
            <a:r>
              <a:rPr lang="en-US" sz="1200" dirty="0">
                <a:solidFill>
                  <a:srgbClr val="D4D4D4"/>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useContext</a:t>
            </a:r>
            <a:r>
              <a:rPr lang="en-US" sz="1200" dirty="0">
                <a:solidFill>
                  <a:srgbClr val="CCCCCC"/>
                </a:solidFill>
                <a:latin typeface="Consolas" panose="020B0609020204030204" pitchFamily="49" charset="0"/>
              </a:rPr>
              <a:t>(</a:t>
            </a:r>
            <a:r>
              <a:rPr lang="en-US" sz="1200" dirty="0">
                <a:solidFill>
                  <a:srgbClr val="4FC1FF"/>
                </a:solidFill>
                <a:latin typeface="Consolas" panose="020B0609020204030204" pitchFamily="49" charset="0"/>
              </a:rPr>
              <a:t>ThemeContext</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&lt;&gt;</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button</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onClick</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4FC1FF"/>
                </a:solidFill>
                <a:latin typeface="Consolas" panose="020B0609020204030204" pitchFamily="49" charset="0"/>
              </a:rPr>
              <a:t>theme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changeTheme</a:t>
            </a:r>
            <a:r>
              <a:rPr lang="en-US" sz="1200" dirty="0">
                <a:solidFill>
                  <a:srgbClr val="569CD6"/>
                </a:solidFill>
                <a:latin typeface="Consolas" panose="020B0609020204030204" pitchFamily="49" charset="0"/>
              </a:rPr>
              <a:t>}</a:t>
            </a:r>
            <a:r>
              <a:rPr lang="en-US" sz="1200" dirty="0">
                <a:solidFill>
                  <a:srgbClr val="808080"/>
                </a:solidFill>
                <a:latin typeface="Consolas" panose="020B0609020204030204" pitchFamily="49" charset="0"/>
              </a:rPr>
              <a:t>&gt;</a:t>
            </a:r>
            <a:r>
              <a:rPr lang="en-US" sz="1200" dirty="0">
                <a:solidFill>
                  <a:srgbClr val="CCCCCC"/>
                </a:solidFill>
                <a:latin typeface="Consolas" panose="020B0609020204030204" pitchFamily="49" charset="0"/>
              </a:rPr>
              <a:t>Change theme</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button</a:t>
            </a:r>
            <a:r>
              <a:rPr lang="en-US" sz="1200" dirty="0">
                <a:solidFill>
                  <a:srgbClr val="808080"/>
                </a:solidFill>
                <a:latin typeface="Consolas" panose="020B0609020204030204" pitchFamily="49" charset="0"/>
              </a:rPr>
              <a:t>&gt;</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4EC9B0"/>
                </a:solidFill>
                <a:latin typeface="Consolas" panose="020B0609020204030204" pitchFamily="49" charset="0"/>
              </a:rPr>
              <a:t>Content</a:t>
            </a:r>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/&gt;</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&lt;/&gt;</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a:t>
            </a:r>
            <a:endParaRPr lang="en-US" sz="1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67402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Context </a:t>
            </a:r>
            <a:r>
              <a:rPr lang="en-US" dirty="0" smtClean="0">
                <a:latin typeface="Tahoma" panose="020B0604030504040204" pitchFamily="34" charset="0"/>
                <a:ea typeface="Tahoma" panose="020B0604030504040204" pitchFamily="34" charset="0"/>
                <a:cs typeface="Tahoma" panose="020B0604030504040204" pitchFamily="34" charset="0"/>
              </a:rPr>
              <a:t>là gì?</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vi-VN" dirty="0">
                <a:latin typeface="Tahoma" panose="020B0604030504040204" pitchFamily="34" charset="0"/>
                <a:ea typeface="Tahoma" panose="020B0604030504040204" pitchFamily="34" charset="0"/>
                <a:cs typeface="Tahoma" panose="020B0604030504040204" pitchFamily="34" charset="0"/>
              </a:rPr>
              <a:t>Data trong ứng dụng React thường truyền đến component thông qua </a:t>
            </a:r>
            <a:r>
              <a:rPr lang="vi-VN" dirty="0" smtClean="0">
                <a:latin typeface="Tahoma" panose="020B0604030504040204" pitchFamily="34" charset="0"/>
                <a:ea typeface="Tahoma" panose="020B0604030504040204" pitchFamily="34" charset="0"/>
                <a:cs typeface="Tahoma" panose="020B0604030504040204" pitchFamily="34" charset="0"/>
              </a:rPr>
              <a:t>prop.</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Ví dụ:</a:t>
            </a:r>
          </a:p>
          <a:p>
            <a:pPr lvl="1"/>
            <a:r>
              <a:rPr lang="en-US" dirty="0" smtClean="0">
                <a:latin typeface="Tahoma" panose="020B0604030504040204" pitchFamily="34" charset="0"/>
                <a:ea typeface="Tahoma" panose="020B0604030504040204" pitchFamily="34" charset="0"/>
                <a:cs typeface="Tahoma" panose="020B0604030504040204" pitchFamily="34" charset="0"/>
              </a:rPr>
              <a:t>Component A &gt; Component B &gt; Component C &gt; Component D...</a:t>
            </a:r>
          </a:p>
          <a:p>
            <a:pPr lvl="1"/>
            <a:r>
              <a:rPr lang="en-US" dirty="0" smtClean="0">
                <a:latin typeface="Tahoma" panose="020B0604030504040204" pitchFamily="34" charset="0"/>
                <a:ea typeface="Tahoma" panose="020B0604030504040204" pitchFamily="34" charset="0"/>
                <a:cs typeface="Tahoma" panose="020B0604030504040204" pitchFamily="34" charset="0"/>
              </a:rPr>
              <a:t>Data được get ở Component A bao gồm student, class, teacher...</a:t>
            </a:r>
          </a:p>
          <a:p>
            <a:pPr lvl="1"/>
            <a:r>
              <a:rPr lang="en-US" dirty="0" smtClean="0">
                <a:latin typeface="Tahoma" panose="020B0604030504040204" pitchFamily="34" charset="0"/>
                <a:ea typeface="Tahoma" panose="020B0604030504040204" pitchFamily="34" charset="0"/>
                <a:cs typeface="Tahoma" panose="020B0604030504040204" pitchFamily="34" charset="0"/>
              </a:rPr>
              <a:t>Component C cần thông tin student để xử lý</a:t>
            </a:r>
          </a:p>
          <a:p>
            <a:pPr lvl="1"/>
            <a:r>
              <a:rPr lang="en-US" dirty="0" smtClean="0">
                <a:latin typeface="Tahoma" panose="020B0604030504040204" pitchFamily="34" charset="0"/>
                <a:ea typeface="Tahoma" panose="020B0604030504040204" pitchFamily="34" charset="0"/>
                <a:cs typeface="Tahoma" panose="020B0604030504040204" pitchFamily="34" charset="0"/>
              </a:rPr>
              <a:t>Component D cần thông tin class và teacher để xử lý</a:t>
            </a:r>
          </a:p>
          <a:p>
            <a:pPr lvl="1"/>
            <a:r>
              <a:rPr lang="en-US" dirty="0" smtClean="0">
                <a:latin typeface="Tahoma" panose="020B0604030504040204" pitchFamily="34" charset="0"/>
                <a:ea typeface="Tahoma" panose="020B0604030504040204" pitchFamily="34" charset="0"/>
                <a:cs typeface="Tahoma" panose="020B0604030504040204" pitchFamily="34" charset="0"/>
              </a:rPr>
              <a:t>=&gt; Cần phải truyền từ data từ A &gt; B &gt; C &gt; D... </a:t>
            </a:r>
            <a:r>
              <a:rPr lang="en-US" dirty="0">
                <a:latin typeface="Tahoma" panose="020B0604030504040204" pitchFamily="34" charset="0"/>
                <a:ea typeface="Tahoma" panose="020B0604030504040204" pitchFamily="34" charset="0"/>
                <a:cs typeface="Tahoma" panose="020B0604030504040204" pitchFamily="34" charset="0"/>
              </a:rPr>
              <a:t>t</a:t>
            </a:r>
            <a:r>
              <a:rPr lang="en-US" dirty="0" smtClean="0">
                <a:latin typeface="Tahoma" panose="020B0604030504040204" pitchFamily="34" charset="0"/>
                <a:ea typeface="Tahoma" panose="020B0604030504040204" pitchFamily="34" charset="0"/>
                <a:cs typeface="Tahoma" panose="020B0604030504040204" pitchFamily="34" charset="0"/>
              </a:rPr>
              <a:t>hông qua prop</a:t>
            </a:r>
          </a:p>
          <a:p>
            <a:pPr lvl="1"/>
            <a:r>
              <a:rPr lang="en-US" dirty="0" smtClean="0">
                <a:latin typeface="Tahoma" panose="020B0604030504040204" pitchFamily="34" charset="0"/>
                <a:ea typeface="Tahoma" panose="020B0604030504040204" pitchFamily="34" charset="0"/>
                <a:cs typeface="Tahoma" panose="020B0604030504040204" pitchFamily="34" charset="0"/>
              </a:rPr>
              <a:t>=&gt; Tuy nhiên ta có thể thấy B không cần data nào, C chỉ cần student nhưng mà bắt buộc phải truyền tất cả xuống</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6145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endParaRPr lang="en-US" sz="1800"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2231136" y="2638044"/>
            <a:ext cx="7729728" cy="3108543"/>
          </a:xfrm>
          <a:prstGeom prst="rect">
            <a:avLst/>
          </a:prstGeom>
          <a:solidFill>
            <a:schemeClr val="tx1"/>
          </a:solidFill>
        </p:spPr>
        <p:txBody>
          <a:bodyPr wrap="square">
            <a:spAutoFit/>
          </a:bodyPr>
          <a:lstStyle/>
          <a:p>
            <a:r>
              <a:rPr lang="en-US" sz="1400" dirty="0">
                <a:solidFill>
                  <a:srgbClr val="C586C0"/>
                </a:solidFill>
                <a:latin typeface="Consolas" panose="020B0609020204030204" pitchFamily="49" charset="0"/>
              </a:rPr>
              <a:t>export</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default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function</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App</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CCCCCC"/>
                </a:solidFill>
                <a:latin typeface="Consolas" panose="020B0609020204030204" pitchFamily="49" charset="0"/>
              </a:rPr>
              <a:t> [</a:t>
            </a:r>
            <a:r>
              <a:rPr lang="en-US" sz="1400" dirty="0">
                <a:solidFill>
                  <a:srgbClr val="4FC1FF"/>
                </a:solidFill>
                <a:latin typeface="Consolas" panose="020B0609020204030204" pitchFamily="49" charset="0"/>
              </a:rPr>
              <a:t>theme</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setTheme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useState</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"light"</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r>
            <a:br>
              <a:rPr lang="en-US" sz="1400" dirty="0">
                <a:solidFill>
                  <a:srgbClr val="CCCCCC"/>
                </a:solidFill>
                <a:latin typeface="Consolas" panose="020B0609020204030204" pitchFamily="49" charset="0"/>
              </a:rPr>
            </a:b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changeTheme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 </a:t>
            </a:r>
            <a:r>
              <a:rPr lang="en-US" sz="1400" dirty="0">
                <a:solidFill>
                  <a:srgbClr val="569CD6"/>
                </a:solidFill>
                <a:latin typeface="Consolas" panose="020B0609020204030204" pitchFamily="49" charset="0"/>
              </a:rPr>
              <a:t>=&gt;</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setTheme</a:t>
            </a:r>
            <a:r>
              <a:rPr lang="en-US" sz="1400" dirty="0">
                <a:solidFill>
                  <a:srgbClr val="CCCCCC"/>
                </a:solidFill>
                <a:latin typeface="Consolas" panose="020B0609020204030204" pitchFamily="49" charset="0"/>
              </a:rPr>
              <a:t>(</a:t>
            </a:r>
            <a:r>
              <a:rPr lang="en-US" sz="1400" dirty="0">
                <a:solidFill>
                  <a:srgbClr val="4FC1FF"/>
                </a:solidFill>
                <a:latin typeface="Consolas" panose="020B0609020204030204" pitchFamily="49" charset="0"/>
              </a:rPr>
              <a:t>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"light"</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"dark"</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"light"</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r>
            <a:br>
              <a:rPr lang="en-US" sz="1400" dirty="0">
                <a:solidFill>
                  <a:srgbClr val="CCCCCC"/>
                </a:solidFill>
                <a:latin typeface="Consolas" panose="020B0609020204030204" pitchFamily="49" charset="0"/>
              </a:rPr>
            </a:b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button</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onClick</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a:t>
            </a:r>
            <a:r>
              <a:rPr lang="en-US" sz="1400" dirty="0">
                <a:solidFill>
                  <a:srgbClr val="DCDCAA"/>
                </a:solidFill>
                <a:latin typeface="Consolas" panose="020B0609020204030204" pitchFamily="49" charset="0"/>
              </a:rPr>
              <a:t>changeTheme</a:t>
            </a:r>
            <a:r>
              <a:rPr lang="en-US" sz="1400" dirty="0">
                <a:solidFill>
                  <a:srgbClr val="569CD6"/>
                </a:solidFill>
                <a:latin typeface="Consolas" panose="020B0609020204030204" pitchFamily="49" charset="0"/>
              </a:rPr>
              <a:t>}</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Change theme</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button</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4EC9B0"/>
                </a:solidFill>
                <a:latin typeface="Consolas" panose="020B0609020204030204" pitchFamily="49" charset="0"/>
              </a:rPr>
              <a:t>Content</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theme</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a:t>
            </a:r>
            <a:r>
              <a:rPr lang="en-US" sz="1400" dirty="0">
                <a:solidFill>
                  <a:srgbClr val="4FC1FF"/>
                </a:solidFill>
                <a:latin typeface="Consolas" panose="020B0609020204030204" pitchFamily="49" charset="0"/>
              </a:rPr>
              <a:t>theme</a:t>
            </a:r>
            <a:r>
              <a:rPr lang="en-US" sz="1400" dirty="0">
                <a:solidFill>
                  <a:srgbClr val="569CD6"/>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a:t>
            </a:r>
            <a:endParaRPr lang="en-US"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13432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endParaRPr lang="en-US" sz="1800"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2231136" y="3975840"/>
            <a:ext cx="7729728" cy="738664"/>
          </a:xfrm>
          <a:prstGeom prst="rect">
            <a:avLst/>
          </a:prstGeom>
          <a:solidFill>
            <a:schemeClr val="tx1"/>
          </a:solidFill>
        </p:spPr>
        <p:txBody>
          <a:bodyPr wrap="square">
            <a:spAutoFit/>
          </a:bodyPr>
          <a:lstStyle/>
          <a:p>
            <a:r>
              <a:rPr lang="en-US" sz="1400" dirty="0">
                <a:solidFill>
                  <a:srgbClr val="C586C0"/>
                </a:solidFill>
                <a:latin typeface="Consolas" panose="020B0609020204030204" pitchFamily="49" charset="0"/>
              </a:rPr>
              <a:t>export</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default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function</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Content2</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theme</a:t>
            </a:r>
            <a:r>
              <a:rPr lang="en-US" sz="1400" dirty="0">
                <a:solidFill>
                  <a:srgbClr val="CCCCCC"/>
                </a:solidFill>
                <a:latin typeface="Consolas" panose="020B0609020204030204" pitchFamily="49" charset="0"/>
              </a:rPr>
              <a:t> }) {</a:t>
            </a:r>
          </a:p>
          <a:p>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className</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a:t>
            </a:r>
            <a:r>
              <a:rPr lang="en-US" sz="1400" dirty="0">
                <a:solidFill>
                  <a:srgbClr val="9CDCFE"/>
                </a:solidFill>
                <a:latin typeface="Consolas" panose="020B0609020204030204" pitchFamily="49" charset="0"/>
              </a:rPr>
              <a:t>theme</a:t>
            </a:r>
            <a:r>
              <a:rPr lang="en-US" sz="1400" dirty="0">
                <a:solidFill>
                  <a:srgbClr val="569CD6"/>
                </a:solidFill>
                <a:latin typeface="Consolas" panose="020B0609020204030204" pitchFamily="49" charset="0"/>
              </a:rPr>
              <a:t>}</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Hello world!!!</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a:t>
            </a:r>
            <a:endParaRPr lang="en-US" sz="1400" b="0" dirty="0">
              <a:solidFill>
                <a:srgbClr val="CCCCCC"/>
              </a:solidFill>
              <a:effectLst/>
              <a:latin typeface="Consolas" panose="020B0609020204030204" pitchFamily="49" charset="0"/>
            </a:endParaRPr>
          </a:p>
        </p:txBody>
      </p:sp>
      <p:sp>
        <p:nvSpPr>
          <p:cNvPr id="6" name="Rectangle 5"/>
          <p:cNvSpPr/>
          <p:nvPr/>
        </p:nvSpPr>
        <p:spPr>
          <a:xfrm>
            <a:off x="2231136" y="2638044"/>
            <a:ext cx="7729728" cy="954107"/>
          </a:xfrm>
          <a:prstGeom prst="rect">
            <a:avLst/>
          </a:prstGeom>
          <a:solidFill>
            <a:schemeClr val="tx1"/>
          </a:solidFill>
        </p:spPr>
        <p:txBody>
          <a:bodyPr wrap="square">
            <a:spAutoFit/>
          </a:bodyPr>
          <a:lstStyle/>
          <a:p>
            <a:r>
              <a:rPr lang="en-US" sz="1400" dirty="0">
                <a:solidFill>
                  <a:srgbClr val="C586C0"/>
                </a:solidFill>
                <a:latin typeface="Consolas" panose="020B0609020204030204" pitchFamily="49" charset="0"/>
              </a:rPr>
              <a:t>import</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Content2</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from</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"./Content2"</a:t>
            </a:r>
            <a:r>
              <a:rPr lang="en-US" sz="1400" dirty="0">
                <a:solidFill>
                  <a:srgbClr val="CCCCCC"/>
                </a:solidFill>
                <a:latin typeface="Consolas" panose="020B0609020204030204" pitchFamily="49" charset="0"/>
              </a:rPr>
              <a:t>;</a:t>
            </a:r>
          </a:p>
          <a:p>
            <a:r>
              <a:rPr lang="en-US" sz="1400" dirty="0">
                <a:solidFill>
                  <a:srgbClr val="C586C0"/>
                </a:solidFill>
                <a:latin typeface="Consolas" panose="020B0609020204030204" pitchFamily="49" charset="0"/>
              </a:rPr>
              <a:t>export</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default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function</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Content</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theme</a:t>
            </a:r>
            <a:r>
              <a:rPr lang="en-US" sz="1400" dirty="0">
                <a:solidFill>
                  <a:srgbClr val="CCCCCC"/>
                </a:solidFill>
                <a:latin typeface="Consolas" panose="020B0609020204030204" pitchFamily="49" charset="0"/>
              </a:rPr>
              <a:t> }) {</a:t>
            </a:r>
          </a:p>
          <a:p>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4EC9B0"/>
                </a:solidFill>
                <a:latin typeface="Consolas" panose="020B0609020204030204" pitchFamily="49" charset="0"/>
              </a:rPr>
              <a:t>Content2</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theme</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a:t>
            </a:r>
            <a:r>
              <a:rPr lang="en-US" sz="1400" dirty="0">
                <a:solidFill>
                  <a:srgbClr val="9CDCFE"/>
                </a:solidFill>
                <a:latin typeface="Consolas" panose="020B0609020204030204" pitchFamily="49" charset="0"/>
              </a:rPr>
              <a:t>theme</a:t>
            </a:r>
            <a:r>
              <a:rPr lang="en-US" sz="1400" dirty="0">
                <a:solidFill>
                  <a:srgbClr val="569CD6"/>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a:t>
            </a:r>
          </a:p>
          <a:p>
            <a:r>
              <a:rPr lang="en-US" sz="1400" dirty="0" smtClean="0">
                <a:solidFill>
                  <a:srgbClr val="CCCCCC"/>
                </a:solidFill>
                <a:latin typeface="Consolas" panose="020B0609020204030204" pitchFamily="49" charset="0"/>
              </a:rPr>
              <a:t>}</a:t>
            </a:r>
            <a:endParaRPr lang="en-US" sz="1400" dirty="0">
              <a:solidFill>
                <a:srgbClr val="CCCCCC"/>
              </a:solidFill>
              <a:latin typeface="Consolas" panose="020B0609020204030204" pitchFamily="49" charset="0"/>
            </a:endParaRPr>
          </a:p>
        </p:txBody>
      </p:sp>
    </p:spTree>
    <p:extLst>
      <p:ext uri="{BB962C8B-B14F-4D97-AF65-F5344CB8AC3E}">
        <p14:creationId xmlns:p14="http://schemas.microsoft.com/office/powerpoint/2010/main" val="806534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Context </a:t>
            </a:r>
            <a:r>
              <a:rPr lang="en-US" dirty="0" smtClean="0">
                <a:latin typeface="Tahoma" panose="020B0604030504040204" pitchFamily="34" charset="0"/>
                <a:ea typeface="Tahoma" panose="020B0604030504040204" pitchFamily="34" charset="0"/>
                <a:cs typeface="Tahoma" panose="020B0604030504040204" pitchFamily="34" charset="0"/>
              </a:rPr>
              <a:t>là gì?</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vi-VN" dirty="0">
                <a:latin typeface="Tahoma" panose="020B0604030504040204" pitchFamily="34" charset="0"/>
                <a:ea typeface="Tahoma" panose="020B0604030504040204" pitchFamily="34" charset="0"/>
                <a:cs typeface="Tahoma" panose="020B0604030504040204" pitchFamily="34" charset="0"/>
              </a:rPr>
              <a:t>Do đó, React Context xuất hiện để khắc phục </a:t>
            </a:r>
            <a:r>
              <a:rPr lang="en-US" dirty="0" smtClean="0">
                <a:latin typeface="Tahoma" panose="020B0604030504040204" pitchFamily="34" charset="0"/>
                <a:ea typeface="Tahoma" panose="020B0604030504040204" pitchFamily="34" charset="0"/>
                <a:cs typeface="Tahoma" panose="020B0604030504040204" pitchFamily="34" charset="0"/>
              </a:rPr>
              <a:t>vấn đề trên</a:t>
            </a:r>
          </a:p>
          <a:p>
            <a:r>
              <a:rPr lang="vi-VN" dirty="0" smtClean="0">
                <a:ea typeface="Tahoma" panose="020B0604030504040204" pitchFamily="34" charset="0"/>
                <a:cs typeface="Tahoma" panose="020B0604030504040204" pitchFamily="34" charset="0"/>
              </a:rPr>
              <a:t>Context </a:t>
            </a:r>
            <a:r>
              <a:rPr lang="vi-VN" dirty="0">
                <a:ea typeface="Tahoma" panose="020B0604030504040204" pitchFamily="34" charset="0"/>
                <a:cs typeface="Tahoma" panose="020B0604030504040204" pitchFamily="34" charset="0"/>
              </a:rPr>
              <a:t>được thiết kế để chia sẽ data khi chúng được xem là “global data” của toàn bộ ứng dụng React, chẳng hạn như thông tin về user hiện tại đang đăng nhập, theme, hoặc ngôn ngữ mà người dùng đã chọn.</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55300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endParaRPr lang="en-US" sz="1800"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2231136" y="2638044"/>
            <a:ext cx="7729728" cy="3539430"/>
          </a:xfrm>
          <a:prstGeom prst="rect">
            <a:avLst/>
          </a:prstGeom>
          <a:solidFill>
            <a:schemeClr val="tx1"/>
          </a:solidFill>
        </p:spPr>
        <p:txBody>
          <a:bodyPr wrap="square">
            <a:spAutoFit/>
          </a:bodyPr>
          <a:lstStyle/>
          <a:p>
            <a:r>
              <a:rPr lang="en-US" sz="1400" dirty="0">
                <a:solidFill>
                  <a:srgbClr val="C586C0"/>
                </a:solidFill>
                <a:latin typeface="Consolas" panose="020B0609020204030204" pitchFamily="49" charset="0"/>
              </a:rPr>
              <a:t>export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CCCCCC"/>
                </a:solidFill>
                <a:latin typeface="Consolas" panose="020B0609020204030204" pitchFamily="49" charset="0"/>
              </a:rPr>
              <a:t> </a:t>
            </a:r>
            <a:r>
              <a:rPr lang="en-US" sz="1400" dirty="0">
                <a:solidFill>
                  <a:srgbClr val="4FC1FF"/>
                </a:solidFill>
                <a:latin typeface="Consolas" panose="020B0609020204030204" pitchFamily="49" charset="0"/>
              </a:rPr>
              <a:t>ThemeContext</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createContext</a:t>
            </a:r>
            <a:r>
              <a:rPr lang="en-US" sz="1400" dirty="0" smtClean="0">
                <a:solidFill>
                  <a:srgbClr val="CCCCCC"/>
                </a:solidFill>
                <a:latin typeface="Consolas" panose="020B0609020204030204" pitchFamily="49" charset="0"/>
              </a:rPr>
              <a:t>();</a:t>
            </a:r>
            <a:endParaRPr lang="en-US" sz="1400" dirty="0" smtClean="0">
              <a:solidFill>
                <a:srgbClr val="C586C0"/>
              </a:solidFill>
              <a:latin typeface="Consolas" panose="020B0609020204030204" pitchFamily="49" charset="0"/>
            </a:endParaRPr>
          </a:p>
          <a:p>
            <a:endParaRPr lang="en-US" sz="1400" dirty="0">
              <a:solidFill>
                <a:srgbClr val="C586C0"/>
              </a:solidFill>
              <a:latin typeface="Consolas" panose="020B0609020204030204" pitchFamily="49" charset="0"/>
            </a:endParaRPr>
          </a:p>
          <a:p>
            <a:r>
              <a:rPr lang="en-US" sz="1400" dirty="0" smtClean="0">
                <a:solidFill>
                  <a:srgbClr val="C586C0"/>
                </a:solidFill>
                <a:latin typeface="Consolas" panose="020B0609020204030204" pitchFamily="49" charset="0"/>
              </a:rPr>
              <a:t>export</a:t>
            </a:r>
            <a:r>
              <a:rPr lang="en-US" sz="1400" dirty="0" smtClean="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default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function</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App</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CCCCCC"/>
                </a:solidFill>
                <a:latin typeface="Consolas" panose="020B0609020204030204" pitchFamily="49" charset="0"/>
              </a:rPr>
              <a:t> [</a:t>
            </a:r>
            <a:r>
              <a:rPr lang="en-US" sz="1400" dirty="0">
                <a:solidFill>
                  <a:srgbClr val="4FC1FF"/>
                </a:solidFill>
                <a:latin typeface="Consolas" panose="020B0609020204030204" pitchFamily="49" charset="0"/>
              </a:rPr>
              <a:t>theme</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setTheme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useState</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"light"</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r>
            <a:br>
              <a:rPr lang="en-US" sz="1400" dirty="0">
                <a:solidFill>
                  <a:srgbClr val="CCCCCC"/>
                </a:solidFill>
                <a:latin typeface="Consolas" panose="020B0609020204030204" pitchFamily="49" charset="0"/>
              </a:rPr>
            </a:b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changeTheme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 </a:t>
            </a:r>
            <a:r>
              <a:rPr lang="en-US" sz="1400" dirty="0">
                <a:solidFill>
                  <a:srgbClr val="569CD6"/>
                </a:solidFill>
                <a:latin typeface="Consolas" panose="020B0609020204030204" pitchFamily="49" charset="0"/>
              </a:rPr>
              <a:t>=&gt;</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setTheme</a:t>
            </a:r>
            <a:r>
              <a:rPr lang="en-US" sz="1400" dirty="0">
                <a:solidFill>
                  <a:srgbClr val="CCCCCC"/>
                </a:solidFill>
                <a:latin typeface="Consolas" panose="020B0609020204030204" pitchFamily="49" charset="0"/>
              </a:rPr>
              <a:t>(</a:t>
            </a:r>
            <a:r>
              <a:rPr lang="en-US" sz="1400" dirty="0">
                <a:solidFill>
                  <a:srgbClr val="4FC1FF"/>
                </a:solidFill>
                <a:latin typeface="Consolas" panose="020B0609020204030204" pitchFamily="49" charset="0"/>
              </a:rPr>
              <a:t>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"light"</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"dark"</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"light"</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r>
            <a:br>
              <a:rPr lang="en-US" sz="1400" dirty="0">
                <a:solidFill>
                  <a:srgbClr val="CCCCCC"/>
                </a:solidFill>
                <a:latin typeface="Consolas" panose="020B0609020204030204" pitchFamily="49" charset="0"/>
              </a:rPr>
            </a:b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4EC9B0"/>
                </a:solidFill>
                <a:latin typeface="Consolas" panose="020B0609020204030204" pitchFamily="49" charset="0"/>
              </a:rPr>
              <a:t>ThemeContext.Provider</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value</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a:t>
            </a:r>
            <a:r>
              <a:rPr lang="en-US" sz="1400" dirty="0">
                <a:solidFill>
                  <a:srgbClr val="4FC1FF"/>
                </a:solidFill>
                <a:latin typeface="Consolas" panose="020B0609020204030204" pitchFamily="49" charset="0"/>
              </a:rPr>
              <a:t>theme</a:t>
            </a:r>
            <a:r>
              <a:rPr lang="en-US" sz="1400" dirty="0">
                <a:solidFill>
                  <a:srgbClr val="569CD6"/>
                </a:solidFill>
                <a:latin typeface="Consolas" panose="020B0609020204030204" pitchFamily="49" charset="0"/>
              </a:rPr>
              <a:t>}</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button</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onClick</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a:t>
            </a:r>
            <a:r>
              <a:rPr lang="en-US" sz="1400" dirty="0">
                <a:solidFill>
                  <a:srgbClr val="DCDCAA"/>
                </a:solidFill>
                <a:latin typeface="Consolas" panose="020B0609020204030204" pitchFamily="49" charset="0"/>
              </a:rPr>
              <a:t>changeTheme</a:t>
            </a:r>
            <a:r>
              <a:rPr lang="en-US" sz="1400" dirty="0">
                <a:solidFill>
                  <a:srgbClr val="569CD6"/>
                </a:solidFill>
                <a:latin typeface="Consolas" panose="020B0609020204030204" pitchFamily="49" charset="0"/>
              </a:rPr>
              <a:t>}</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Change theme</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button</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4EC9B0"/>
                </a:solidFill>
                <a:latin typeface="Consolas" panose="020B0609020204030204" pitchFamily="49" charset="0"/>
              </a:rPr>
              <a:t>Content</a:t>
            </a:r>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4EC9B0"/>
                </a:solidFill>
                <a:latin typeface="Consolas" panose="020B0609020204030204" pitchFamily="49" charset="0"/>
              </a:rPr>
              <a:t>ThemeContext.Provider</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p>
          <a:p>
            <a:r>
              <a:rPr lang="en-US" sz="1400" dirty="0" smtClean="0">
                <a:solidFill>
                  <a:srgbClr val="CCCCCC"/>
                </a:solidFill>
                <a:latin typeface="Consolas" panose="020B0609020204030204" pitchFamily="49" charset="0"/>
              </a:rPr>
              <a:t>}</a:t>
            </a:r>
            <a:endParaRPr lang="en-US"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69056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endParaRPr lang="en-US" sz="1800"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2231136" y="3975840"/>
            <a:ext cx="7729728" cy="1600438"/>
          </a:xfrm>
          <a:prstGeom prst="rect">
            <a:avLst/>
          </a:prstGeom>
          <a:solidFill>
            <a:schemeClr val="tx1"/>
          </a:solidFill>
        </p:spPr>
        <p:txBody>
          <a:bodyPr wrap="square">
            <a:spAutoFit/>
          </a:bodyPr>
          <a:lstStyle/>
          <a:p>
            <a:r>
              <a:rPr lang="en-US" sz="1400" dirty="0">
                <a:solidFill>
                  <a:srgbClr val="C586C0"/>
                </a:solidFill>
                <a:latin typeface="Consolas" panose="020B0609020204030204" pitchFamily="49" charset="0"/>
              </a:rPr>
              <a:t>import</a:t>
            </a:r>
            <a:r>
              <a:rPr lang="en-US" sz="1400" dirty="0">
                <a:solidFill>
                  <a:srgbClr val="CCCCCC"/>
                </a:solidFill>
                <a:latin typeface="Consolas" panose="020B0609020204030204" pitchFamily="49" charset="0"/>
              </a:rPr>
              <a:t> { </a:t>
            </a:r>
            <a:r>
              <a:rPr lang="en-US" sz="1400" dirty="0">
                <a:solidFill>
                  <a:srgbClr val="9CDCFE"/>
                </a:solidFill>
                <a:latin typeface="Consolas" panose="020B0609020204030204" pitchFamily="49" charset="0"/>
              </a:rPr>
              <a:t>useContext</a:t>
            </a:r>
            <a:r>
              <a:rPr lang="en-US" sz="1400" dirty="0">
                <a:solidFill>
                  <a:srgbClr val="CCCCCC"/>
                </a:solidFill>
                <a:latin typeface="Consolas" panose="020B0609020204030204" pitchFamily="49" charset="0"/>
              </a:rPr>
              <a:t> } </a:t>
            </a:r>
            <a:r>
              <a:rPr lang="en-US" sz="1400" dirty="0">
                <a:solidFill>
                  <a:srgbClr val="C586C0"/>
                </a:solidFill>
                <a:latin typeface="Consolas" panose="020B0609020204030204" pitchFamily="49" charset="0"/>
              </a:rPr>
              <a:t>from</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"react"</a:t>
            </a:r>
            <a:r>
              <a:rPr lang="en-US" sz="1400" dirty="0">
                <a:solidFill>
                  <a:srgbClr val="CCCCCC"/>
                </a:solidFill>
                <a:latin typeface="Consolas" panose="020B0609020204030204" pitchFamily="49" charset="0"/>
              </a:rPr>
              <a:t>;</a:t>
            </a:r>
          </a:p>
          <a:p>
            <a:r>
              <a:rPr lang="en-US" sz="1400" dirty="0">
                <a:solidFill>
                  <a:srgbClr val="C586C0"/>
                </a:solidFill>
                <a:latin typeface="Consolas" panose="020B0609020204030204" pitchFamily="49" charset="0"/>
              </a:rPr>
              <a:t>import</a:t>
            </a:r>
            <a:r>
              <a:rPr lang="en-US" sz="1400" dirty="0">
                <a:solidFill>
                  <a:srgbClr val="CCCCCC"/>
                </a:solidFill>
                <a:latin typeface="Consolas" panose="020B0609020204030204" pitchFamily="49" charset="0"/>
              </a:rPr>
              <a:t> { </a:t>
            </a:r>
            <a:r>
              <a:rPr lang="en-US" sz="1400" dirty="0">
                <a:solidFill>
                  <a:srgbClr val="9CDCFE"/>
                </a:solidFill>
                <a:latin typeface="Consolas" panose="020B0609020204030204" pitchFamily="49" charset="0"/>
              </a:rPr>
              <a:t>ThemeContext</a:t>
            </a:r>
            <a:r>
              <a:rPr lang="en-US" sz="1400" dirty="0">
                <a:solidFill>
                  <a:srgbClr val="CCCCCC"/>
                </a:solidFill>
                <a:latin typeface="Consolas" panose="020B0609020204030204" pitchFamily="49" charset="0"/>
              </a:rPr>
              <a:t> } </a:t>
            </a:r>
            <a:r>
              <a:rPr lang="en-US" sz="1400" dirty="0">
                <a:solidFill>
                  <a:srgbClr val="C586C0"/>
                </a:solidFill>
                <a:latin typeface="Consolas" panose="020B0609020204030204" pitchFamily="49" charset="0"/>
              </a:rPr>
              <a:t>from</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"./App</a:t>
            </a:r>
            <a:r>
              <a:rPr lang="en-US" sz="1400" dirty="0" smtClean="0">
                <a:solidFill>
                  <a:srgbClr val="CE9178"/>
                </a:solidFill>
                <a:latin typeface="Consolas" panose="020B0609020204030204" pitchFamily="49" charset="0"/>
              </a:rPr>
              <a:t>"</a:t>
            </a:r>
            <a:r>
              <a:rPr lang="en-US" sz="1400" dirty="0" smtClean="0">
                <a:solidFill>
                  <a:srgbClr val="CCCCCC"/>
                </a:solidFill>
                <a:latin typeface="Consolas" panose="020B0609020204030204" pitchFamily="49" charset="0"/>
              </a:rPr>
              <a:t>;</a:t>
            </a:r>
          </a:p>
          <a:p>
            <a:endParaRPr lang="en-US" sz="1400" dirty="0">
              <a:solidFill>
                <a:srgbClr val="CCCCCC"/>
              </a:solidFill>
              <a:latin typeface="Consolas" panose="020B0609020204030204" pitchFamily="49" charset="0"/>
            </a:endParaRPr>
          </a:p>
          <a:p>
            <a:r>
              <a:rPr lang="en-US" sz="1400" dirty="0">
                <a:solidFill>
                  <a:srgbClr val="C586C0"/>
                </a:solidFill>
                <a:latin typeface="Consolas" panose="020B0609020204030204" pitchFamily="49" charset="0"/>
              </a:rPr>
              <a:t>export</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default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function</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Content2</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CCCCCC"/>
                </a:solidFill>
                <a:latin typeface="Consolas" panose="020B0609020204030204" pitchFamily="49" charset="0"/>
              </a:rPr>
              <a:t> </a:t>
            </a:r>
            <a:r>
              <a:rPr lang="en-US" sz="1400" dirty="0">
                <a:solidFill>
                  <a:srgbClr val="4FC1FF"/>
                </a:solidFill>
                <a:latin typeface="Consolas" panose="020B0609020204030204" pitchFamily="49" charset="0"/>
              </a:rPr>
              <a:t>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useContext</a:t>
            </a:r>
            <a:r>
              <a:rPr lang="en-US" sz="1400" dirty="0">
                <a:solidFill>
                  <a:srgbClr val="CCCCCC"/>
                </a:solidFill>
                <a:latin typeface="Consolas" panose="020B0609020204030204" pitchFamily="49" charset="0"/>
              </a:rPr>
              <a:t>(</a:t>
            </a:r>
            <a:r>
              <a:rPr lang="en-US" sz="1400" dirty="0">
                <a:solidFill>
                  <a:srgbClr val="4FC1FF"/>
                </a:solidFill>
                <a:latin typeface="Consolas" panose="020B0609020204030204" pitchFamily="49" charset="0"/>
              </a:rPr>
              <a:t>ThemeContext</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className</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a:t>
            </a:r>
            <a:r>
              <a:rPr lang="en-US" sz="1400" dirty="0">
                <a:solidFill>
                  <a:srgbClr val="4FC1FF"/>
                </a:solidFill>
                <a:latin typeface="Consolas" panose="020B0609020204030204" pitchFamily="49" charset="0"/>
              </a:rPr>
              <a:t>theme</a:t>
            </a:r>
            <a:r>
              <a:rPr lang="en-US" sz="1400" dirty="0">
                <a:solidFill>
                  <a:srgbClr val="569CD6"/>
                </a:solidFill>
                <a:latin typeface="Consolas" panose="020B0609020204030204" pitchFamily="49" charset="0"/>
              </a:rPr>
              <a:t>}</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Hello world!!!</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a:t>
            </a:r>
          </a:p>
          <a:p>
            <a:r>
              <a:rPr lang="en-US" sz="1400" dirty="0" smtClean="0">
                <a:solidFill>
                  <a:srgbClr val="CCCCCC"/>
                </a:solidFill>
                <a:latin typeface="Consolas" panose="020B0609020204030204" pitchFamily="49" charset="0"/>
              </a:rPr>
              <a:t>}</a:t>
            </a:r>
            <a:endParaRPr lang="en-US" sz="1400" dirty="0">
              <a:solidFill>
                <a:srgbClr val="CCCCCC"/>
              </a:solidFill>
              <a:latin typeface="Consolas" panose="020B0609020204030204" pitchFamily="49" charset="0"/>
            </a:endParaRPr>
          </a:p>
        </p:txBody>
      </p:sp>
      <p:sp>
        <p:nvSpPr>
          <p:cNvPr id="6" name="Rectangle 5"/>
          <p:cNvSpPr/>
          <p:nvPr/>
        </p:nvSpPr>
        <p:spPr>
          <a:xfrm>
            <a:off x="2231136" y="2638044"/>
            <a:ext cx="7729728" cy="954107"/>
          </a:xfrm>
          <a:prstGeom prst="rect">
            <a:avLst/>
          </a:prstGeom>
          <a:solidFill>
            <a:schemeClr val="tx1"/>
          </a:solidFill>
        </p:spPr>
        <p:txBody>
          <a:bodyPr wrap="square">
            <a:spAutoFit/>
          </a:bodyPr>
          <a:lstStyle/>
          <a:p>
            <a:r>
              <a:rPr lang="en-US" sz="1400" dirty="0">
                <a:solidFill>
                  <a:srgbClr val="C586C0"/>
                </a:solidFill>
                <a:latin typeface="Consolas" panose="020B0609020204030204" pitchFamily="49" charset="0"/>
              </a:rPr>
              <a:t>import</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Content2</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from</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"./Content2"</a:t>
            </a:r>
            <a:r>
              <a:rPr lang="en-US" sz="1400" dirty="0">
                <a:solidFill>
                  <a:srgbClr val="CCCCCC"/>
                </a:solidFill>
                <a:latin typeface="Consolas" panose="020B0609020204030204" pitchFamily="49" charset="0"/>
              </a:rPr>
              <a:t>;</a:t>
            </a:r>
          </a:p>
          <a:p>
            <a:r>
              <a:rPr lang="en-US" sz="1400" dirty="0">
                <a:solidFill>
                  <a:srgbClr val="C586C0"/>
                </a:solidFill>
                <a:latin typeface="Consolas" panose="020B0609020204030204" pitchFamily="49" charset="0"/>
              </a:rPr>
              <a:t>export</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default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function</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Content</a:t>
            </a:r>
            <a:r>
              <a:rPr lang="en-US" sz="1400" dirty="0" smtClean="0">
                <a:solidFill>
                  <a:srgbClr val="CCCCCC"/>
                </a:solidFill>
                <a:latin typeface="Consolas" panose="020B0609020204030204" pitchFamily="49" charset="0"/>
              </a:rPr>
              <a:t>() </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smtClean="0">
                <a:solidFill>
                  <a:srgbClr val="4EC9B0"/>
                </a:solidFill>
                <a:latin typeface="Consolas" panose="020B0609020204030204" pitchFamily="49" charset="0"/>
              </a:rPr>
              <a:t>Content2</a:t>
            </a:r>
            <a:r>
              <a:rPr lang="en-US" sz="1400" dirty="0" smtClean="0">
                <a:solidFill>
                  <a:srgbClr val="808080"/>
                </a:solidFill>
                <a:latin typeface="Consolas" panose="020B0609020204030204" pitchFamily="49" charset="0"/>
              </a:rPr>
              <a:t>/&gt;</a:t>
            </a:r>
            <a:r>
              <a:rPr lang="en-US" sz="1400" dirty="0" smtClean="0">
                <a:solidFill>
                  <a:srgbClr val="CCCCCC"/>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smtClean="0">
                <a:solidFill>
                  <a:srgbClr val="CCCCCC"/>
                </a:solidFill>
                <a:latin typeface="Consolas" panose="020B0609020204030204" pitchFamily="49" charset="0"/>
              </a:rPr>
              <a:t>}</a:t>
            </a:r>
            <a:endParaRPr lang="en-US" sz="1400" dirty="0">
              <a:solidFill>
                <a:srgbClr val="CCCCCC"/>
              </a:solidFill>
              <a:latin typeface="Consolas" panose="020B0609020204030204" pitchFamily="49" charset="0"/>
            </a:endParaRPr>
          </a:p>
        </p:txBody>
      </p:sp>
    </p:spTree>
    <p:extLst>
      <p:ext uri="{BB962C8B-B14F-4D97-AF65-F5344CB8AC3E}">
        <p14:creationId xmlns:p14="http://schemas.microsoft.com/office/powerpoint/2010/main" val="336010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Context </a:t>
            </a:r>
            <a:r>
              <a:rPr lang="en-US" dirty="0" smtClean="0">
                <a:latin typeface="Tahoma" panose="020B0604030504040204" pitchFamily="34" charset="0"/>
                <a:ea typeface="Tahoma" panose="020B0604030504040204" pitchFamily="34" charset="0"/>
                <a:cs typeface="Tahoma" panose="020B0604030504040204" pitchFamily="34" charset="0"/>
              </a:rPr>
              <a:t>là gì?</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Context chỉ có 1 đối số:</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1"/>
            <a:r>
              <a:rPr lang="en-US" dirty="0" smtClean="0">
                <a:latin typeface="Tahoma" panose="020B0604030504040204" pitchFamily="34" charset="0"/>
                <a:ea typeface="Tahoma" panose="020B0604030504040204" pitchFamily="34" charset="0"/>
                <a:cs typeface="Tahoma" panose="020B0604030504040204" pitchFamily="34" charset="0"/>
              </a:rPr>
              <a:t>defaultValue: </a:t>
            </a:r>
            <a:r>
              <a:rPr lang="en-US" dirty="0" smtClean="0">
                <a:latin typeface="Tahoma" panose="020B0604030504040204" pitchFamily="34" charset="0"/>
                <a:ea typeface="Tahoma" panose="020B0604030504040204" pitchFamily="34" charset="0"/>
                <a:cs typeface="Tahoma" panose="020B0604030504040204" pitchFamily="34" charset="0"/>
              </a:rPr>
              <a:t>Nó là giá trị default </a:t>
            </a:r>
            <a:r>
              <a:rPr lang="en-US" dirty="0">
                <a:latin typeface="Tahoma" panose="020B0604030504040204" pitchFamily="34" charset="0"/>
                <a:ea typeface="Tahoma" panose="020B0604030504040204" pitchFamily="34" charset="0"/>
                <a:cs typeface="Tahoma" panose="020B0604030504040204" pitchFamily="34" charset="0"/>
              </a:rPr>
              <a:t>khi provider </a:t>
            </a:r>
            <a:r>
              <a:rPr lang="en-US" dirty="0" smtClean="0">
                <a:latin typeface="Tahoma" panose="020B0604030504040204" pitchFamily="34" charset="0"/>
                <a:ea typeface="Tahoma" panose="020B0604030504040204" pitchFamily="34" charset="0"/>
                <a:cs typeface="Tahoma" panose="020B0604030504040204" pitchFamily="34" charset="0"/>
              </a:rPr>
              <a:t>bạn không chỉ định giá trị</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2"/>
          <a:stretch>
            <a:fillRect/>
          </a:stretch>
        </p:blipFill>
        <p:spPr>
          <a:xfrm>
            <a:off x="3490912" y="3505261"/>
            <a:ext cx="5210175" cy="714375"/>
          </a:xfrm>
          <a:prstGeom prst="rect">
            <a:avLst/>
          </a:prstGeom>
        </p:spPr>
      </p:pic>
    </p:spTree>
    <p:extLst>
      <p:ext uri="{BB962C8B-B14F-4D97-AF65-F5344CB8AC3E}">
        <p14:creationId xmlns:p14="http://schemas.microsoft.com/office/powerpoint/2010/main" val="3841382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endParaRPr lang="en-US" sz="1800"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2231136" y="2638044"/>
            <a:ext cx="7729728" cy="3539430"/>
          </a:xfrm>
          <a:prstGeom prst="rect">
            <a:avLst/>
          </a:prstGeom>
          <a:solidFill>
            <a:schemeClr val="tx1"/>
          </a:solidFill>
        </p:spPr>
        <p:txBody>
          <a:bodyPr wrap="square">
            <a:spAutoFit/>
          </a:bodyPr>
          <a:lstStyle/>
          <a:p>
            <a:r>
              <a:rPr lang="en-US" sz="1400" dirty="0">
                <a:solidFill>
                  <a:srgbClr val="C586C0"/>
                </a:solidFill>
                <a:latin typeface="Consolas" panose="020B0609020204030204" pitchFamily="49" charset="0"/>
              </a:rPr>
              <a:t>export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CCCCCC"/>
                </a:solidFill>
                <a:latin typeface="Consolas" panose="020B0609020204030204" pitchFamily="49" charset="0"/>
              </a:rPr>
              <a:t> </a:t>
            </a:r>
            <a:r>
              <a:rPr lang="en-US" sz="1400" dirty="0">
                <a:solidFill>
                  <a:srgbClr val="4FC1FF"/>
                </a:solidFill>
                <a:latin typeface="Consolas" panose="020B0609020204030204" pitchFamily="49" charset="0"/>
              </a:rPr>
              <a:t>ThemeContext</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createContext</a:t>
            </a:r>
            <a:r>
              <a:rPr lang="en-US" sz="1400" dirty="0" smtClean="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"dark</a:t>
            </a:r>
            <a:r>
              <a:rPr lang="en-US" sz="1400" dirty="0" smtClean="0">
                <a:solidFill>
                  <a:srgbClr val="CE9178"/>
                </a:solidFill>
                <a:latin typeface="Consolas" panose="020B0609020204030204" pitchFamily="49" charset="0"/>
              </a:rPr>
              <a:t>"</a:t>
            </a:r>
            <a:r>
              <a:rPr lang="en-US" sz="1400" dirty="0" smtClean="0">
                <a:solidFill>
                  <a:srgbClr val="CCCCCC"/>
                </a:solidFill>
                <a:latin typeface="Consolas" panose="020B0609020204030204" pitchFamily="49" charset="0"/>
              </a:rPr>
              <a:t>);</a:t>
            </a:r>
            <a:endParaRPr lang="en-US" sz="1400" dirty="0" smtClean="0">
              <a:solidFill>
                <a:srgbClr val="C586C0"/>
              </a:solidFill>
              <a:latin typeface="Consolas" panose="020B0609020204030204" pitchFamily="49" charset="0"/>
            </a:endParaRPr>
          </a:p>
          <a:p>
            <a:endParaRPr lang="en-US" sz="1400" dirty="0">
              <a:solidFill>
                <a:srgbClr val="C586C0"/>
              </a:solidFill>
              <a:latin typeface="Consolas" panose="020B0609020204030204" pitchFamily="49" charset="0"/>
            </a:endParaRPr>
          </a:p>
          <a:p>
            <a:r>
              <a:rPr lang="en-US" sz="1400" dirty="0" smtClean="0">
                <a:solidFill>
                  <a:srgbClr val="C586C0"/>
                </a:solidFill>
                <a:latin typeface="Consolas" panose="020B0609020204030204" pitchFamily="49" charset="0"/>
              </a:rPr>
              <a:t>export</a:t>
            </a:r>
            <a:r>
              <a:rPr lang="en-US" sz="1400" dirty="0" smtClean="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default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function</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App</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CCCCCC"/>
                </a:solidFill>
                <a:latin typeface="Consolas" panose="020B0609020204030204" pitchFamily="49" charset="0"/>
              </a:rPr>
              <a:t> [</a:t>
            </a:r>
            <a:r>
              <a:rPr lang="en-US" sz="1400" dirty="0">
                <a:solidFill>
                  <a:srgbClr val="4FC1FF"/>
                </a:solidFill>
                <a:latin typeface="Consolas" panose="020B0609020204030204" pitchFamily="49" charset="0"/>
              </a:rPr>
              <a:t>theme</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setTheme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useState</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"light"</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r>
            <a:br>
              <a:rPr lang="en-US" sz="1400" dirty="0">
                <a:solidFill>
                  <a:srgbClr val="CCCCCC"/>
                </a:solidFill>
                <a:latin typeface="Consolas" panose="020B0609020204030204" pitchFamily="49" charset="0"/>
              </a:rPr>
            </a:b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changeTheme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 </a:t>
            </a:r>
            <a:r>
              <a:rPr lang="en-US" sz="1400" dirty="0">
                <a:solidFill>
                  <a:srgbClr val="569CD6"/>
                </a:solidFill>
                <a:latin typeface="Consolas" panose="020B0609020204030204" pitchFamily="49" charset="0"/>
              </a:rPr>
              <a:t>=&gt;</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setTheme</a:t>
            </a:r>
            <a:r>
              <a:rPr lang="en-US" sz="1400" dirty="0">
                <a:solidFill>
                  <a:srgbClr val="CCCCCC"/>
                </a:solidFill>
                <a:latin typeface="Consolas" panose="020B0609020204030204" pitchFamily="49" charset="0"/>
              </a:rPr>
              <a:t>(</a:t>
            </a:r>
            <a:r>
              <a:rPr lang="en-US" sz="1400" dirty="0">
                <a:solidFill>
                  <a:srgbClr val="4FC1FF"/>
                </a:solidFill>
                <a:latin typeface="Consolas" panose="020B0609020204030204" pitchFamily="49" charset="0"/>
              </a:rPr>
              <a:t>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"light"</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"dark"</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"light"</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r>
            <a:br>
              <a:rPr lang="en-US" sz="1400" dirty="0">
                <a:solidFill>
                  <a:srgbClr val="CCCCCC"/>
                </a:solidFill>
                <a:latin typeface="Consolas" panose="020B0609020204030204" pitchFamily="49" charset="0"/>
              </a:rPr>
            </a:b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button</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onClick</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a:t>
            </a:r>
            <a:r>
              <a:rPr lang="en-US" sz="1400" dirty="0">
                <a:solidFill>
                  <a:srgbClr val="DCDCAA"/>
                </a:solidFill>
                <a:latin typeface="Consolas" panose="020B0609020204030204" pitchFamily="49" charset="0"/>
              </a:rPr>
              <a:t>changeTheme</a:t>
            </a:r>
            <a:r>
              <a:rPr lang="en-US" sz="1400" dirty="0">
                <a:solidFill>
                  <a:srgbClr val="569CD6"/>
                </a:solidFill>
                <a:latin typeface="Consolas" panose="020B0609020204030204" pitchFamily="49" charset="0"/>
              </a:rPr>
              <a:t>}</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Change theme</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button</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4EC9B0"/>
                </a:solidFill>
                <a:latin typeface="Consolas" panose="020B0609020204030204" pitchFamily="49" charset="0"/>
              </a:rPr>
              <a:t>Content</a:t>
            </a:r>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p>
          <a:p>
            <a:r>
              <a:rPr lang="en-US" sz="1400" dirty="0" smtClean="0">
                <a:solidFill>
                  <a:srgbClr val="CCCCCC"/>
                </a:solidFill>
                <a:latin typeface="Consolas" panose="020B0609020204030204" pitchFamily="49" charset="0"/>
              </a:rPr>
              <a:t>}</a:t>
            </a:r>
            <a:endParaRPr lang="en-US"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77556798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TM03457485[[fn=Mesh]]</Template>
  <TotalTime>1768</TotalTime>
  <Words>460</Words>
  <Application>Microsoft Office PowerPoint</Application>
  <PresentationFormat>Widescreen</PresentationFormat>
  <Paragraphs>132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Gill Sans MT</vt:lpstr>
      <vt:lpstr>Arial</vt:lpstr>
      <vt:lpstr>Consolas</vt:lpstr>
      <vt:lpstr>Tahoma</vt:lpstr>
      <vt:lpstr>Parcel</vt:lpstr>
      <vt:lpstr>Context &amp; usecontext</vt:lpstr>
      <vt:lpstr>Context là gì?</vt:lpstr>
      <vt:lpstr>Ví dụ</vt:lpstr>
      <vt:lpstr>Ví dụ</vt:lpstr>
      <vt:lpstr>Context là gì?</vt:lpstr>
      <vt:lpstr>Ví dụ</vt:lpstr>
      <vt:lpstr>Ví dụ</vt:lpstr>
      <vt:lpstr>Context là gì?</vt:lpstr>
      <vt:lpstr>Ví dụ</vt:lpstr>
      <vt:lpstr>Ví dụ</vt:lpstr>
      <vt:lpstr>Ví dụ</vt:lpstr>
      <vt:lpstr>Cách sử dụng</vt:lpstr>
      <vt:lpstr>Cách sử dụng</vt:lpstr>
      <vt:lpstr>Cách sử dụng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User</dc:creator>
  <cp:lastModifiedBy>User</cp:lastModifiedBy>
  <cp:revision>612</cp:revision>
  <dcterms:created xsi:type="dcterms:W3CDTF">2024-01-16T15:26:04Z</dcterms:created>
  <dcterms:modified xsi:type="dcterms:W3CDTF">2024-05-07T17:18:31Z</dcterms:modified>
</cp:coreProperties>
</file>