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376" r:id="rId3"/>
    <p:sldId id="425" r:id="rId4"/>
    <p:sldId id="396" r:id="rId5"/>
    <p:sldId id="424" r:id="rId6"/>
    <p:sldId id="427" r:id="rId7"/>
    <p:sldId id="428" r:id="rId8"/>
    <p:sldId id="415" r:id="rId9"/>
    <p:sldId id="430" r:id="rId10"/>
    <p:sldId id="431" r:id="rId11"/>
    <p:sldId id="432" r:id="rId12"/>
    <p:sldId id="42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Context &amp; usecontext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1600438"/>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useContext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"react"</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ThemeContext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"./App</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p>
          <a:p>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useContext</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smtClean="0">
                <a:solidFill>
                  <a:srgbClr val="CCCCCC"/>
                </a:solidFill>
                <a:latin typeface="Consolas" panose="020B0609020204030204" pitchFamily="49" charset="0"/>
              </a:rPr>
              <a:t>() </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smtClean="0">
                <a:solidFill>
                  <a:srgbClr val="4EC9B0"/>
                </a:solidFill>
                <a:latin typeface="Consolas" panose="020B0609020204030204" pitchFamily="49" charset="0"/>
              </a:rPr>
              <a:t>Content2</a:t>
            </a:r>
            <a:r>
              <a:rPr lang="en-US" sz="1400" dirty="0" smtClean="0">
                <a:solidFill>
                  <a:srgbClr val="808080"/>
                </a:solidFill>
                <a:latin typeface="Consolas" panose="020B0609020204030204" pitchFamily="49" charset="0"/>
              </a:rPr>
              <a:t>/&gt;</a:t>
            </a:r>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235066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Đang </a:t>
            </a:r>
            <a:r>
              <a:rPr lang="en-US" dirty="0">
                <a:latin typeface="Tahoma" panose="020B0604030504040204" pitchFamily="34" charset="0"/>
                <a:ea typeface="Tahoma" panose="020B0604030504040204" pitchFamily="34" charset="0"/>
                <a:cs typeface="Tahoma" panose="020B0604030504040204" pitchFamily="34" charset="0"/>
              </a:rPr>
              <a:t>để </a:t>
            </a:r>
            <a:r>
              <a:rPr lang="en-US" dirty="0" smtClean="0">
                <a:latin typeface="Tahoma" panose="020B0604030504040204" pitchFamily="34" charset="0"/>
                <a:ea typeface="Tahoma" panose="020B0604030504040204" pitchFamily="34" charset="0"/>
                <a:cs typeface="Tahoma" panose="020B0604030504040204" pitchFamily="34" charset="0"/>
              </a:rPr>
              <a:t>defaultValue là “dark” tuy nhiên chúng ta không sử dụng provider.</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Khi đó ở các component con sử dụng </a:t>
            </a:r>
            <a:r>
              <a:rPr lang="en-US" dirty="0" smtClean="0">
                <a:latin typeface="Tahoma" panose="020B0604030504040204" pitchFamily="34" charset="0"/>
                <a:ea typeface="Tahoma" panose="020B0604030504040204" pitchFamily="34" charset="0"/>
                <a:cs typeface="Tahoma" panose="020B0604030504040204" pitchFamily="34" charset="0"/>
              </a:rPr>
              <a:t>useContext để get value thì nó sẽ lấy giá trị mặc định là “dark”</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466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Cách sử dụng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Khởi tạo context</a:t>
            </a:r>
          </a:p>
          <a:p>
            <a:pPr lvl="1"/>
            <a:r>
              <a:rPr lang="en-US" dirty="0">
                <a:latin typeface="Tahoma" panose="020B0604030504040204" pitchFamily="34" charset="0"/>
                <a:ea typeface="Tahoma" panose="020B0604030504040204" pitchFamily="34" charset="0"/>
                <a:cs typeface="Tahoma" panose="020B0604030504040204" pitchFamily="34" charset="0"/>
              </a:rPr>
              <a:t>const </a:t>
            </a:r>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createContext(defaultValue);</a:t>
            </a:r>
          </a:p>
          <a:p>
            <a:r>
              <a:rPr lang="en-US" dirty="0" smtClean="0">
                <a:latin typeface="Tahoma" panose="020B0604030504040204" pitchFamily="34" charset="0"/>
                <a:ea typeface="Tahoma" panose="020B0604030504040204" pitchFamily="34" charset="0"/>
                <a:cs typeface="Tahoma" panose="020B0604030504040204" pitchFamily="34" charset="0"/>
              </a:rPr>
              <a:t>Để cung cấp giá trị cho các component con ta sử dụng provider</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Lấy giá trị ra sử dụng</a:t>
            </a:r>
          </a:p>
          <a:p>
            <a:pPr lvl="1"/>
            <a:r>
              <a:rPr lang="en-US" dirty="0">
                <a:latin typeface="Tahoma" panose="020B0604030504040204" pitchFamily="34" charset="0"/>
                <a:ea typeface="Tahoma" panose="020B0604030504040204" pitchFamily="34" charset="0"/>
                <a:cs typeface="Tahoma" panose="020B0604030504040204" pitchFamily="34" charset="0"/>
              </a:rPr>
              <a:t>const </a:t>
            </a:r>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useContext(Context</a:t>
            </a:r>
            <a:r>
              <a:rPr lang="en-US" dirty="0">
                <a:latin typeface="Tahoma" panose="020B0604030504040204" pitchFamily="34" charset="0"/>
                <a:ea typeface="Tahoma" panose="020B0604030504040204" pitchFamily="34" charset="0"/>
                <a:cs typeface="Tahoma" panose="020B0604030504040204" pitchFamily="34" charset="0"/>
              </a:rPr>
              <a:t>);</a:t>
            </a:r>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048000" y="3854118"/>
            <a:ext cx="6096000" cy="923330"/>
          </a:xfrm>
          <a:prstGeom prst="rect">
            <a:avLst/>
          </a:prstGeom>
          <a:solidFill>
            <a:schemeClr val="tx1"/>
          </a:solidFill>
        </p:spPr>
        <p:txBody>
          <a:bodyPr>
            <a:spAutoFit/>
          </a:bodyPr>
          <a:lstStyle/>
          <a:p>
            <a:r>
              <a:rPr lang="en-US" dirty="0" smtClean="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smtClean="0">
                <a:solidFill>
                  <a:srgbClr val="4EC9B0"/>
                </a:solidFill>
                <a:latin typeface="Consolas" panose="020B0609020204030204" pitchFamily="49" charset="0"/>
              </a:rPr>
              <a:t>Context.Provider</a:t>
            </a:r>
            <a:r>
              <a:rPr lang="en-US" dirty="0" smtClean="0">
                <a:solidFill>
                  <a:srgbClr val="CCCCCC"/>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smtClean="0">
                <a:solidFill>
                  <a:srgbClr val="D4D4D4"/>
                </a:solidFill>
                <a:latin typeface="Consolas" panose="020B0609020204030204" pitchFamily="49" charset="0"/>
              </a:rPr>
              <a:t>=</a:t>
            </a:r>
            <a:r>
              <a:rPr lang="en-US" dirty="0" smtClean="0">
                <a:solidFill>
                  <a:srgbClr val="569CD6"/>
                </a:solidFill>
                <a:latin typeface="Consolas" panose="020B0609020204030204" pitchFamily="49" charset="0"/>
              </a:rPr>
              <a:t>{</a:t>
            </a:r>
            <a:r>
              <a:rPr lang="en-US" dirty="0" smtClean="0">
                <a:solidFill>
                  <a:srgbClr val="D4D4D4"/>
                </a:solidFill>
                <a:latin typeface="Consolas" panose="020B0609020204030204" pitchFamily="49" charset="0"/>
              </a:rPr>
              <a:t>...</a:t>
            </a:r>
            <a:r>
              <a:rPr lang="en-US" dirty="0" smtClean="0">
                <a:solidFill>
                  <a:srgbClr val="569CD6"/>
                </a:solidFill>
                <a:latin typeface="Consolas" panose="020B0609020204030204" pitchFamily="49" charset="0"/>
              </a:rPr>
              <a:t>}</a:t>
            </a:r>
            <a:r>
              <a:rPr lang="en-US" dirty="0" smtClean="0">
                <a:solidFill>
                  <a:srgbClr val="808080"/>
                </a:solidFill>
                <a:latin typeface="Consolas" panose="020B0609020204030204" pitchFamily="49" charset="0"/>
              </a:rPr>
              <a:t>&gt;</a:t>
            </a:r>
            <a:endParaRPr lang="en-US" dirty="0" smtClean="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...component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smtClean="0">
                <a:solidFill>
                  <a:srgbClr val="808080"/>
                </a:solidFill>
                <a:latin typeface="Consolas" panose="020B0609020204030204" pitchFamily="49" charset="0"/>
              </a:rPr>
              <a:t>&lt;/</a:t>
            </a:r>
            <a:r>
              <a:rPr lang="en-US" dirty="0" smtClean="0">
                <a:solidFill>
                  <a:srgbClr val="4EC9B0"/>
                </a:solidFill>
                <a:latin typeface="Consolas" panose="020B0609020204030204" pitchFamily="49" charset="0"/>
              </a:rPr>
              <a:t>Context.Provider</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5863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Data trong ứng dụng React thường truyền đến component thông qua </a:t>
            </a:r>
            <a:r>
              <a:rPr lang="vi-VN" dirty="0" smtClean="0">
                <a:latin typeface="Tahoma" panose="020B0604030504040204" pitchFamily="34" charset="0"/>
                <a:ea typeface="Tahoma" panose="020B0604030504040204" pitchFamily="34" charset="0"/>
                <a:cs typeface="Tahoma" panose="020B0604030504040204" pitchFamily="34" charset="0"/>
              </a:rPr>
              <a:t>prop.</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Ví dụ:</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A &gt; Component B &gt; Component C &gt; Component D...</a:t>
            </a:r>
          </a:p>
          <a:p>
            <a:pPr lvl="1"/>
            <a:r>
              <a:rPr lang="en-US" dirty="0" smtClean="0">
                <a:latin typeface="Tahoma" panose="020B0604030504040204" pitchFamily="34" charset="0"/>
                <a:ea typeface="Tahoma" panose="020B0604030504040204" pitchFamily="34" charset="0"/>
                <a:cs typeface="Tahoma" panose="020B0604030504040204" pitchFamily="34" charset="0"/>
              </a:rPr>
              <a:t>Data được get ở Component A bao gồm student, class, teacher...</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C cần thông tin student để xử lý</a:t>
            </a:r>
          </a:p>
          <a:p>
            <a:pPr lvl="1"/>
            <a:r>
              <a:rPr lang="en-US" dirty="0" smtClean="0">
                <a:latin typeface="Tahoma" panose="020B0604030504040204" pitchFamily="34" charset="0"/>
                <a:ea typeface="Tahoma" panose="020B0604030504040204" pitchFamily="34" charset="0"/>
                <a:cs typeface="Tahoma" panose="020B0604030504040204" pitchFamily="34" charset="0"/>
              </a:rPr>
              <a:t>Component D cần thông tin class và teacher để xử lý</a:t>
            </a:r>
          </a:p>
          <a:p>
            <a:pPr lvl="1"/>
            <a:r>
              <a:rPr lang="en-US" dirty="0" smtClean="0">
                <a:latin typeface="Tahoma" panose="020B0604030504040204" pitchFamily="34" charset="0"/>
                <a:ea typeface="Tahoma" panose="020B0604030504040204" pitchFamily="34" charset="0"/>
                <a:cs typeface="Tahoma" panose="020B0604030504040204" pitchFamily="34" charset="0"/>
              </a:rPr>
              <a:t>=&gt; Cần phải truyền từ data từ A &gt; B &gt; C &gt; D... </a:t>
            </a:r>
            <a:r>
              <a:rPr lang="en-US" dirty="0">
                <a:latin typeface="Tahoma" panose="020B0604030504040204" pitchFamily="34" charset="0"/>
                <a:ea typeface="Tahoma" panose="020B0604030504040204" pitchFamily="34" charset="0"/>
                <a:cs typeface="Tahoma" panose="020B0604030504040204" pitchFamily="34" charset="0"/>
              </a:rPr>
              <a:t>t</a:t>
            </a:r>
            <a:r>
              <a:rPr lang="en-US" dirty="0" smtClean="0">
                <a:latin typeface="Tahoma" panose="020B0604030504040204" pitchFamily="34" charset="0"/>
                <a:ea typeface="Tahoma" panose="020B0604030504040204" pitchFamily="34" charset="0"/>
                <a:cs typeface="Tahoma" panose="020B0604030504040204" pitchFamily="34" charset="0"/>
              </a:rPr>
              <a:t>hông qua prop</a:t>
            </a:r>
          </a:p>
          <a:p>
            <a:pPr lvl="1"/>
            <a:r>
              <a:rPr lang="en-US" dirty="0" smtClean="0">
                <a:latin typeface="Tahoma" panose="020B0604030504040204" pitchFamily="34" charset="0"/>
                <a:ea typeface="Tahoma" panose="020B0604030504040204" pitchFamily="34" charset="0"/>
                <a:cs typeface="Tahoma" panose="020B0604030504040204" pitchFamily="34" charset="0"/>
              </a:rPr>
              <a:t>=&gt; Tuy nhiên ta có thể thấy B không cần data nào, C chỉ cần student nhưng mà bắt buộc phải truyền tất cả xuống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45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108543"/>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3432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738664"/>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CCCCCC"/>
                </a:solidFill>
                <a:latin typeface="Consolas" panose="020B0609020204030204" pitchFamily="49" charset="0"/>
              </a:rPr>
              <a:t> }) {</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9CDCFE"/>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CCCCCC"/>
                </a:solidFill>
                <a:latin typeface="Consolas" panose="020B0609020204030204" pitchFamily="49" charset="0"/>
              </a:rPr>
              <a:t> }) {</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theme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9CDCFE"/>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806534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vi-VN" dirty="0">
                <a:latin typeface="Tahoma" panose="020B0604030504040204" pitchFamily="34" charset="0"/>
                <a:ea typeface="Tahoma" panose="020B0604030504040204" pitchFamily="34" charset="0"/>
                <a:cs typeface="Tahoma" panose="020B0604030504040204" pitchFamily="34" charset="0"/>
              </a:rPr>
              <a:t>Do đó, React Context xuất hiện để khắc phục </a:t>
            </a:r>
            <a:r>
              <a:rPr lang="en-US" dirty="0" smtClean="0">
                <a:latin typeface="Tahoma" panose="020B0604030504040204" pitchFamily="34" charset="0"/>
                <a:ea typeface="Tahoma" panose="020B0604030504040204" pitchFamily="34" charset="0"/>
                <a:cs typeface="Tahoma" panose="020B0604030504040204" pitchFamily="34" charset="0"/>
              </a:rPr>
              <a:t>vấn đề trên</a:t>
            </a:r>
          </a:p>
          <a:p>
            <a:r>
              <a:rPr lang="vi-VN" dirty="0" smtClean="0">
                <a:ea typeface="Tahoma" panose="020B0604030504040204" pitchFamily="34" charset="0"/>
                <a:cs typeface="Tahoma" panose="020B0604030504040204" pitchFamily="34" charset="0"/>
              </a:rPr>
              <a:t>Context </a:t>
            </a:r>
            <a:r>
              <a:rPr lang="vi-VN" dirty="0">
                <a:ea typeface="Tahoma" panose="020B0604030504040204" pitchFamily="34" charset="0"/>
                <a:cs typeface="Tahoma" panose="020B0604030504040204" pitchFamily="34" charset="0"/>
              </a:rPr>
              <a:t>được thiết kế để chia sẽ data khi chúng được xem là “global data” của toàn bộ ứng dụng React, chẳng hạn như thông tin về user hiện tại đang đăng nhập, theme, hoặc ngôn ngữ mà người dùng đã chọn.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530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539430"/>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createContext</a:t>
            </a:r>
            <a:r>
              <a:rPr lang="en-US" sz="1400" dirty="0" smtClean="0">
                <a:solidFill>
                  <a:srgbClr val="CCCCCC"/>
                </a:solidFill>
                <a:latin typeface="Consolas" panose="020B0609020204030204" pitchFamily="49" charset="0"/>
              </a:rPr>
              <a:t>();</a:t>
            </a:r>
            <a:endParaRPr lang="en-US" sz="1400" dirty="0" smtClean="0">
              <a:solidFill>
                <a:srgbClr val="C586C0"/>
              </a:solidFill>
              <a:latin typeface="Consolas" panose="020B0609020204030204" pitchFamily="49" charset="0"/>
            </a:endParaRPr>
          </a:p>
          <a:p>
            <a:endParaRPr lang="en-US" sz="1400" dirty="0">
              <a:solidFill>
                <a:srgbClr val="C586C0"/>
              </a:solidFill>
              <a:latin typeface="Consolas" panose="020B0609020204030204" pitchFamily="49" charset="0"/>
            </a:endParaRPr>
          </a:p>
          <a:p>
            <a:r>
              <a:rPr lang="en-US" sz="1400" dirty="0" smtClean="0">
                <a:solidFill>
                  <a:srgbClr val="C586C0"/>
                </a:solidFill>
                <a:latin typeface="Consolas" panose="020B0609020204030204" pitchFamily="49" charset="0"/>
              </a:rPr>
              <a:t>export</a:t>
            </a:r>
            <a:r>
              <a:rPr lang="en-US" sz="1400" dirty="0" smtClean="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ThemeContext.Provider</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value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ThemeContext.Provider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smtClean="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9056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3975840"/>
            <a:ext cx="7729728" cy="1600438"/>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useContext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"react"</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 </a:t>
            </a:r>
            <a:r>
              <a:rPr lang="en-US" sz="1400" dirty="0">
                <a:solidFill>
                  <a:srgbClr val="9CDCFE"/>
                </a:solidFill>
                <a:latin typeface="Consolas" panose="020B0609020204030204" pitchFamily="49" charset="0"/>
              </a:rPr>
              <a:t>ThemeContext</a:t>
            </a:r>
            <a:r>
              <a:rPr lang="en-US" sz="1400" dirty="0">
                <a:solidFill>
                  <a:srgbClr val="CCCCCC"/>
                </a:solidFill>
                <a:latin typeface="Consolas" panose="020B0609020204030204" pitchFamily="49" charset="0"/>
              </a:rPr>
              <a:t> }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"./App</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p>
          <a:p>
            <a:endParaRPr lang="en-US" sz="1400" dirty="0">
              <a:solidFill>
                <a:srgbClr val="CCCCCC"/>
              </a:solidFill>
              <a:latin typeface="Consolas" panose="020B0609020204030204" pitchFamily="49" charset="0"/>
            </a:endParaRP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Content2</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useContext</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Hello world!!!</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a:t>
            </a: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
        <p:nvSpPr>
          <p:cNvPr id="6" name="Rectangle 5"/>
          <p:cNvSpPr/>
          <p:nvPr/>
        </p:nvSpPr>
        <p:spPr>
          <a:xfrm>
            <a:off x="2231136" y="2638044"/>
            <a:ext cx="7729728" cy="954107"/>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import</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Content2</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from</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"./Content2"</a:t>
            </a:r>
            <a:r>
              <a:rPr lang="en-US" sz="1400" dirty="0">
                <a:solidFill>
                  <a:srgbClr val="CCCCCC"/>
                </a:solidFill>
                <a:latin typeface="Consolas" panose="020B0609020204030204" pitchFamily="49" charset="0"/>
              </a:rPr>
              <a:t>;</a:t>
            </a:r>
          </a:p>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Content</a:t>
            </a:r>
            <a:r>
              <a:rPr lang="en-US" sz="1400" dirty="0" smtClean="0">
                <a:solidFill>
                  <a:srgbClr val="CCCCCC"/>
                </a:solidFill>
                <a:latin typeface="Consolas" panose="020B0609020204030204" pitchFamily="49" charset="0"/>
              </a:rPr>
              <a:t>() </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smtClean="0">
                <a:solidFill>
                  <a:srgbClr val="4EC9B0"/>
                </a:solidFill>
                <a:latin typeface="Consolas" panose="020B0609020204030204" pitchFamily="49" charset="0"/>
              </a:rPr>
              <a:t>Content2</a:t>
            </a:r>
            <a:r>
              <a:rPr lang="en-US" sz="1400" dirty="0" smtClean="0">
                <a:solidFill>
                  <a:srgbClr val="808080"/>
                </a:solidFill>
                <a:latin typeface="Consolas" panose="020B0609020204030204" pitchFamily="49" charset="0"/>
              </a:rPr>
              <a:t>/&gt;</a:t>
            </a:r>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smtClean="0">
                <a:solidFill>
                  <a:srgbClr val="CCCCCC"/>
                </a:solidFill>
                <a:latin typeface="Consolas" panose="020B0609020204030204" pitchFamily="49" charset="0"/>
              </a:rPr>
              <a:t>}</a:t>
            </a:r>
            <a:endParaRPr lang="en-US" sz="1400"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336010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Context </a:t>
            </a:r>
            <a:r>
              <a:rPr lang="en-US" dirty="0" smtClean="0">
                <a:latin typeface="Tahoma" panose="020B0604030504040204" pitchFamily="34" charset="0"/>
                <a:ea typeface="Tahoma" panose="020B0604030504040204" pitchFamily="34" charset="0"/>
                <a:cs typeface="Tahoma" panose="020B0604030504040204" pitchFamily="34" charset="0"/>
              </a:rPr>
              <a:t>là gì?</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Context chỉ có 1 đối số:</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1"/>
            <a:r>
              <a:rPr lang="en-US" dirty="0" smtClean="0">
                <a:latin typeface="Tahoma" panose="020B0604030504040204" pitchFamily="34" charset="0"/>
                <a:ea typeface="Tahoma" panose="020B0604030504040204" pitchFamily="34" charset="0"/>
                <a:cs typeface="Tahoma" panose="020B0604030504040204" pitchFamily="34" charset="0"/>
              </a:rPr>
              <a:t>defaultValue: </a:t>
            </a:r>
            <a:r>
              <a:rPr lang="en-US" dirty="0" smtClean="0">
                <a:latin typeface="Tahoma" panose="020B0604030504040204" pitchFamily="34" charset="0"/>
                <a:ea typeface="Tahoma" panose="020B0604030504040204" pitchFamily="34" charset="0"/>
                <a:cs typeface="Tahoma" panose="020B0604030504040204" pitchFamily="34" charset="0"/>
              </a:rPr>
              <a:t>Nó là giá trị default </a:t>
            </a:r>
            <a:r>
              <a:rPr lang="en-US" dirty="0">
                <a:latin typeface="Tahoma" panose="020B0604030504040204" pitchFamily="34" charset="0"/>
                <a:ea typeface="Tahoma" panose="020B0604030504040204" pitchFamily="34" charset="0"/>
                <a:cs typeface="Tahoma" panose="020B0604030504040204" pitchFamily="34" charset="0"/>
              </a:rPr>
              <a:t>khi provider </a:t>
            </a:r>
            <a:r>
              <a:rPr lang="en-US" dirty="0" smtClean="0">
                <a:latin typeface="Tahoma" panose="020B0604030504040204" pitchFamily="34" charset="0"/>
                <a:ea typeface="Tahoma" panose="020B0604030504040204" pitchFamily="34" charset="0"/>
                <a:cs typeface="Tahoma" panose="020B0604030504040204" pitchFamily="34" charset="0"/>
              </a:rPr>
              <a:t>bạn không chỉ định giá trị</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3490912" y="3505261"/>
            <a:ext cx="5210175" cy="714375"/>
          </a:xfrm>
          <a:prstGeom prst="rect">
            <a:avLst/>
          </a:prstGeom>
        </p:spPr>
      </p:pic>
    </p:spTree>
    <p:extLst>
      <p:ext uri="{BB962C8B-B14F-4D97-AF65-F5344CB8AC3E}">
        <p14:creationId xmlns:p14="http://schemas.microsoft.com/office/powerpoint/2010/main" val="384138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Ví dụ</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231136" y="2638044"/>
            <a:ext cx="7729728" cy="3679629"/>
          </a:xfrm>
        </p:spPr>
        <p:txBody>
          <a:bodyPr>
            <a:normAutofit/>
          </a:bodyPr>
          <a:lstStyle/>
          <a:p>
            <a:endParaRPr lang="en-US" sz="18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231136" y="2638044"/>
            <a:ext cx="7729728" cy="3539430"/>
          </a:xfrm>
          <a:prstGeom prst="rect">
            <a:avLst/>
          </a:prstGeom>
          <a:solidFill>
            <a:schemeClr val="tx1"/>
          </a:solidFill>
        </p:spPr>
        <p:txBody>
          <a:bodyPr wrap="square">
            <a:spAutoFit/>
          </a:bodyPr>
          <a:lstStyle/>
          <a:p>
            <a:r>
              <a:rPr lang="en-US" sz="1400" dirty="0">
                <a:solidFill>
                  <a:srgbClr val="C586C0"/>
                </a:solidFill>
                <a:latin typeface="Consolas" panose="020B0609020204030204" pitchFamily="49" charset="0"/>
              </a:rPr>
              <a:t>export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ThemeContext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createContext</a:t>
            </a:r>
            <a:r>
              <a:rPr lang="en-US" sz="1400" dirty="0" smtClean="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"dark</a:t>
            </a:r>
            <a:r>
              <a:rPr lang="en-US" sz="1400" dirty="0" smtClean="0">
                <a:solidFill>
                  <a:srgbClr val="CE9178"/>
                </a:solidFill>
                <a:latin typeface="Consolas" panose="020B0609020204030204" pitchFamily="49" charset="0"/>
              </a:rPr>
              <a:t>"</a:t>
            </a:r>
            <a:r>
              <a:rPr lang="en-US" sz="1400" dirty="0" smtClean="0">
                <a:solidFill>
                  <a:srgbClr val="CCCCCC"/>
                </a:solidFill>
                <a:latin typeface="Consolas" panose="020B0609020204030204" pitchFamily="49" charset="0"/>
              </a:rPr>
              <a:t>);</a:t>
            </a:r>
            <a:endParaRPr lang="en-US" sz="1400" dirty="0" smtClean="0">
              <a:solidFill>
                <a:srgbClr val="C586C0"/>
              </a:solidFill>
              <a:latin typeface="Consolas" panose="020B0609020204030204" pitchFamily="49" charset="0"/>
            </a:endParaRPr>
          </a:p>
          <a:p>
            <a:endParaRPr lang="en-US" sz="1400" dirty="0">
              <a:solidFill>
                <a:srgbClr val="C586C0"/>
              </a:solidFill>
              <a:latin typeface="Consolas" panose="020B0609020204030204" pitchFamily="49" charset="0"/>
            </a:endParaRPr>
          </a:p>
          <a:p>
            <a:r>
              <a:rPr lang="en-US" sz="1400" dirty="0" smtClean="0">
                <a:solidFill>
                  <a:srgbClr val="C586C0"/>
                </a:solidFill>
                <a:latin typeface="Consolas" panose="020B0609020204030204" pitchFamily="49" charset="0"/>
              </a:rPr>
              <a:t>export</a:t>
            </a:r>
            <a:r>
              <a:rPr lang="en-US" sz="1400" dirty="0" smtClean="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default</a:t>
            </a: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function</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App</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useState</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changeTheme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 </a:t>
            </a:r>
            <a:r>
              <a:rPr lang="en-US" sz="1400" dirty="0">
                <a:solidFill>
                  <a:srgbClr val="569CD6"/>
                </a:solidFill>
                <a:latin typeface="Consolas" panose="020B0609020204030204" pitchFamily="49" charset="0"/>
              </a:rPr>
              <a:t>=&gt;</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DCDCAA"/>
                </a:solidFill>
                <a:latin typeface="Consolas" panose="020B0609020204030204" pitchFamily="49" charset="0"/>
              </a:rPr>
              <a:t>setTheme</a:t>
            </a:r>
            <a:r>
              <a:rPr lang="en-US" sz="1400" dirty="0">
                <a:solidFill>
                  <a:srgbClr val="CCCCCC"/>
                </a:solidFill>
                <a:latin typeface="Consolas" panose="020B0609020204030204" pitchFamily="49" charset="0"/>
              </a:rPr>
              <a:t>(</a:t>
            </a:r>
            <a:r>
              <a:rPr lang="en-US" sz="1400" dirty="0">
                <a:solidFill>
                  <a:srgbClr val="4FC1FF"/>
                </a:solidFill>
                <a:latin typeface="Consolas" panose="020B0609020204030204" pitchFamily="49" charset="0"/>
              </a:rPr>
              <a:t>theme</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"dark"</a:t>
            </a:r>
            <a:r>
              <a:rPr lang="en-US" sz="1400" dirty="0">
                <a:solidFill>
                  <a:srgbClr val="CCCCCC"/>
                </a:solidFill>
                <a:latin typeface="Consolas" panose="020B0609020204030204" pitchFamily="49" charset="0"/>
              </a:rPr>
              <a:t> </a:t>
            </a:r>
            <a:r>
              <a:rPr lang="en-US" sz="1400" dirty="0">
                <a:solidFill>
                  <a:srgbClr val="D4D4D4"/>
                </a:solidFill>
                <a:latin typeface="Consolas" panose="020B0609020204030204" pitchFamily="49" charset="0"/>
              </a:rPr>
              <a:t>:</a:t>
            </a:r>
            <a:r>
              <a:rPr lang="en-US" sz="1400" dirty="0">
                <a:solidFill>
                  <a:srgbClr val="CCCCCC"/>
                </a:solidFill>
                <a:latin typeface="Consolas" panose="020B0609020204030204" pitchFamily="49" charset="0"/>
              </a:rPr>
              <a:t> </a:t>
            </a:r>
            <a:r>
              <a:rPr lang="en-US" sz="1400" dirty="0">
                <a:solidFill>
                  <a:srgbClr val="CE9178"/>
                </a:solidFill>
                <a:latin typeface="Consolas" panose="020B0609020204030204" pitchFamily="49" charset="0"/>
              </a:rPr>
              <a:t>"light"</a:t>
            </a:r>
            <a:r>
              <a:rPr lang="en-US" sz="1400" dirty="0">
                <a:solidFill>
                  <a:srgbClr val="CCCCCC"/>
                </a:solidFill>
                <a:latin typeface="Consolas" panose="020B0609020204030204" pitchFamily="49" charset="0"/>
              </a:rPr>
              <a:t>);</a:t>
            </a:r>
          </a:p>
          <a:p>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r>
            <a:br>
              <a:rPr lang="en-US" sz="1400" dirty="0">
                <a:solidFill>
                  <a:srgbClr val="CCCCCC"/>
                </a:solidFill>
                <a:latin typeface="Consolas" panose="020B0609020204030204" pitchFamily="49" charset="0"/>
              </a:rPr>
            </a:br>
            <a:r>
              <a:rPr lang="en-US" sz="1400" dirty="0">
                <a:solidFill>
                  <a:srgbClr val="CCCCCC"/>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CCCCCC"/>
                </a:solidFill>
                <a:latin typeface="Consolas" panose="020B0609020204030204" pitchFamily="49" charset="0"/>
              </a:rPr>
              <a:t> (</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onClick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a:t>
            </a:r>
            <a:r>
              <a:rPr lang="en-US" sz="1400" dirty="0">
                <a:solidFill>
                  <a:srgbClr val="DCDCAA"/>
                </a:solidFill>
                <a:latin typeface="Consolas" panose="020B0609020204030204" pitchFamily="49" charset="0"/>
              </a:rPr>
              <a:t>changeTheme</a:t>
            </a:r>
            <a:r>
              <a:rPr lang="en-US" sz="1400" dirty="0">
                <a:solidFill>
                  <a:srgbClr val="569CD6"/>
                </a:solidFill>
                <a:latin typeface="Consolas" panose="020B0609020204030204" pitchFamily="49" charset="0"/>
              </a:rPr>
              <a:t>}</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Change theme</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button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4EC9B0"/>
                </a:solidFill>
                <a:latin typeface="Consolas" panose="020B0609020204030204" pitchFamily="49" charset="0"/>
              </a:rPr>
              <a:t>Content</a:t>
            </a:r>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p>
          <a:p>
            <a:r>
              <a:rPr lang="en-US" sz="1400" dirty="0" smtClean="0">
                <a:solidFill>
                  <a:srgbClr val="CCCCCC"/>
                </a:solidFill>
                <a:latin typeface="Consolas" panose="020B0609020204030204" pitchFamily="49" charset="0"/>
              </a:rPr>
              <a: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755679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1738</TotalTime>
  <Words>415</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Gill Sans MT</vt:lpstr>
      <vt:lpstr>Arial</vt:lpstr>
      <vt:lpstr>Consolas</vt:lpstr>
      <vt:lpstr>Tahoma</vt:lpstr>
      <vt:lpstr>Parcel</vt:lpstr>
      <vt:lpstr>Context &amp; usecontext</vt:lpstr>
      <vt:lpstr>Context là gì?</vt:lpstr>
      <vt:lpstr>Ví dụ</vt:lpstr>
      <vt:lpstr>Ví dụ</vt:lpstr>
      <vt:lpstr>Context là gì?</vt:lpstr>
      <vt:lpstr>Ví dụ</vt:lpstr>
      <vt:lpstr>Ví dụ</vt:lpstr>
      <vt:lpstr>Context là gì?</vt:lpstr>
      <vt:lpstr>Ví dụ</vt:lpstr>
      <vt:lpstr>Ví dụ</vt:lpstr>
      <vt:lpstr>Ví dụ</vt:lpstr>
      <vt:lpstr>Cách sử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609</cp:revision>
  <dcterms:created xsi:type="dcterms:W3CDTF">2024-01-16T15:26:04Z</dcterms:created>
  <dcterms:modified xsi:type="dcterms:W3CDTF">2024-05-07T16:47:53Z</dcterms:modified>
</cp:coreProperties>
</file>