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0" r:id="rId4"/>
    <p:sldId id="262" r:id="rId5"/>
    <p:sldId id="263"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2022.stateofjs.com/en-US/libraries/front-end-framewor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Calibri" panose="020F0502020204030204" pitchFamily="34" charset="0"/>
                <a:ea typeface="Calibri" panose="020F0502020204030204" pitchFamily="34" charset="0"/>
                <a:cs typeface="Calibri" panose="020F0502020204030204" pitchFamily="34" charset="0"/>
              </a:rPr>
              <a:t>Overview react</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Giới thiệu</a:t>
            </a:r>
            <a:endParaRPr lang="en-US" dirty="0"/>
          </a:p>
        </p:txBody>
      </p:sp>
      <p:sp>
        <p:nvSpPr>
          <p:cNvPr id="3" name="Content Placeholder 2"/>
          <p:cNvSpPr>
            <a:spLocks noGrp="1"/>
          </p:cNvSpPr>
          <p:nvPr>
            <p:ph idx="1"/>
          </p:nvPr>
        </p:nvSpPr>
        <p:spPr>
          <a:xfrm>
            <a:off x="2231136" y="1805050"/>
            <a:ext cx="7729728" cy="3934978"/>
          </a:xfrm>
        </p:spPr>
        <p:txBody>
          <a:bodyPr>
            <a:normAutofit/>
          </a:bodyPr>
          <a:lstStyle/>
          <a:p>
            <a:r>
              <a:rPr lang="vi-VN" dirty="0"/>
              <a:t>Reactjs là là một thư viện </a:t>
            </a:r>
            <a:r>
              <a:rPr lang="vi-VN" dirty="0" smtClean="0"/>
              <a:t>Javascript</a:t>
            </a:r>
            <a:r>
              <a:rPr lang="en-US" dirty="0" smtClean="0"/>
              <a:t> dùng để xây dựng giao diện người dùng</a:t>
            </a:r>
            <a:r>
              <a:rPr lang="vi-VN" dirty="0" smtClean="0"/>
              <a:t> </a:t>
            </a:r>
            <a:r>
              <a:rPr lang="vi-VN" dirty="0"/>
              <a:t>được phát triển bởi “ông lớn” Facebook. </a:t>
            </a:r>
            <a:endParaRPr lang="en-US" dirty="0" smtClean="0"/>
          </a:p>
          <a:p>
            <a:r>
              <a:rPr lang="vi-VN" dirty="0" smtClean="0"/>
              <a:t>Rất </a:t>
            </a:r>
            <a:r>
              <a:rPr lang="vi-VN" dirty="0"/>
              <a:t>nhiều ứng dụng quen thuộc hiện nay đang sử dụng </a:t>
            </a:r>
            <a:r>
              <a:rPr lang="vi-VN" dirty="0" smtClean="0"/>
              <a:t>React</a:t>
            </a:r>
            <a:r>
              <a:rPr lang="en-US" dirty="0" smtClean="0"/>
              <a:t>JS</a:t>
            </a:r>
            <a:r>
              <a:rPr lang="vi-VN" dirty="0" smtClean="0"/>
              <a:t> </a:t>
            </a:r>
            <a:r>
              <a:rPr lang="vi-VN" dirty="0"/>
              <a:t>là Lazada, MyTV, </a:t>
            </a:r>
            <a:r>
              <a:rPr lang="en-US" dirty="0" smtClean="0"/>
              <a:t>S</a:t>
            </a:r>
            <a:r>
              <a:rPr lang="vi-VN" dirty="0" smtClean="0"/>
              <a:t>hopee,…</a:t>
            </a:r>
            <a:endParaRPr lang="en-US" dirty="0" smtClean="0"/>
          </a:p>
          <a:p>
            <a:pPr fontAlgn="base"/>
            <a:r>
              <a:rPr lang="en-US" dirty="0" smtClean="0"/>
              <a:t>Hiện tại số sao trên github của React là 217k, có thể nhận thấy React đang rất được yêu thích và quan tâm bởi cộng đồng.</a:t>
            </a:r>
            <a:endParaRPr lang="vi-VN" dirty="0"/>
          </a:p>
        </p:txBody>
      </p:sp>
      <p:pic>
        <p:nvPicPr>
          <p:cNvPr id="4" name="Picture 3"/>
          <p:cNvPicPr>
            <a:picLocks noChangeAspect="1"/>
          </p:cNvPicPr>
          <p:nvPr/>
        </p:nvPicPr>
        <p:blipFill>
          <a:blip r:embed="rId2"/>
          <a:stretch>
            <a:fillRect/>
          </a:stretch>
        </p:blipFill>
        <p:spPr>
          <a:xfrm>
            <a:off x="2762373" y="3910135"/>
            <a:ext cx="6667253" cy="1266205"/>
          </a:xfrm>
          <a:prstGeom prst="rect">
            <a:avLst/>
          </a:prstGeom>
        </p:spPr>
      </p:pic>
    </p:spTree>
    <p:extLst>
      <p:ext uri="{BB962C8B-B14F-4D97-AF65-F5344CB8AC3E}">
        <p14:creationId xmlns:p14="http://schemas.microsoft.com/office/powerpoint/2010/main" val="168158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Giới thiệu</a:t>
            </a:r>
            <a:endParaRPr lang="en-US" dirty="0"/>
          </a:p>
        </p:txBody>
      </p:sp>
      <p:sp>
        <p:nvSpPr>
          <p:cNvPr id="3" name="Content Placeholder 2"/>
          <p:cNvSpPr>
            <a:spLocks noGrp="1"/>
          </p:cNvSpPr>
          <p:nvPr>
            <p:ph idx="1"/>
          </p:nvPr>
        </p:nvSpPr>
        <p:spPr>
          <a:xfrm>
            <a:off x="2231136" y="1805050"/>
            <a:ext cx="7729728" cy="3934978"/>
          </a:xfrm>
        </p:spPr>
        <p:txBody>
          <a:bodyPr>
            <a:normAutofit/>
          </a:bodyPr>
          <a:lstStyle/>
          <a:p>
            <a:r>
              <a:rPr lang="en-US" dirty="0"/>
              <a:t>Theo survey về độ hot các framework front end thì React chiếm % rất </a:t>
            </a:r>
            <a:r>
              <a:rPr lang="en-US" dirty="0" smtClean="0"/>
              <a:t>cao từ 2016 cho đến 2022</a:t>
            </a:r>
            <a:endParaRPr lang="en-US" dirty="0"/>
          </a:p>
          <a:p>
            <a:r>
              <a:rPr lang="vi-VN" dirty="0">
                <a:hlinkClick r:id="rId2"/>
              </a:rPr>
              <a:t>https://2022.stateofjs.com/en-US/libraries/front-end-frameworks/</a:t>
            </a:r>
            <a:endParaRPr lang="en-US" dirty="0"/>
          </a:p>
          <a:p>
            <a:endParaRPr lang="en-US" dirty="0"/>
          </a:p>
          <a:p>
            <a:endParaRPr lang="vi-VN" dirty="0"/>
          </a:p>
          <a:p>
            <a:endParaRPr lang="vi-VN" dirty="0"/>
          </a:p>
        </p:txBody>
      </p:sp>
      <p:pic>
        <p:nvPicPr>
          <p:cNvPr id="5" name="Picture 4"/>
          <p:cNvPicPr>
            <a:picLocks noChangeAspect="1"/>
          </p:cNvPicPr>
          <p:nvPr/>
        </p:nvPicPr>
        <p:blipFill>
          <a:blip r:embed="rId3"/>
          <a:stretch>
            <a:fillRect/>
          </a:stretch>
        </p:blipFill>
        <p:spPr>
          <a:xfrm>
            <a:off x="2893093" y="3064238"/>
            <a:ext cx="6500816" cy="3372604"/>
          </a:xfrm>
          <a:prstGeom prst="rect">
            <a:avLst/>
          </a:prstGeom>
        </p:spPr>
      </p:pic>
    </p:spTree>
    <p:extLst>
      <p:ext uri="{BB962C8B-B14F-4D97-AF65-F5344CB8AC3E}">
        <p14:creationId xmlns:p14="http://schemas.microsoft.com/office/powerpoint/2010/main" val="375677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Giới thiệu</a:t>
            </a:r>
            <a:endParaRPr lang="en-US" dirty="0"/>
          </a:p>
        </p:txBody>
      </p:sp>
      <p:sp>
        <p:nvSpPr>
          <p:cNvPr id="3" name="Content Placeholder 2"/>
          <p:cNvSpPr>
            <a:spLocks noGrp="1"/>
          </p:cNvSpPr>
          <p:nvPr>
            <p:ph idx="1"/>
          </p:nvPr>
        </p:nvSpPr>
        <p:spPr>
          <a:xfrm>
            <a:off x="2231136" y="1805050"/>
            <a:ext cx="7729728" cy="3934978"/>
          </a:xfrm>
        </p:spPr>
        <p:txBody>
          <a:bodyPr>
            <a:normAutofit/>
          </a:bodyPr>
          <a:lstStyle/>
          <a:p>
            <a:r>
              <a:rPr lang="en-US" dirty="0" smtClean="0"/>
              <a:t>Trending tìm kiếm về từ khóa React so với các đối thủ như Angular hay Vue trong 12 tháng gần đây thì luôn đứng đầu</a:t>
            </a:r>
            <a:endParaRPr lang="en-US" dirty="0"/>
          </a:p>
          <a:p>
            <a:endParaRPr lang="en-US" dirty="0"/>
          </a:p>
          <a:p>
            <a:endParaRPr lang="vi-VN" dirty="0"/>
          </a:p>
          <a:p>
            <a:endParaRPr lang="vi-VN" dirty="0"/>
          </a:p>
        </p:txBody>
      </p:sp>
      <p:pic>
        <p:nvPicPr>
          <p:cNvPr id="4" name="Picture 3"/>
          <p:cNvPicPr>
            <a:picLocks noChangeAspect="1"/>
          </p:cNvPicPr>
          <p:nvPr/>
        </p:nvPicPr>
        <p:blipFill>
          <a:blip r:embed="rId2"/>
          <a:stretch>
            <a:fillRect/>
          </a:stretch>
        </p:blipFill>
        <p:spPr>
          <a:xfrm>
            <a:off x="3192628" y="2753513"/>
            <a:ext cx="5806743" cy="3441033"/>
          </a:xfrm>
          <a:prstGeom prst="rect">
            <a:avLst/>
          </a:prstGeom>
        </p:spPr>
      </p:pic>
    </p:spTree>
    <p:extLst>
      <p:ext uri="{BB962C8B-B14F-4D97-AF65-F5344CB8AC3E}">
        <p14:creationId xmlns:p14="http://schemas.microsoft.com/office/powerpoint/2010/main" val="400164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Ưu điểm</a:t>
            </a:r>
            <a:endParaRPr lang="en-US" dirty="0"/>
          </a:p>
        </p:txBody>
      </p:sp>
      <p:sp>
        <p:nvSpPr>
          <p:cNvPr id="3" name="Content Placeholder 2"/>
          <p:cNvSpPr>
            <a:spLocks noGrp="1"/>
          </p:cNvSpPr>
          <p:nvPr>
            <p:ph idx="1"/>
          </p:nvPr>
        </p:nvSpPr>
        <p:spPr>
          <a:xfrm>
            <a:off x="2231136" y="1805050"/>
            <a:ext cx="7729728" cy="4031672"/>
          </a:xfrm>
        </p:spPr>
        <p:txBody>
          <a:bodyPr>
            <a:normAutofit/>
          </a:bodyPr>
          <a:lstStyle/>
          <a:p>
            <a:pPr fontAlgn="base"/>
            <a:r>
              <a:rPr lang="en-US" dirty="0" smtClean="0"/>
              <a:t>Được đánh giá là thân thiện với SEO.</a:t>
            </a:r>
          </a:p>
          <a:p>
            <a:pPr fontAlgn="base"/>
            <a:r>
              <a:rPr lang="vi-VN" dirty="0" smtClean="0"/>
              <a:t>Component </a:t>
            </a:r>
            <a:r>
              <a:rPr lang="vi-VN" dirty="0"/>
              <a:t>độc </a:t>
            </a:r>
            <a:r>
              <a:rPr lang="vi-VN" dirty="0" smtClean="0"/>
              <a:t>lập</a:t>
            </a:r>
            <a:r>
              <a:rPr lang="en-US" dirty="0" smtClean="0"/>
              <a:t> tăng khả năng mở rộng</a:t>
            </a:r>
            <a:r>
              <a:rPr lang="vi-VN" dirty="0" smtClean="0"/>
              <a:t> </a:t>
            </a:r>
            <a:r>
              <a:rPr lang="vi-VN" dirty="0"/>
              <a:t>và có thể tái sử dụng. </a:t>
            </a:r>
            <a:endParaRPr lang="en-US" dirty="0" smtClean="0"/>
          </a:p>
          <a:p>
            <a:pPr fontAlgn="base"/>
            <a:r>
              <a:rPr lang="vi-VN" dirty="0" smtClean="0"/>
              <a:t>React </a:t>
            </a:r>
            <a:r>
              <a:rPr lang="vi-VN" dirty="0"/>
              <a:t>giúp front-end javascript dễ sử dụng hơn, tốc độ nhanh hơn bằng cách sử dụng Virtual DOM</a:t>
            </a:r>
            <a:r>
              <a:rPr lang="vi-VN" dirty="0" smtClean="0"/>
              <a:t>.</a:t>
            </a:r>
            <a:endParaRPr lang="vi-VN" dirty="0"/>
          </a:p>
          <a:p>
            <a:pPr fontAlgn="base"/>
            <a:r>
              <a:rPr lang="vi-VN" dirty="0" smtClean="0"/>
              <a:t>Reactjs </a:t>
            </a:r>
            <a:r>
              <a:rPr lang="vi-VN" dirty="0"/>
              <a:t>được đảm bảo bởi Facebook. Từ nguồn gốc, cộng đồng, tài liệu của Facebook, bạn hoàn toàn có yên tâm gửi gắm dự án của mình cho Reactjs được thực hiện chất lượng nhất.</a:t>
            </a:r>
          </a:p>
          <a:p>
            <a:pPr fontAlgn="base"/>
            <a:r>
              <a:rPr lang="vi-VN" dirty="0"/>
              <a:t>Nhu cầu tuyển dụng cao ở thời điểm hiện tại. Khi cần tuyển một front-end developer nhà tuyển dụng đều yêu cầu phải biết Reactjs. Vì vậy, việc thành thạo Reactjs là một điểm sáng trong CV của bạn, cơ hội việc làm sẽ rộng mở hơn rất nhiều.</a:t>
            </a:r>
          </a:p>
          <a:p>
            <a:pPr marL="0" indent="0">
              <a:buNone/>
            </a:pPr>
            <a:endParaRPr lang="vi-VN" dirty="0"/>
          </a:p>
        </p:txBody>
      </p:sp>
    </p:spTree>
    <p:extLst>
      <p:ext uri="{BB962C8B-B14F-4D97-AF65-F5344CB8AC3E}">
        <p14:creationId xmlns:p14="http://schemas.microsoft.com/office/powerpoint/2010/main" val="143132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Điều kiện</a:t>
            </a:r>
            <a:endParaRPr lang="en-US" dirty="0"/>
          </a:p>
        </p:txBody>
      </p:sp>
      <p:sp>
        <p:nvSpPr>
          <p:cNvPr id="3" name="Content Placeholder 2"/>
          <p:cNvSpPr>
            <a:spLocks noGrp="1"/>
          </p:cNvSpPr>
          <p:nvPr>
            <p:ph idx="1"/>
          </p:nvPr>
        </p:nvSpPr>
        <p:spPr>
          <a:xfrm>
            <a:off x="2231136" y="1805050"/>
            <a:ext cx="7729728" cy="3934978"/>
          </a:xfrm>
        </p:spPr>
        <p:txBody>
          <a:bodyPr>
            <a:normAutofit/>
          </a:bodyPr>
          <a:lstStyle/>
          <a:p>
            <a:pPr fontAlgn="base"/>
            <a:r>
              <a:rPr lang="vi-VN" dirty="0"/>
              <a:t>Bản chất Reactjs là thư viện Javascript do vậy </a:t>
            </a:r>
            <a:r>
              <a:rPr lang="en-US" dirty="0" smtClean="0"/>
              <a:t>điều bạn cần có để làm tốt React là biết</a:t>
            </a:r>
            <a:r>
              <a:rPr lang="vi-VN" dirty="0" smtClean="0"/>
              <a:t>:</a:t>
            </a:r>
            <a:endParaRPr lang="vi-VN" dirty="0"/>
          </a:p>
          <a:p>
            <a:pPr lvl="1" fontAlgn="base">
              <a:buFont typeface="Wingdings" panose="05000000000000000000" pitchFamily="2" charset="2"/>
              <a:buChar char="Ø"/>
            </a:pPr>
            <a:r>
              <a:rPr lang="vi-VN" dirty="0"/>
              <a:t>HTML và CSS</a:t>
            </a:r>
          </a:p>
          <a:p>
            <a:pPr lvl="1" fontAlgn="base">
              <a:buFont typeface="Wingdings" panose="05000000000000000000" pitchFamily="2" charset="2"/>
              <a:buChar char="Ø"/>
            </a:pPr>
            <a:r>
              <a:rPr lang="vi-VN" dirty="0"/>
              <a:t>Javascript cơ bản (Object, Arrays, điều kiện.v.v…)</a:t>
            </a:r>
          </a:p>
          <a:p>
            <a:pPr lvl="1" fontAlgn="base">
              <a:buFont typeface="Wingdings" panose="05000000000000000000" pitchFamily="2" charset="2"/>
              <a:buChar char="Ø"/>
            </a:pPr>
            <a:r>
              <a:rPr lang="vi-VN" dirty="0"/>
              <a:t>Javascript ES6 (arrow function.v.v…)</a:t>
            </a:r>
          </a:p>
        </p:txBody>
      </p:sp>
    </p:spTree>
    <p:extLst>
      <p:ext uri="{BB962C8B-B14F-4D97-AF65-F5344CB8AC3E}">
        <p14:creationId xmlns:p14="http://schemas.microsoft.com/office/powerpoint/2010/main" val="1143403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spa/MPA</a:t>
            </a:r>
            <a:endParaRPr lang="en-US" dirty="0"/>
          </a:p>
        </p:txBody>
      </p:sp>
      <p:sp>
        <p:nvSpPr>
          <p:cNvPr id="3" name="Content Placeholder 2"/>
          <p:cNvSpPr>
            <a:spLocks noGrp="1"/>
          </p:cNvSpPr>
          <p:nvPr>
            <p:ph sz="half" idx="1"/>
          </p:nvPr>
        </p:nvSpPr>
        <p:spPr>
          <a:xfrm>
            <a:off x="1581912" y="2089104"/>
            <a:ext cx="4271771" cy="3650922"/>
          </a:xfrm>
        </p:spPr>
        <p:txBody>
          <a:bodyPr>
            <a:normAutofit fontScale="77500" lnSpcReduction="20000"/>
          </a:bodyPr>
          <a:lstStyle/>
          <a:p>
            <a:pPr fontAlgn="base"/>
            <a:r>
              <a:rPr lang="en-US" dirty="0" smtClean="0"/>
              <a:t>SPA (Single-Page Application)</a:t>
            </a:r>
          </a:p>
          <a:p>
            <a:pPr lvl="1" fontAlgn="base">
              <a:buFont typeface="Wingdings" panose="05000000000000000000" pitchFamily="2" charset="2"/>
              <a:buChar char="Ø"/>
            </a:pPr>
            <a:r>
              <a:rPr lang="en-US" dirty="0" smtClean="0"/>
              <a:t>ReactJS là 1 trong những thư viện tạo ra SPA</a:t>
            </a:r>
          </a:p>
          <a:p>
            <a:pPr lvl="1" fontAlgn="base">
              <a:buFont typeface="Wingdings" panose="05000000000000000000" pitchFamily="2" charset="2"/>
              <a:buChar char="Ø"/>
            </a:pPr>
            <a:r>
              <a:rPr lang="en-US" dirty="0" smtClean="0"/>
              <a:t>Các website sử dụng SPA: Google, Facebook, Twitter, Shopee, Chotot...</a:t>
            </a:r>
          </a:p>
          <a:p>
            <a:pPr lvl="1" fontAlgn="base">
              <a:buFont typeface="Wingdings" panose="05000000000000000000" pitchFamily="2" charset="2"/>
              <a:buChar char="Ø"/>
            </a:pPr>
            <a:r>
              <a:rPr lang="en-US" dirty="0" smtClean="0"/>
              <a:t>Không yêu cầu tải lại trang trong quá trình sử dụng</a:t>
            </a:r>
          </a:p>
          <a:p>
            <a:pPr lvl="1" fontAlgn="base">
              <a:buFont typeface="Wingdings" panose="05000000000000000000" pitchFamily="2" charset="2"/>
              <a:buChar char="Ø"/>
            </a:pPr>
            <a:r>
              <a:rPr lang="en-US" dirty="0" smtClean="0"/>
              <a:t>SPA nhanh hơn MPA khi sử dụng do các tài nguyên được tải trong lần đầu</a:t>
            </a:r>
          </a:p>
          <a:p>
            <a:pPr lvl="1" fontAlgn="base">
              <a:buFont typeface="Wingdings" panose="05000000000000000000" pitchFamily="2" charset="2"/>
              <a:buChar char="Ø"/>
            </a:pPr>
            <a:r>
              <a:rPr lang="en-US" dirty="0" smtClean="0"/>
              <a:t>Page chỉ tải thêm dữ liệu mới khi cần (Như call API)</a:t>
            </a:r>
          </a:p>
          <a:p>
            <a:pPr lvl="1" fontAlgn="base">
              <a:buFont typeface="Wingdings" panose="05000000000000000000" pitchFamily="2" charset="2"/>
              <a:buChar char="Ø"/>
            </a:pPr>
            <a:r>
              <a:rPr lang="en-US" dirty="0" smtClean="0"/>
              <a:t>Phần front end và back end riêng biệt</a:t>
            </a:r>
          </a:p>
          <a:p>
            <a:pPr lvl="1" fontAlgn="base">
              <a:buFont typeface="Wingdings" panose="05000000000000000000" pitchFamily="2" charset="2"/>
              <a:buChar char="Ø"/>
            </a:pPr>
            <a:r>
              <a:rPr lang="en-US" dirty="0" smtClean="0"/>
              <a:t>SPA không thân thiện với SEO do khi tải trang thì nó trống trơn, nên nó không phân tích được nhưng có thể xử lý được</a:t>
            </a:r>
          </a:p>
          <a:p>
            <a:pPr lvl="1" fontAlgn="base">
              <a:buFont typeface="Wingdings" panose="05000000000000000000" pitchFamily="2" charset="2"/>
              <a:buChar char="Ø"/>
            </a:pPr>
            <a:r>
              <a:rPr lang="en-US" dirty="0" smtClean="0"/>
              <a:t>Bắt buộc phải có Javascript</a:t>
            </a:r>
          </a:p>
          <a:p>
            <a:pPr lvl="1" fontAlgn="base"/>
            <a:endParaRPr lang="en-US" dirty="0"/>
          </a:p>
        </p:txBody>
      </p:sp>
      <p:sp>
        <p:nvSpPr>
          <p:cNvPr id="4" name="Content Placeholder 3"/>
          <p:cNvSpPr>
            <a:spLocks noGrp="1"/>
          </p:cNvSpPr>
          <p:nvPr>
            <p:ph sz="half" idx="2"/>
          </p:nvPr>
        </p:nvSpPr>
        <p:spPr>
          <a:xfrm>
            <a:off x="6338315" y="2089104"/>
            <a:ext cx="4270247" cy="3650922"/>
          </a:xfrm>
        </p:spPr>
        <p:txBody>
          <a:bodyPr>
            <a:normAutofit fontScale="77500" lnSpcReduction="20000"/>
          </a:bodyPr>
          <a:lstStyle/>
          <a:p>
            <a:pPr fontAlgn="base"/>
            <a:r>
              <a:rPr lang="en-US" dirty="0"/>
              <a:t>MPA (Multi-Page Application)</a:t>
            </a:r>
          </a:p>
          <a:p>
            <a:pPr lvl="1" fontAlgn="base">
              <a:buFont typeface="Wingdings" panose="05000000000000000000" pitchFamily="2" charset="2"/>
              <a:buChar char="Ø"/>
            </a:pPr>
            <a:r>
              <a:rPr lang="en-US" dirty="0" smtClean="0"/>
              <a:t>Tải </a:t>
            </a:r>
            <a:r>
              <a:rPr lang="en-US" dirty="0"/>
              <a:t>lại trang trong quá trình sử dụng (Do chuyển trang)</a:t>
            </a:r>
          </a:p>
          <a:p>
            <a:pPr lvl="1" fontAlgn="base">
              <a:buFont typeface="Wingdings" panose="05000000000000000000" pitchFamily="2" charset="2"/>
              <a:buChar char="Ø"/>
            </a:pPr>
            <a:r>
              <a:rPr lang="en-US" dirty="0"/>
              <a:t>MPA chậm hơn khi sử dụng do phải tải lại toàn bộ trang</a:t>
            </a:r>
          </a:p>
          <a:p>
            <a:pPr lvl="1" fontAlgn="base">
              <a:buFont typeface="Wingdings" panose="05000000000000000000" pitchFamily="2" charset="2"/>
              <a:buChar char="Ø"/>
            </a:pPr>
            <a:r>
              <a:rPr lang="en-US" dirty="0"/>
              <a:t>Front end và back end thường nằm chung</a:t>
            </a:r>
          </a:p>
          <a:p>
            <a:pPr lvl="1" fontAlgn="base">
              <a:buFont typeface="Wingdings" panose="05000000000000000000" pitchFamily="2" charset="2"/>
              <a:buChar char="Ø"/>
            </a:pPr>
            <a:r>
              <a:rPr lang="en-US" dirty="0"/>
              <a:t>Thân thiện với SEO do lúc tải đã có toàn bộ trang nên dễ phân tích</a:t>
            </a:r>
          </a:p>
          <a:p>
            <a:pPr lvl="1" fontAlgn="base">
              <a:buFont typeface="Wingdings" panose="05000000000000000000" pitchFamily="2" charset="2"/>
              <a:buChar char="Ø"/>
            </a:pPr>
            <a:r>
              <a:rPr lang="en-US" dirty="0"/>
              <a:t>Có thể không cần Javascript</a:t>
            </a:r>
            <a:endParaRPr lang="vi-VN" dirty="0"/>
          </a:p>
          <a:p>
            <a:endParaRPr lang="en-US" dirty="0"/>
          </a:p>
        </p:txBody>
      </p:sp>
    </p:spTree>
    <p:extLst>
      <p:ext uri="{BB962C8B-B14F-4D97-AF65-F5344CB8AC3E}">
        <p14:creationId xmlns:p14="http://schemas.microsoft.com/office/powerpoint/2010/main" val="40440968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46</TotalTime>
  <Words>486</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Gill Sans MT</vt:lpstr>
      <vt:lpstr>Arial</vt:lpstr>
      <vt:lpstr>Calibri</vt:lpstr>
      <vt:lpstr>Tahoma</vt:lpstr>
      <vt:lpstr>Wingdings</vt:lpstr>
      <vt:lpstr>Parcel</vt:lpstr>
      <vt:lpstr>Overview react</vt:lpstr>
      <vt:lpstr>Giới thiệu</vt:lpstr>
      <vt:lpstr>Giới thiệu</vt:lpstr>
      <vt:lpstr>Giới thiệu</vt:lpstr>
      <vt:lpstr>Ưu điểm</vt:lpstr>
      <vt:lpstr>Điều kiện</vt:lpstr>
      <vt:lpstr>spa/MPA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29</cp:revision>
  <dcterms:created xsi:type="dcterms:W3CDTF">2024-01-16T15:26:04Z</dcterms:created>
  <dcterms:modified xsi:type="dcterms:W3CDTF">2024-01-17T14:39:00Z</dcterms:modified>
</cp:coreProperties>
</file>