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460" r:id="rId3"/>
    <p:sldId id="464" r:id="rId4"/>
    <p:sldId id="461" r:id="rId5"/>
    <p:sldId id="327" r:id="rId6"/>
    <p:sldId id="462" r:id="rId7"/>
    <p:sldId id="463" r:id="rId8"/>
    <p:sldId id="465" r:id="rId9"/>
    <p:sldId id="466" r:id="rId10"/>
    <p:sldId id="467" r:id="rId11"/>
    <p:sldId id="468" r:id="rId12"/>
    <p:sldId id="436" r:id="rId13"/>
    <p:sldId id="469" r:id="rId14"/>
    <p:sldId id="470" r:id="rId15"/>
    <p:sldId id="471" r:id="rId16"/>
    <p:sldId id="472" r:id="rId17"/>
    <p:sldId id="4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4" d="100"/>
          <a:sy n="154" d="100"/>
        </p:scale>
        <p:origin x="53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7E49A89-72C0-40C6-A55C-C6C12D525ACC}" type="datetimeFigureOut">
              <a:rPr lang="en-US" smtClean="0"/>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4149854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903171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42080057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861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1874295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26002241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E49A89-72C0-40C6-A55C-C6C12D525ACC}" type="datetimeFigureOut">
              <a:rPr lang="en-US" smtClean="0"/>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34638634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E49A89-72C0-40C6-A55C-C6C12D525ACC}" type="datetimeFigureOut">
              <a:rPr lang="en-US" smtClean="0"/>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1904390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E49A89-72C0-40C6-A55C-C6C12D525ACC}" type="datetimeFigureOut">
              <a:rPr lang="en-US" smtClean="0"/>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1246500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2027186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E49A89-72C0-40C6-A55C-C6C12D525ACC}" type="datetimeFigureOut">
              <a:rPr lang="en-US" smtClean="0"/>
              <a:t>10/22/2024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3254934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E49A89-72C0-40C6-A55C-C6C12D525ACC}" type="datetimeFigureOut">
              <a:rPr lang="en-US" smtClean="0"/>
              <a:t>10/22/2024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2213084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E49A89-72C0-40C6-A55C-C6C12D525ACC}" type="datetimeFigureOut">
              <a:rPr lang="en-US" smtClean="0"/>
              <a:t>10/22/2024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2101207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E49A89-72C0-40C6-A55C-C6C12D525ACC}" type="datetimeFigureOut">
              <a:rPr lang="en-US" smtClean="0"/>
              <a:t>10/22/2024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1428689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7E49A89-72C0-40C6-A55C-C6C12D525ACC}" type="datetimeFigureOut">
              <a:rPr lang="en-US" smtClean="0"/>
              <a:t>10/22/2024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3596444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7E49A89-72C0-40C6-A55C-C6C12D525ACC}" type="datetimeFigureOut">
              <a:rPr lang="en-US" smtClean="0"/>
              <a:t>10/22/2024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875648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7E49A89-72C0-40C6-A55C-C6C12D525ACC}" type="datetimeFigureOut">
              <a:rPr lang="en-US" smtClean="0"/>
              <a:t>10/22/2024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2135FFB-2147-42A5-A690-6D898CF0645B}" type="slidenum">
              <a:rPr lang="en-US" smtClean="0"/>
              <a:t>‹#›</a:t>
            </a:fld>
            <a:endParaRPr lang="en-US"/>
          </a:p>
        </p:txBody>
      </p:sp>
    </p:spTree>
    <p:extLst>
      <p:ext uri="{BB962C8B-B14F-4D97-AF65-F5344CB8AC3E}">
        <p14:creationId xmlns:p14="http://schemas.microsoft.com/office/powerpoint/2010/main" val="3461625844"/>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atatracker.ietf.org/doc/html/rfc7519"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atin typeface="JetBrains Mono" panose="02000009000000000000" pitchFamily="49" charset="0"/>
                <a:ea typeface="JetBrains Mono" panose="02000009000000000000" pitchFamily="49" charset="0"/>
                <a:cs typeface="JetBrains Mono" panose="02000009000000000000" pitchFamily="49" charset="0"/>
              </a:rPr>
              <a:t>Spring Boot</a:t>
            </a:r>
          </a:p>
        </p:txBody>
      </p:sp>
      <p:sp>
        <p:nvSpPr>
          <p:cNvPr id="3" name="Subtitle 2"/>
          <p:cNvSpPr>
            <a:spLocks noGrp="1"/>
          </p:cNvSpPr>
          <p:nvPr>
            <p:ph type="subTitle" idx="1"/>
          </p:nvPr>
        </p:nvSpPr>
        <p:spPr/>
        <p:txBody>
          <a:bodyPr/>
          <a:lstStyle/>
          <a:p>
            <a:r>
              <a:rPr lang="en-US">
                <a:latin typeface="JetBrains Mono" panose="02000009000000000000" pitchFamily="49" charset="0"/>
                <a:ea typeface="JetBrains Mono" panose="02000009000000000000" pitchFamily="49" charset="0"/>
                <a:cs typeface="JetBrains Mono" panose="02000009000000000000" pitchFamily="49" charset="0"/>
              </a:rPr>
              <a:t>11.Spring Security JWT</a:t>
            </a:r>
          </a:p>
        </p:txBody>
      </p:sp>
    </p:spTree>
    <p:extLst>
      <p:ext uri="{BB962C8B-B14F-4D97-AF65-F5344CB8AC3E}">
        <p14:creationId xmlns:p14="http://schemas.microsoft.com/office/powerpoint/2010/main" val="4231227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92758D-8747-4545-26F3-873DA700E4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41C7CC-CC14-AC3A-D5D9-AA1E6663834C}"/>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9E7E56CE-7516-112E-4A01-0BC075037B9B}"/>
              </a:ext>
            </a:extLst>
          </p:cNvPr>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Bạn có tự hỏi vì sao phải kiểm tra chữ ký (signature) không?</a:t>
            </a:r>
          </a:p>
        </p:txBody>
      </p:sp>
    </p:spTree>
    <p:extLst>
      <p:ext uri="{BB962C8B-B14F-4D97-AF65-F5344CB8AC3E}">
        <p14:creationId xmlns:p14="http://schemas.microsoft.com/office/powerpoint/2010/main" val="3787497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4B2F8D-C767-8C83-AACF-E21016E5D9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039499-6B5A-6834-1419-5C8352484BB9}"/>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A5FE57D9-F329-444D-98A1-76F44A63D090}"/>
              </a:ext>
            </a:extLst>
          </p:cNvPr>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Bạn có tự hỏi vì sao phải kiểm tra chữ ký (signature) không?</a:t>
            </a:r>
          </a:p>
          <a:p>
            <a:pPr lvl="1"/>
            <a:r>
              <a:rPr lang="vi-VN">
                <a:latin typeface="Arial" panose="020B0604020202020204" pitchFamily="34" charset="0"/>
                <a:cs typeface="Arial" panose="020B0604020202020204" pitchFamily="34" charset="0"/>
              </a:rPr>
              <a:t>Chữ ký của JWT được tạo ra bằng cách mã hóa phần header và payload với một khóa bí mật hoặc khóa công khai.</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Khi một JWT được gửi đi, nếu bất kỳ ai cố gắng thay đổi dữ liệu trong header hoặc payload (ví dụ như chỉnh sửa thông tin người dùng hoặc thời gian hết hạn), chữ ký sẽ không khớp với dữ liệu mới sau khi thay đổi.</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Khi máy chủ nhận được JWT, nó sẽ kiểm tra lại chữ ký bằng cách sử dụng khóa bí mật. Nếu chữ ký không hợp lệ, có nghĩa là dữ liệu đã bị thay đổi, và máy chủ sẽ từ chối yêu cầu.</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55929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Implement</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Theo như hoạt động của JWT, để áp dụng vào Spring ta có thể nhận thấy rằng cần phải có 3 chức năng:</a:t>
            </a:r>
          </a:p>
          <a:p>
            <a:pPr lvl="1"/>
            <a:r>
              <a:rPr lang="en-US">
                <a:latin typeface="Arial" panose="020B0604020202020204" pitchFamily="34" charset="0"/>
                <a:cs typeface="Arial" panose="020B0604020202020204" pitchFamily="34" charset="0"/>
              </a:rPr>
              <a:t>Chức năng generate token JWT</a:t>
            </a:r>
          </a:p>
          <a:p>
            <a:pPr lvl="1"/>
            <a:r>
              <a:rPr lang="en-US">
                <a:latin typeface="Arial" panose="020B0604020202020204" pitchFamily="34" charset="0"/>
                <a:cs typeface="Arial" panose="020B0604020202020204" pitchFamily="34" charset="0"/>
              </a:rPr>
              <a:t>Chức năng validate token JWT</a:t>
            </a:r>
          </a:p>
          <a:p>
            <a:pPr lvl="1"/>
            <a:r>
              <a:rPr lang="en-US">
                <a:latin typeface="Arial" panose="020B0604020202020204" pitchFamily="34" charset="0"/>
                <a:cs typeface="Arial" panose="020B0604020202020204" pitchFamily="34" charset="0"/>
              </a:rPr>
              <a:t>Chức năng extract thông tin từ token JWT</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43361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1D4B7F-FAF2-7F73-FBB1-D05E85B583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B20267-850F-3D13-DC35-7942B15EE90C}"/>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Implement</a:t>
            </a:r>
          </a:p>
        </p:txBody>
      </p:sp>
      <p:sp>
        <p:nvSpPr>
          <p:cNvPr id="3" name="Content Placeholder 2">
            <a:extLst>
              <a:ext uri="{FF2B5EF4-FFF2-40B4-BE49-F238E27FC236}">
                <a16:creationId xmlns:a16="http://schemas.microsoft.com/office/drawing/2014/main" id="{801E637B-8728-F2D5-58B9-D0E3209A8024}"/>
              </a:ext>
            </a:extLst>
          </p:cNvPr>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Thêm dependency cho JWT</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E90ACC39-32FF-206C-18D8-5020F734C95C}"/>
              </a:ext>
            </a:extLst>
          </p:cNvPr>
          <p:cNvSpPr txBox="1"/>
          <p:nvPr/>
        </p:nvSpPr>
        <p:spPr>
          <a:xfrm>
            <a:off x="677334" y="2662182"/>
            <a:ext cx="6099110" cy="3231654"/>
          </a:xfrm>
          <a:prstGeom prst="rect">
            <a:avLst/>
          </a:prstGeom>
          <a:noFill/>
          <a:ln w="6350">
            <a:solidFill>
              <a:schemeClr val="tx1"/>
            </a:solidFill>
          </a:ln>
        </p:spPr>
        <p:txBody>
          <a:bodyPr wrap="square">
            <a:spAutoFit/>
          </a:bodyPr>
          <a:lstStyle/>
          <a:p>
            <a:r>
              <a:rPr lang="en-US" sz="1200"/>
              <a:t>&lt;dependency&gt;</a:t>
            </a:r>
          </a:p>
          <a:p>
            <a:r>
              <a:rPr lang="en-US" sz="1200"/>
              <a:t>	&lt;groupId&gt;io.jsonwebtoken&lt;/groupId&gt;</a:t>
            </a:r>
          </a:p>
          <a:p>
            <a:r>
              <a:rPr lang="en-US" sz="1200"/>
              <a:t>	&lt;artifactId&gt;jjwt-api&lt;/artifactId&gt;</a:t>
            </a:r>
          </a:p>
          <a:p>
            <a:r>
              <a:rPr lang="en-US" sz="1200"/>
              <a:t>	&lt;version&gt;0.12.6&lt;/version&gt;</a:t>
            </a:r>
          </a:p>
          <a:p>
            <a:r>
              <a:rPr lang="en-US" sz="1200"/>
              <a:t>&lt;/dependency&gt;</a:t>
            </a:r>
          </a:p>
          <a:p>
            <a:r>
              <a:rPr lang="en-US" sz="1200"/>
              <a:t>&lt;dependency&gt;</a:t>
            </a:r>
          </a:p>
          <a:p>
            <a:r>
              <a:rPr lang="en-US" sz="1200"/>
              <a:t>	&lt;groupId&gt;io.jsonwebtoken&lt;/groupId&gt;</a:t>
            </a:r>
          </a:p>
          <a:p>
            <a:r>
              <a:rPr lang="en-US" sz="1200"/>
              <a:t>	&lt;artifactId&gt;jjwt-impl&lt;/artifactId&gt;</a:t>
            </a:r>
          </a:p>
          <a:p>
            <a:r>
              <a:rPr lang="en-US" sz="1200"/>
              <a:t>	&lt;version&gt;0.12.6&lt;/version&gt;</a:t>
            </a:r>
          </a:p>
          <a:p>
            <a:r>
              <a:rPr lang="en-US" sz="1200"/>
              <a:t>	&lt;scope&gt;runtime&lt;/scope&gt;</a:t>
            </a:r>
          </a:p>
          <a:p>
            <a:r>
              <a:rPr lang="en-US" sz="1200"/>
              <a:t>&lt;/dependency&gt;</a:t>
            </a:r>
          </a:p>
          <a:p>
            <a:r>
              <a:rPr lang="en-US" sz="1200"/>
              <a:t>&lt;dependency&gt;</a:t>
            </a:r>
          </a:p>
          <a:p>
            <a:r>
              <a:rPr lang="en-US" sz="1200"/>
              <a:t>	&lt;groupId&gt;io.jsonwebtoken&lt;/groupId&gt;</a:t>
            </a:r>
          </a:p>
          <a:p>
            <a:r>
              <a:rPr lang="en-US" sz="1200"/>
              <a:t>	&lt;artifactId&gt;jjwt-jackson&lt;/artifactId&gt;</a:t>
            </a:r>
          </a:p>
          <a:p>
            <a:r>
              <a:rPr lang="en-US" sz="1200"/>
              <a:t>	&lt;version&gt;0.12.6&lt;/version&gt;</a:t>
            </a:r>
          </a:p>
          <a:p>
            <a:r>
              <a:rPr lang="en-US" sz="1200"/>
              <a:t>	&lt;scope&gt;runtime&lt;/scope&gt;</a:t>
            </a:r>
          </a:p>
          <a:p>
            <a:r>
              <a:rPr lang="en-US" sz="1200"/>
              <a:t>&lt;/dependency&gt;</a:t>
            </a:r>
          </a:p>
        </p:txBody>
      </p:sp>
    </p:spTree>
    <p:extLst>
      <p:ext uri="{BB962C8B-B14F-4D97-AF65-F5344CB8AC3E}">
        <p14:creationId xmlns:p14="http://schemas.microsoft.com/office/powerpoint/2010/main" val="44970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731DB0-D289-AA8A-1919-E6C3FFBC76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EE7239-7338-B249-47BA-B03B54EFB9B5}"/>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Implement</a:t>
            </a:r>
          </a:p>
        </p:txBody>
      </p:sp>
      <p:sp>
        <p:nvSpPr>
          <p:cNvPr id="3" name="Content Placeholder 2">
            <a:extLst>
              <a:ext uri="{FF2B5EF4-FFF2-40B4-BE49-F238E27FC236}">
                <a16:creationId xmlns:a16="http://schemas.microsoft.com/office/drawing/2014/main" id="{9362AD2B-DA42-FF2E-02DB-7BC3F3477916}"/>
              </a:ext>
            </a:extLst>
          </p:cNvPr>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Đầu tiên tạo các chức năng đã liệt kê ở trên:</a:t>
            </a:r>
          </a:p>
          <a:p>
            <a:pPr lvl="1"/>
            <a:r>
              <a:rPr lang="en-US">
                <a:latin typeface="Arial" panose="020B0604020202020204" pitchFamily="34" charset="0"/>
                <a:cs typeface="Arial" panose="020B0604020202020204" pitchFamily="34" charset="0"/>
              </a:rPr>
              <a:t>Generate token</a:t>
            </a:r>
          </a:p>
          <a:p>
            <a:pPr lvl="1"/>
            <a:r>
              <a:rPr lang="en-US">
                <a:latin typeface="Arial" panose="020B0604020202020204" pitchFamily="34" charset="0"/>
                <a:cs typeface="Arial" panose="020B0604020202020204" pitchFamily="34" charset="0"/>
              </a:rPr>
              <a:t>Validate token</a:t>
            </a:r>
          </a:p>
          <a:p>
            <a:pPr lvl="1"/>
            <a:r>
              <a:rPr lang="en-US">
                <a:latin typeface="Arial" panose="020B0604020202020204" pitchFamily="34" charset="0"/>
                <a:cs typeface="Arial" panose="020B0604020202020204" pitchFamily="34" charset="0"/>
              </a:rPr>
              <a:t>Extract token</a:t>
            </a:r>
          </a:p>
          <a:p>
            <a:pPr lvl="1"/>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9565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D3C987-C254-1383-6AD9-2D91C0F657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D2EE01-4F18-63F1-D379-3EDBF3F4E862}"/>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Implement</a:t>
            </a:r>
          </a:p>
        </p:txBody>
      </p:sp>
      <p:sp>
        <p:nvSpPr>
          <p:cNvPr id="3" name="Content Placeholder 2">
            <a:extLst>
              <a:ext uri="{FF2B5EF4-FFF2-40B4-BE49-F238E27FC236}">
                <a16:creationId xmlns:a16="http://schemas.microsoft.com/office/drawing/2014/main" id="{7A800256-D5EC-F6AD-90FD-5C957D161105}"/>
              </a:ext>
            </a:extLst>
          </p:cNvPr>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Bây giờ chúng ta cần add thêm chức năng filter, tức là chặn request lại kiểm tra token.</a:t>
            </a:r>
          </a:p>
          <a:p>
            <a:pPr lvl="1"/>
            <a:r>
              <a:rPr lang="en-US">
                <a:latin typeface="Arial" panose="020B0604020202020204" pitchFamily="34" charset="0"/>
                <a:cs typeface="Arial" panose="020B0604020202020204" pitchFamily="34" charset="0"/>
              </a:rPr>
              <a:t>Nếu OK thì bypass</a:t>
            </a:r>
          </a:p>
          <a:p>
            <a:pPr lvl="1"/>
            <a:r>
              <a:rPr lang="en-US">
                <a:latin typeface="Arial" panose="020B0604020202020204" pitchFamily="34" charset="0"/>
                <a:cs typeface="Arial" panose="020B0604020202020204" pitchFamily="34" charset="0"/>
              </a:rPr>
              <a:t>Nếu NG thì trả về thông báo lỗi cho user</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748830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1B3A74-7BF6-28FF-9DBD-B815204950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D7C588-9C96-60CB-1FFC-D50495D3399E}"/>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Implement</a:t>
            </a:r>
          </a:p>
        </p:txBody>
      </p:sp>
      <p:sp>
        <p:nvSpPr>
          <p:cNvPr id="3" name="Content Placeholder 2">
            <a:extLst>
              <a:ext uri="{FF2B5EF4-FFF2-40B4-BE49-F238E27FC236}">
                <a16:creationId xmlns:a16="http://schemas.microsoft.com/office/drawing/2014/main" id="{E465DA25-71CF-B14C-FA63-7DC1787FA44A}"/>
              </a:ext>
            </a:extLst>
          </p:cNvPr>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Bây giờ chúng ta cần add thêm chức năng filter, tức là chặn request lại kiểm tra token.</a:t>
            </a:r>
          </a:p>
          <a:p>
            <a:pPr lvl="1"/>
            <a:r>
              <a:rPr lang="en-US">
                <a:latin typeface="Arial" panose="020B0604020202020204" pitchFamily="34" charset="0"/>
                <a:cs typeface="Arial" panose="020B0604020202020204" pitchFamily="34" charset="0"/>
              </a:rPr>
              <a:t>Nếu OK thì bypass</a:t>
            </a:r>
          </a:p>
          <a:p>
            <a:pPr lvl="1"/>
            <a:r>
              <a:rPr lang="en-US">
                <a:latin typeface="Arial" panose="020B0604020202020204" pitchFamily="34" charset="0"/>
                <a:cs typeface="Arial" panose="020B0604020202020204" pitchFamily="34" charset="0"/>
              </a:rPr>
              <a:t>Nếu NG thì trả về thông báo lỗi cho user</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42699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51CD78-FE11-317B-072F-421C47DEE6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A538BF-AEBA-1188-4BF3-14366A52F07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Implement</a:t>
            </a:r>
          </a:p>
        </p:txBody>
      </p:sp>
      <p:sp>
        <p:nvSpPr>
          <p:cNvPr id="3" name="Content Placeholder 2">
            <a:extLst>
              <a:ext uri="{FF2B5EF4-FFF2-40B4-BE49-F238E27FC236}">
                <a16:creationId xmlns:a16="http://schemas.microsoft.com/office/drawing/2014/main" id="{B77E47D5-F130-BFCA-89FB-4CF27164456E}"/>
              </a:ext>
            </a:extLst>
          </p:cNvPr>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Tiếp theo làm sao để config nhận chức năng filter nữa là done</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77238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BE5062-1057-5256-D64D-5BA309030B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033BDC-DC77-8277-930E-FBCD2BADB9F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A3DE1BA2-C71F-AB83-AB8B-3604C6DE0840}"/>
              </a:ext>
            </a:extLst>
          </p:cNvPr>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JWT là gì?</a:t>
            </a:r>
          </a:p>
          <a:p>
            <a:r>
              <a:rPr lang="vi-VN">
                <a:latin typeface="Arial" panose="020B0604020202020204" pitchFamily="34" charset="0"/>
                <a:cs typeface="Arial" panose="020B0604020202020204" pitchFamily="34" charset="0"/>
              </a:rPr>
              <a:t>JWT (JSON Web Token) là một chuẩn mở</a:t>
            </a:r>
            <a:r>
              <a:rPr lang="en-US">
                <a:latin typeface="Arial" panose="020B0604020202020204" pitchFamily="34" charset="0"/>
                <a:cs typeface="Arial" panose="020B0604020202020204" pitchFamily="34" charset="0"/>
              </a:rPr>
              <a:t> (</a:t>
            </a:r>
            <a:r>
              <a:rPr lang="en-US">
                <a:solidFill>
                  <a:srgbClr val="FFC000"/>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RFC 7519</a:t>
            </a:r>
            <a:r>
              <a:rPr lang="en-US">
                <a:latin typeface="Arial" panose="020B0604020202020204" pitchFamily="34" charset="0"/>
                <a:cs typeface="Arial" panose="020B0604020202020204" pitchFamily="34" charset="0"/>
              </a:rPr>
              <a:t>)</a:t>
            </a:r>
            <a:r>
              <a:rPr lang="vi-VN">
                <a:latin typeface="Arial" panose="020B0604020202020204" pitchFamily="34" charset="0"/>
                <a:cs typeface="Arial" panose="020B0604020202020204" pitchFamily="34" charset="0"/>
              </a:rPr>
              <a:t> dùng để truyền tải thông tin giữa các bên dưới dạng đối tượng JSON một cách an toàn và được mã hóa. </a:t>
            </a:r>
            <a:endParaRPr lang="en-US">
              <a:latin typeface="Arial" panose="020B0604020202020204" pitchFamily="34" charset="0"/>
              <a:cs typeface="Arial" panose="020B0604020202020204" pitchFamily="34" charset="0"/>
            </a:endParaRPr>
          </a:p>
          <a:p>
            <a:r>
              <a:rPr lang="vi-VN">
                <a:latin typeface="Arial" panose="020B0604020202020204" pitchFamily="34" charset="0"/>
                <a:cs typeface="Arial" panose="020B0604020202020204" pitchFamily="34" charset="0"/>
              </a:rPr>
              <a:t>JWT thường được sử dụng để xác thực người dùng trong các ứng dụng web và API.</a:t>
            </a:r>
          </a:p>
        </p:txBody>
      </p:sp>
    </p:spTree>
    <p:extLst>
      <p:ext uri="{BB962C8B-B14F-4D97-AF65-F5344CB8AC3E}">
        <p14:creationId xmlns:p14="http://schemas.microsoft.com/office/powerpoint/2010/main" val="1993845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800A6A-8901-6E9F-D5E7-949843CE20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3230C0-07FC-8B65-9741-A1DA241F3388}"/>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Introduction</a:t>
            </a:r>
          </a:p>
        </p:txBody>
      </p:sp>
      <p:pic>
        <p:nvPicPr>
          <p:cNvPr id="8" name="Picture 7">
            <a:extLst>
              <a:ext uri="{FF2B5EF4-FFF2-40B4-BE49-F238E27FC236}">
                <a16:creationId xmlns:a16="http://schemas.microsoft.com/office/drawing/2014/main" id="{F8B9DC5B-8799-033F-3650-6EB6017D16FA}"/>
              </a:ext>
            </a:extLst>
          </p:cNvPr>
          <p:cNvPicPr>
            <a:picLocks noChangeAspect="1"/>
          </p:cNvPicPr>
          <p:nvPr/>
        </p:nvPicPr>
        <p:blipFill>
          <a:blip r:embed="rId2"/>
          <a:stretch>
            <a:fillRect/>
          </a:stretch>
        </p:blipFill>
        <p:spPr>
          <a:xfrm>
            <a:off x="812018" y="2188586"/>
            <a:ext cx="8327300" cy="4059814"/>
          </a:xfrm>
          <a:prstGeom prst="rect">
            <a:avLst/>
          </a:prstGeom>
        </p:spPr>
      </p:pic>
    </p:spTree>
    <p:extLst>
      <p:ext uri="{BB962C8B-B14F-4D97-AF65-F5344CB8AC3E}">
        <p14:creationId xmlns:p14="http://schemas.microsoft.com/office/powerpoint/2010/main" val="464404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BEC7AD-97C3-B014-8EBA-345C6F6BD8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589431-0696-94E0-6077-285BAF331DA8}"/>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06988AB4-EAEF-9580-C35B-F71696E0ACA4}"/>
              </a:ext>
            </a:extLst>
          </p:cNvPr>
          <p:cNvSpPr>
            <a:spLocks noGrp="1"/>
          </p:cNvSpPr>
          <p:nvPr>
            <p:ph idx="1"/>
          </p:nvPr>
        </p:nvSpPr>
        <p:spPr/>
        <p:txBody>
          <a:bodyPr>
            <a:normAutofit/>
          </a:bodyPr>
          <a:lstStyle/>
          <a:p>
            <a:r>
              <a:rPr lang="vi-VN">
                <a:latin typeface="Arial" panose="020B0604020202020204" pitchFamily="34" charset="0"/>
                <a:cs typeface="Arial" panose="020B0604020202020204" pitchFamily="34" charset="0"/>
              </a:rPr>
              <a:t>Một JWT gồm ba phần chính, ngăn cách bởi dấu chấm (.):</a:t>
            </a:r>
            <a:endParaRPr lang="en-US">
              <a:latin typeface="Arial" panose="020B0604020202020204" pitchFamily="34" charset="0"/>
              <a:cs typeface="Arial" panose="020B0604020202020204" pitchFamily="34" charset="0"/>
            </a:endParaRPr>
          </a:p>
          <a:p>
            <a:pPr lvl="1"/>
            <a:r>
              <a:rPr lang="en-US">
                <a:latin typeface="Arial" panose="020B0604020202020204" pitchFamily="34" charset="0"/>
                <a:cs typeface="Arial" panose="020B0604020202020204" pitchFamily="34" charset="0"/>
              </a:rPr>
              <a:t>Ví dụ format như sau: abc.def.ghi, trong đó</a:t>
            </a:r>
          </a:p>
          <a:p>
            <a:pPr lvl="1"/>
            <a:r>
              <a:rPr lang="en-US">
                <a:latin typeface="Arial" panose="020B0604020202020204" pitchFamily="34" charset="0"/>
                <a:cs typeface="Arial" panose="020B0604020202020204" pitchFamily="34" charset="0"/>
              </a:rPr>
              <a:t>Phần đầu là h</a:t>
            </a:r>
            <a:r>
              <a:rPr lang="vi-VN">
                <a:latin typeface="Arial" panose="020B0604020202020204" pitchFamily="34" charset="0"/>
                <a:cs typeface="Arial" panose="020B0604020202020204" pitchFamily="34" charset="0"/>
              </a:rPr>
              <a:t>eader: Chứa thông tin về kiểu của token (thường là "JWT") và thuật toán mã hóa (ví dụ: HMAC, SHA256, RSA).</a:t>
            </a:r>
            <a:endParaRPr lang="en-US">
              <a:latin typeface="Arial" panose="020B0604020202020204" pitchFamily="34" charset="0"/>
              <a:cs typeface="Arial" panose="020B0604020202020204" pitchFamily="34" charset="0"/>
            </a:endParaRPr>
          </a:p>
          <a:p>
            <a:pPr lvl="1"/>
            <a:endParaRPr lang="en-US">
              <a:latin typeface="Arial" panose="020B0604020202020204" pitchFamily="34" charset="0"/>
              <a:cs typeface="Arial" panose="020B0604020202020204" pitchFamily="34" charset="0"/>
            </a:endParaRPr>
          </a:p>
          <a:p>
            <a:pPr lvl="1"/>
            <a:endParaRPr lang="en-US">
              <a:latin typeface="Arial" panose="020B0604020202020204" pitchFamily="34" charset="0"/>
              <a:cs typeface="Arial" panose="020B0604020202020204" pitchFamily="34" charset="0"/>
            </a:endParaRPr>
          </a:p>
          <a:p>
            <a:pPr lvl="1"/>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Sau đó, JSON này được mã hóa Base64Url để tạo thành phần đầu tiên của JWT.</a:t>
            </a:r>
            <a:endParaRPr lang="en-US">
              <a:latin typeface="Arial" panose="020B0604020202020204" pitchFamily="34" charset="0"/>
              <a:cs typeface="Arial" panose="020B0604020202020204" pitchFamily="34" charset="0"/>
            </a:endParaRPr>
          </a:p>
          <a:p>
            <a:pPr lvl="1"/>
            <a:endParaRPr lang="en-US">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6E035D44-4C9F-3E4B-BE7A-F859092C0CD4}"/>
              </a:ext>
            </a:extLst>
          </p:cNvPr>
          <p:cNvSpPr txBox="1"/>
          <p:nvPr/>
        </p:nvSpPr>
        <p:spPr>
          <a:xfrm>
            <a:off x="1419809" y="3578290"/>
            <a:ext cx="6099110" cy="954107"/>
          </a:xfrm>
          <a:prstGeom prst="rect">
            <a:avLst/>
          </a:prstGeom>
          <a:noFill/>
          <a:ln w="6350">
            <a:solidFill>
              <a:schemeClr val="tx1"/>
            </a:solidFill>
          </a:ln>
        </p:spPr>
        <p:txBody>
          <a:bodyPr wrap="square">
            <a:spAutoFit/>
          </a:bodyPr>
          <a:lstStyle/>
          <a:p>
            <a:r>
              <a:rPr lang="en-US" sz="1400"/>
              <a:t>{</a:t>
            </a:r>
          </a:p>
          <a:p>
            <a:r>
              <a:rPr lang="en-US" sz="1400"/>
              <a:t>  "alg": "HS256",</a:t>
            </a:r>
          </a:p>
          <a:p>
            <a:r>
              <a:rPr lang="en-US" sz="1400"/>
              <a:t>  "typ": "JWT"</a:t>
            </a:r>
          </a:p>
          <a:p>
            <a:r>
              <a:rPr lang="en-US" sz="1400"/>
              <a:t>}</a:t>
            </a:r>
          </a:p>
        </p:txBody>
      </p:sp>
    </p:spTree>
    <p:extLst>
      <p:ext uri="{BB962C8B-B14F-4D97-AF65-F5344CB8AC3E}">
        <p14:creationId xmlns:p14="http://schemas.microsoft.com/office/powerpoint/2010/main" val="2052468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Introduction</a:t>
            </a:r>
          </a:p>
        </p:txBody>
      </p:sp>
      <p:sp>
        <p:nvSpPr>
          <p:cNvPr id="3" name="Content Placeholder 2"/>
          <p:cNvSpPr>
            <a:spLocks noGrp="1"/>
          </p:cNvSpPr>
          <p:nvPr>
            <p:ph idx="1"/>
          </p:nvPr>
        </p:nvSpPr>
        <p:spPr/>
        <p:txBody>
          <a:bodyPr>
            <a:normAutofit/>
          </a:bodyPr>
          <a:lstStyle/>
          <a:p>
            <a:r>
              <a:rPr lang="vi-VN">
                <a:latin typeface="Arial" panose="020B0604020202020204" pitchFamily="34" charset="0"/>
                <a:cs typeface="Arial" panose="020B0604020202020204" pitchFamily="34" charset="0"/>
              </a:rPr>
              <a:t>Một JWT gồm ba phần chính, ngăn cách bởi dấu chấm (.):</a:t>
            </a:r>
            <a:endParaRPr lang="en-US">
              <a:latin typeface="Arial" panose="020B0604020202020204" pitchFamily="34" charset="0"/>
              <a:cs typeface="Arial" panose="020B0604020202020204" pitchFamily="34" charset="0"/>
            </a:endParaRPr>
          </a:p>
          <a:p>
            <a:pPr lvl="1"/>
            <a:r>
              <a:rPr lang="en-US">
                <a:latin typeface="Arial" panose="020B0604020202020204" pitchFamily="34" charset="0"/>
                <a:cs typeface="Arial" panose="020B0604020202020204" pitchFamily="34" charset="0"/>
              </a:rPr>
              <a:t>Ví dụ format như sau: abc.def.ghi, trong đó</a:t>
            </a:r>
          </a:p>
          <a:p>
            <a:pPr lvl="1"/>
            <a:r>
              <a:rPr lang="en-US">
                <a:latin typeface="Arial" panose="020B0604020202020204" pitchFamily="34" charset="0"/>
                <a:cs typeface="Arial" panose="020B0604020202020204" pitchFamily="34" charset="0"/>
              </a:rPr>
              <a:t>Phần tiếp theo là p</a:t>
            </a:r>
            <a:r>
              <a:rPr lang="vi-VN">
                <a:latin typeface="Arial" panose="020B0604020202020204" pitchFamily="34" charset="0"/>
                <a:cs typeface="Arial" panose="020B0604020202020204" pitchFamily="34" charset="0"/>
              </a:rPr>
              <a:t>ayload: Chứa thông tin (claims) về người dùng hoặc dữ liệu mà ứng dụng cần truyền đi. Thông tin này có thể bao gồm các thông tin cơ bản như userId, role, hoặc các thông tin tuỳ chỉnh khác.</a:t>
            </a:r>
            <a:endParaRPr lang="en-US">
              <a:latin typeface="Arial" panose="020B0604020202020204" pitchFamily="34" charset="0"/>
              <a:cs typeface="Arial" panose="020B0604020202020204" pitchFamily="34" charset="0"/>
            </a:endParaRPr>
          </a:p>
          <a:p>
            <a:pPr lvl="1"/>
            <a:endParaRPr lang="en-US">
              <a:latin typeface="Arial" panose="020B0604020202020204" pitchFamily="34" charset="0"/>
              <a:cs typeface="Arial" panose="020B0604020202020204" pitchFamily="34" charset="0"/>
            </a:endParaRPr>
          </a:p>
          <a:p>
            <a:pPr lvl="1"/>
            <a:endParaRPr lang="en-US">
              <a:latin typeface="Arial" panose="020B0604020202020204" pitchFamily="34" charset="0"/>
              <a:cs typeface="Arial" panose="020B0604020202020204" pitchFamily="34" charset="0"/>
            </a:endParaRPr>
          </a:p>
          <a:p>
            <a:pPr lvl="1"/>
            <a:endParaRPr lang="en-US">
              <a:latin typeface="Arial" panose="020B0604020202020204" pitchFamily="34" charset="0"/>
              <a:cs typeface="Arial" panose="020B0604020202020204" pitchFamily="34" charset="0"/>
            </a:endParaRPr>
          </a:p>
          <a:p>
            <a:pPr lvl="1"/>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Sau đó, JSON này được mã hóa Base64Url để tạo thành phần </a:t>
            </a:r>
            <a:r>
              <a:rPr lang="en-US">
                <a:latin typeface="Arial" panose="020B0604020202020204" pitchFamily="34" charset="0"/>
                <a:cs typeface="Arial" panose="020B0604020202020204" pitchFamily="34" charset="0"/>
              </a:rPr>
              <a:t>thứ 2</a:t>
            </a:r>
            <a:r>
              <a:rPr lang="vi-VN">
                <a:latin typeface="Arial" panose="020B0604020202020204" pitchFamily="34" charset="0"/>
                <a:cs typeface="Arial" panose="020B0604020202020204" pitchFamily="34" charset="0"/>
              </a:rPr>
              <a:t> của JWT.</a:t>
            </a:r>
            <a:endParaRPr lang="en-US">
              <a:latin typeface="Arial" panose="020B0604020202020204" pitchFamily="34" charset="0"/>
              <a:cs typeface="Arial" panose="020B0604020202020204" pitchFamily="34" charset="0"/>
            </a:endParaRPr>
          </a:p>
          <a:p>
            <a:pPr lvl="1"/>
            <a:endParaRPr lang="en-US">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40735E79-69A1-680A-9554-A0AFE6B2ADCA}"/>
              </a:ext>
            </a:extLst>
          </p:cNvPr>
          <p:cNvSpPr txBox="1"/>
          <p:nvPr/>
        </p:nvSpPr>
        <p:spPr>
          <a:xfrm>
            <a:off x="1426029" y="3855107"/>
            <a:ext cx="6099110" cy="1169551"/>
          </a:xfrm>
          <a:prstGeom prst="rect">
            <a:avLst/>
          </a:prstGeom>
          <a:noFill/>
          <a:ln w="6350">
            <a:solidFill>
              <a:schemeClr val="tx1"/>
            </a:solidFill>
          </a:ln>
        </p:spPr>
        <p:txBody>
          <a:bodyPr wrap="square">
            <a:spAutoFit/>
          </a:bodyPr>
          <a:lstStyle/>
          <a:p>
            <a:r>
              <a:rPr lang="en-US" sz="1400"/>
              <a:t>{</a:t>
            </a:r>
          </a:p>
          <a:p>
            <a:r>
              <a:rPr lang="en-US" sz="1400"/>
              <a:t>      "sub": "1234567890",</a:t>
            </a:r>
          </a:p>
          <a:p>
            <a:r>
              <a:rPr lang="en-US" sz="1400"/>
              <a:t>      "name": "John Doe",</a:t>
            </a:r>
          </a:p>
          <a:p>
            <a:r>
              <a:rPr lang="en-US" sz="1400"/>
              <a:t>      "admin": true</a:t>
            </a:r>
          </a:p>
          <a:p>
            <a:r>
              <a:rPr lang="en-US" sz="1400"/>
              <a:t>}</a:t>
            </a:r>
          </a:p>
        </p:txBody>
      </p:sp>
    </p:spTree>
    <p:extLst>
      <p:ext uri="{BB962C8B-B14F-4D97-AF65-F5344CB8AC3E}">
        <p14:creationId xmlns:p14="http://schemas.microsoft.com/office/powerpoint/2010/main" val="622539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A31AC3-F1B9-DFCA-DEE3-A14A110348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F95AE5-BE41-5AFD-4363-98514B22FCFA}"/>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B19AA272-75D1-BCA2-8E72-98B6AE1194D2}"/>
              </a:ext>
            </a:extLst>
          </p:cNvPr>
          <p:cNvSpPr>
            <a:spLocks noGrp="1"/>
          </p:cNvSpPr>
          <p:nvPr>
            <p:ph idx="1"/>
          </p:nvPr>
        </p:nvSpPr>
        <p:spPr/>
        <p:txBody>
          <a:bodyPr>
            <a:normAutofit/>
          </a:bodyPr>
          <a:lstStyle/>
          <a:p>
            <a:r>
              <a:rPr lang="vi-VN">
                <a:latin typeface="Arial" panose="020B0604020202020204" pitchFamily="34" charset="0"/>
                <a:cs typeface="Arial" panose="020B0604020202020204" pitchFamily="34" charset="0"/>
              </a:rPr>
              <a:t>Một JWT gồm ba phần chính, ngăn cách bởi dấu chấm (.):</a:t>
            </a:r>
            <a:endParaRPr lang="en-US">
              <a:latin typeface="Arial" panose="020B0604020202020204" pitchFamily="34" charset="0"/>
              <a:cs typeface="Arial" panose="020B0604020202020204" pitchFamily="34" charset="0"/>
            </a:endParaRPr>
          </a:p>
          <a:p>
            <a:pPr lvl="1"/>
            <a:r>
              <a:rPr lang="en-US">
                <a:latin typeface="Arial" panose="020B0604020202020204" pitchFamily="34" charset="0"/>
                <a:cs typeface="Arial" panose="020B0604020202020204" pitchFamily="34" charset="0"/>
              </a:rPr>
              <a:t>Ví dụ format như sau: abc.def.ghi, trong đó</a:t>
            </a:r>
          </a:p>
          <a:p>
            <a:pPr lvl="1"/>
            <a:r>
              <a:rPr lang="en-US">
                <a:latin typeface="Arial" panose="020B0604020202020204" pitchFamily="34" charset="0"/>
                <a:cs typeface="Arial" panose="020B0604020202020204" pitchFamily="34" charset="0"/>
              </a:rPr>
              <a:t>Cuối cùng là s</a:t>
            </a:r>
            <a:r>
              <a:rPr lang="vi-VN">
                <a:latin typeface="Arial" panose="020B0604020202020204" pitchFamily="34" charset="0"/>
                <a:cs typeface="Arial" panose="020B0604020202020204" pitchFamily="34" charset="0"/>
              </a:rPr>
              <a:t>ignature: Được tạo ra bằng cách mã hóa phần Header và Payload, sử dụng một khóa bí mật và thuật toán mã hóa đã chỉ định. Phần này giúp đảm bảo tính toàn vẹn của dữ liệu.</a:t>
            </a:r>
            <a:endParaRPr lang="en-US">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B9A15728-44E1-F6F0-061E-BE7617B397DB}"/>
              </a:ext>
            </a:extLst>
          </p:cNvPr>
          <p:cNvSpPr txBox="1"/>
          <p:nvPr/>
        </p:nvSpPr>
        <p:spPr>
          <a:xfrm>
            <a:off x="1413588" y="3800774"/>
            <a:ext cx="6853334" cy="307777"/>
          </a:xfrm>
          <a:prstGeom prst="rect">
            <a:avLst/>
          </a:prstGeom>
          <a:noFill/>
          <a:ln w="6350">
            <a:solidFill>
              <a:schemeClr val="tx1"/>
            </a:solidFill>
          </a:ln>
        </p:spPr>
        <p:txBody>
          <a:bodyPr wrap="square">
            <a:spAutoFit/>
          </a:bodyPr>
          <a:lstStyle/>
          <a:p>
            <a:r>
              <a:rPr lang="en-US" sz="1400"/>
              <a:t>HMACSHA256(base64UrlEncode(header) + "." + base64UrlEncode(payload),  secret)</a:t>
            </a:r>
          </a:p>
        </p:txBody>
      </p:sp>
    </p:spTree>
    <p:extLst>
      <p:ext uri="{BB962C8B-B14F-4D97-AF65-F5344CB8AC3E}">
        <p14:creationId xmlns:p14="http://schemas.microsoft.com/office/powerpoint/2010/main" val="4215570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5362BB-BC8D-0D7C-7A97-6FBF3CF448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AC48C6-D49F-2B19-441D-2D060BEDF6A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Introduction</a:t>
            </a:r>
          </a:p>
        </p:txBody>
      </p:sp>
      <p:pic>
        <p:nvPicPr>
          <p:cNvPr id="2050" name="Picture 2">
            <a:extLst>
              <a:ext uri="{FF2B5EF4-FFF2-40B4-BE49-F238E27FC236}">
                <a16:creationId xmlns:a16="http://schemas.microsoft.com/office/drawing/2014/main" id="{AAC09EEE-9E29-69D4-E8D9-48352D4AC8B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72943" y="2017697"/>
            <a:ext cx="7805449" cy="42695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8290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29C06C-C07B-1520-3136-017B8694C9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F12B7E-0E4B-F112-ACCC-8578410D42C6}"/>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57FB6A26-0185-E9FC-A05D-15F5737D7D78}"/>
              </a:ext>
            </a:extLst>
          </p:cNvPr>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Cách hoạt động:</a:t>
            </a:r>
          </a:p>
          <a:p>
            <a:pPr lvl="1"/>
            <a:r>
              <a:rPr lang="en-US">
                <a:latin typeface="Arial" panose="020B0604020202020204" pitchFamily="34" charset="0"/>
                <a:cs typeface="Arial" panose="020B0604020202020204" pitchFamily="34" charset="0"/>
              </a:rPr>
              <a:t>Khi người</a:t>
            </a:r>
            <a:r>
              <a:rPr lang="vi-VN">
                <a:latin typeface="Arial" panose="020B0604020202020204" pitchFamily="34" charset="0"/>
                <a:cs typeface="Arial" panose="020B0604020202020204" pitchFamily="34" charset="0"/>
              </a:rPr>
              <a:t> dùng gửi thông tin đăng nhập (username và password) đến máy chủ.</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Máy chủ xác minh thông tin đăng nhập.</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Nếu thông tin đúng, máy chủ sẽ tạo một token JWT.</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Token JWT được trả về cho người dùng, thường dưới dạng một chuỗi ký tự trong phần </a:t>
            </a:r>
            <a:r>
              <a:rPr lang="en-US">
                <a:latin typeface="Arial" panose="020B0604020202020204" pitchFamily="34" charset="0"/>
                <a:cs typeface="Arial" panose="020B0604020202020204" pitchFamily="34" charset="0"/>
              </a:rPr>
              <a:t>response</a:t>
            </a:r>
            <a:r>
              <a:rPr lang="vi-VN">
                <a:latin typeface="Arial" panose="020B0604020202020204" pitchFamily="34" charset="0"/>
                <a:cs typeface="Arial" panose="020B0604020202020204" pitchFamily="34" charset="0"/>
              </a:rPr>
              <a:t>.</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0219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9E1460-2037-A769-4E28-DFD8C3AC3A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169564-11A5-9286-F64E-1A8EEA15C212}"/>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AE8F8FED-6293-2E10-ED04-9CDC391D78D2}"/>
              </a:ext>
            </a:extLst>
          </p:cNvPr>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Cách hoạt động:</a:t>
            </a:r>
          </a:p>
          <a:p>
            <a:pPr lvl="1"/>
            <a:r>
              <a:rPr lang="en-US">
                <a:latin typeface="Arial" panose="020B0604020202020204" pitchFamily="34" charset="0"/>
                <a:cs typeface="Arial" panose="020B0604020202020204" pitchFamily="34" charset="0"/>
              </a:rPr>
              <a:t>Sau khi login thành công, n</a:t>
            </a:r>
            <a:r>
              <a:rPr lang="vi-VN">
                <a:latin typeface="Arial" panose="020B0604020202020204" pitchFamily="34" charset="0"/>
                <a:cs typeface="Arial" panose="020B0604020202020204" pitchFamily="34" charset="0"/>
              </a:rPr>
              <a:t>gười dùng gửi các yêu cầu tiếp theo đến máy chủ, đính kèm token JWT vào phần tiêu đề của yêu cầu (thường sử dụng "Authorization" header với định dạng "Bearer {token}").</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Máy chủ nhận yêu cầu, kiểm tra token JWT để xác minh tính hợp lệ.</a:t>
            </a:r>
            <a:endParaRPr lang="en-US">
              <a:latin typeface="Arial" panose="020B0604020202020204" pitchFamily="34" charset="0"/>
              <a:cs typeface="Arial" panose="020B0604020202020204" pitchFamily="34" charset="0"/>
            </a:endParaRPr>
          </a:p>
          <a:p>
            <a:pPr lvl="2"/>
            <a:r>
              <a:rPr lang="vi-VN">
                <a:latin typeface="Arial" panose="020B0604020202020204" pitchFamily="34" charset="0"/>
                <a:cs typeface="Arial" panose="020B0604020202020204" pitchFamily="34" charset="0"/>
              </a:rPr>
              <a:t>Giải mã token để lấy thông tin trong payload.</a:t>
            </a:r>
            <a:endParaRPr lang="en-US">
              <a:latin typeface="Arial" panose="020B0604020202020204" pitchFamily="34" charset="0"/>
              <a:cs typeface="Arial" panose="020B0604020202020204" pitchFamily="34" charset="0"/>
            </a:endParaRPr>
          </a:p>
          <a:p>
            <a:pPr lvl="2"/>
            <a:r>
              <a:rPr lang="vi-VN">
                <a:latin typeface="Arial" panose="020B0604020202020204" pitchFamily="34" charset="0"/>
                <a:cs typeface="Arial" panose="020B0604020202020204" pitchFamily="34" charset="0"/>
              </a:rPr>
              <a:t>Kiểm tra chữ ký (signature) để đảm bảo token không bị thay đổi.</a:t>
            </a:r>
            <a:endParaRPr lang="en-US">
              <a:latin typeface="Arial" panose="020B0604020202020204" pitchFamily="34" charset="0"/>
              <a:cs typeface="Arial" panose="020B0604020202020204" pitchFamily="34" charset="0"/>
            </a:endParaRPr>
          </a:p>
          <a:p>
            <a:pPr lvl="2"/>
            <a:r>
              <a:rPr lang="vi-VN">
                <a:latin typeface="Arial" panose="020B0604020202020204" pitchFamily="34" charset="0"/>
                <a:cs typeface="Arial" panose="020B0604020202020204" pitchFamily="34" charset="0"/>
              </a:rPr>
              <a:t>Kiểm tra thời gian hết hạn nếu có thiết lập (expiration time).</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Nếu token hợp lệ, máy chủ sẽ xử lý yêu cầu và trả về dữ liệu tương ứng.</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Nếu token không hợp lệ hoặc đã hết hạn, máy chủ sẽ trả về mã lỗi (ví dụ: 401 Unauthorized).</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9298555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TM02900688[[fn=Facet]]</Template>
  <TotalTime>3855</TotalTime>
  <Words>1010</Words>
  <Application>Microsoft Office PowerPoint</Application>
  <PresentationFormat>Widescreen</PresentationFormat>
  <Paragraphs>122</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JetBrains Mono</vt:lpstr>
      <vt:lpstr>Trebuchet MS</vt:lpstr>
      <vt:lpstr>Wingdings 3</vt:lpstr>
      <vt:lpstr>Facet</vt:lpstr>
      <vt:lpstr>Spring Boot</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Implement</vt:lpstr>
      <vt:lpstr>Implement</vt:lpstr>
      <vt:lpstr>Implement</vt:lpstr>
      <vt:lpstr>Implement</vt:lpstr>
      <vt:lpstr>Implement</vt:lpstr>
      <vt:lpstr>Implement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Boot</dc:title>
  <dc:creator>User</dc:creator>
  <cp:lastModifiedBy>Hào Lê</cp:lastModifiedBy>
  <cp:revision>999</cp:revision>
  <dcterms:created xsi:type="dcterms:W3CDTF">2024-06-06T15:40:49Z</dcterms:created>
  <dcterms:modified xsi:type="dcterms:W3CDTF">2024-10-22T17:15:14Z</dcterms:modified>
</cp:coreProperties>
</file>