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28" r:id="rId3"/>
    <p:sldId id="321" r:id="rId4"/>
    <p:sldId id="429" r:id="rId5"/>
    <p:sldId id="418" r:id="rId6"/>
    <p:sldId id="430" r:id="rId7"/>
    <p:sldId id="419" r:id="rId8"/>
    <p:sldId id="421" r:id="rId9"/>
    <p:sldId id="422" r:id="rId10"/>
    <p:sldId id="431" r:id="rId11"/>
    <p:sldId id="423" r:id="rId12"/>
    <p:sldId id="432" r:id="rId13"/>
    <p:sldId id="433" r:id="rId14"/>
    <p:sldId id="437" r:id="rId15"/>
    <p:sldId id="424" r:id="rId16"/>
    <p:sldId id="436" r:id="rId17"/>
    <p:sldId id="435" r:id="rId18"/>
    <p:sldId id="438" r:id="rId19"/>
    <p:sldId id="439" r:id="rId20"/>
    <p:sldId id="434" r:id="rId21"/>
    <p:sldId id="440" r:id="rId22"/>
    <p:sldId id="443" r:id="rId23"/>
    <p:sldId id="442" r:id="rId24"/>
    <p:sldId id="441" r:id="rId25"/>
    <p:sldId id="444" r:id="rId26"/>
    <p:sldId id="445" r:id="rId27"/>
    <p:sldId id="446" r:id="rId28"/>
    <p:sldId id="3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80/api/v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09. Spring Security</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Username mặc định để login là user và password thì mọi người xem trong IDE nhé</a:t>
            </a:r>
          </a:p>
        </p:txBody>
      </p:sp>
      <p:pic>
        <p:nvPicPr>
          <p:cNvPr id="6" name="Picture 5">
            <a:extLst>
              <a:ext uri="{FF2B5EF4-FFF2-40B4-BE49-F238E27FC236}">
                <a16:creationId xmlns:a16="http://schemas.microsoft.com/office/drawing/2014/main" id="{7C62B90E-82C8-C4EF-961F-993DA7EB69DA}"/>
              </a:ext>
            </a:extLst>
          </p:cNvPr>
          <p:cNvPicPr>
            <a:picLocks noChangeAspect="1"/>
          </p:cNvPicPr>
          <p:nvPr/>
        </p:nvPicPr>
        <p:blipFill>
          <a:blip r:embed="rId2"/>
          <a:stretch>
            <a:fillRect/>
          </a:stretch>
        </p:blipFill>
        <p:spPr>
          <a:xfrm>
            <a:off x="812018" y="2914586"/>
            <a:ext cx="8327300" cy="1924566"/>
          </a:xfrm>
          <a:prstGeom prst="rect">
            <a:avLst/>
          </a:prstGeom>
        </p:spPr>
      </p:pic>
    </p:spTree>
    <p:extLst>
      <p:ext uri="{BB962C8B-B14F-4D97-AF65-F5344CB8AC3E}">
        <p14:creationId xmlns:p14="http://schemas.microsoft.com/office/powerpoint/2010/main" val="18785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Chúng ta có thể config giá trị mặc định username và password trong application.properties, ta làm như sau:</a:t>
            </a:r>
          </a:p>
          <a:p>
            <a:pPr lvl="1"/>
            <a:r>
              <a:rPr lang="en-US">
                <a:latin typeface="Arial" panose="020B0604020202020204" pitchFamily="34" charset="0"/>
                <a:cs typeface="Arial" panose="020B0604020202020204" pitchFamily="34" charset="0"/>
              </a:rPr>
              <a:t>spring.security.user.name=haolv</a:t>
            </a:r>
          </a:p>
          <a:p>
            <a:pPr lvl="1"/>
            <a:r>
              <a:rPr lang="en-US">
                <a:latin typeface="Arial" panose="020B0604020202020204" pitchFamily="34" charset="0"/>
                <a:cs typeface="Arial" panose="020B0604020202020204" pitchFamily="34" charset="0"/>
              </a:rPr>
              <a:t>spring.security.user.password=123</a:t>
            </a:r>
          </a:p>
        </p:txBody>
      </p:sp>
    </p:spTree>
    <p:extLst>
      <p:ext uri="{BB962C8B-B14F-4D97-AF65-F5344CB8AC3E}">
        <p14:creationId xmlns:p14="http://schemas.microsoft.com/office/powerpoint/2010/main" val="30306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p:txBody>
      </p:sp>
      <p:pic>
        <p:nvPicPr>
          <p:cNvPr id="5" name="Picture 4">
            <a:extLst>
              <a:ext uri="{FF2B5EF4-FFF2-40B4-BE49-F238E27FC236}">
                <a16:creationId xmlns:a16="http://schemas.microsoft.com/office/drawing/2014/main" id="{F645CECB-2946-F595-1281-63D8751D85FB}"/>
              </a:ext>
            </a:extLst>
          </p:cNvPr>
          <p:cNvPicPr>
            <a:picLocks noChangeAspect="1"/>
          </p:cNvPicPr>
          <p:nvPr/>
        </p:nvPicPr>
        <p:blipFill>
          <a:blip r:embed="rId2"/>
          <a:stretch>
            <a:fillRect/>
          </a:stretch>
        </p:blipFill>
        <p:spPr>
          <a:xfrm>
            <a:off x="1794704" y="2556044"/>
            <a:ext cx="6361927" cy="1982287"/>
          </a:xfrm>
          <a:prstGeom prst="rect">
            <a:avLst/>
          </a:prstGeom>
        </p:spPr>
      </p:pic>
      <p:pic>
        <p:nvPicPr>
          <p:cNvPr id="7" name="Picture 6">
            <a:extLst>
              <a:ext uri="{FF2B5EF4-FFF2-40B4-BE49-F238E27FC236}">
                <a16:creationId xmlns:a16="http://schemas.microsoft.com/office/drawing/2014/main" id="{E6ABBB74-E9CD-B3A0-F909-118F9450D58E}"/>
              </a:ext>
            </a:extLst>
          </p:cNvPr>
          <p:cNvPicPr>
            <a:picLocks noChangeAspect="1"/>
          </p:cNvPicPr>
          <p:nvPr/>
        </p:nvPicPr>
        <p:blipFill>
          <a:blip r:embed="rId3"/>
          <a:stretch>
            <a:fillRect/>
          </a:stretch>
        </p:blipFill>
        <p:spPr>
          <a:xfrm>
            <a:off x="3499786" y="4604801"/>
            <a:ext cx="2951762" cy="1666750"/>
          </a:xfrm>
          <a:prstGeom prst="rect">
            <a:avLst/>
          </a:prstGeom>
        </p:spPr>
      </p:pic>
    </p:spTree>
    <p:extLst>
      <p:ext uri="{BB962C8B-B14F-4D97-AF65-F5344CB8AC3E}">
        <p14:creationId xmlns:p14="http://schemas.microsoft.com/office/powerpoint/2010/main" val="44210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Nội dung username:password đã được encode base64</a:t>
            </a:r>
          </a:p>
        </p:txBody>
      </p:sp>
      <p:pic>
        <p:nvPicPr>
          <p:cNvPr id="6" name="Picture 5">
            <a:extLst>
              <a:ext uri="{FF2B5EF4-FFF2-40B4-BE49-F238E27FC236}">
                <a16:creationId xmlns:a16="http://schemas.microsoft.com/office/drawing/2014/main" id="{C2F1ED96-CBD1-E0EE-EA69-AD3E6991F78C}"/>
              </a:ext>
            </a:extLst>
          </p:cNvPr>
          <p:cNvPicPr>
            <a:picLocks noChangeAspect="1"/>
          </p:cNvPicPr>
          <p:nvPr/>
        </p:nvPicPr>
        <p:blipFill>
          <a:blip r:embed="rId2"/>
          <a:stretch>
            <a:fillRect/>
          </a:stretch>
        </p:blipFill>
        <p:spPr>
          <a:xfrm>
            <a:off x="1712407" y="2561273"/>
            <a:ext cx="6526522" cy="2282851"/>
          </a:xfrm>
          <a:prstGeom prst="rect">
            <a:avLst/>
          </a:prstGeom>
        </p:spPr>
      </p:pic>
    </p:spTree>
    <p:extLst>
      <p:ext uri="{BB962C8B-B14F-4D97-AF65-F5344CB8AC3E}">
        <p14:creationId xmlns:p14="http://schemas.microsoft.com/office/powerpoint/2010/main" val="329269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Trong Spring Security, lưu mật khẩu cần đảm bảo an toàn để tránh các vấn đề bảo mật.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Các cách lưu mật khẩu thường được sử dụng bao gồm:</a:t>
            </a:r>
            <a:endParaRPr lang="en-US">
              <a:latin typeface="Arial" panose="020B0604020202020204" pitchFamily="34" charset="0"/>
              <a:cs typeface="Arial" panose="020B0604020202020204" pitchFamily="34" charset="0"/>
            </a:endParaRPr>
          </a:p>
          <a:p>
            <a:pPr lvl="1"/>
            <a:r>
              <a:rPr lang="en-US"/>
              <a:t>BCryptPasswordEncoder</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Pbkdf2PasswordEncoder</a:t>
            </a:r>
          </a:p>
          <a:p>
            <a:pPr lvl="1"/>
            <a:r>
              <a:rPr lang="en-US">
                <a:latin typeface="Arial" panose="020B0604020202020204" pitchFamily="34" charset="0"/>
                <a:cs typeface="Arial" panose="020B0604020202020204" pitchFamily="34" charset="0"/>
              </a:rPr>
              <a:t>Argon2PasswordEncoder</a:t>
            </a:r>
          </a:p>
          <a:p>
            <a:pPr lvl="1"/>
            <a:r>
              <a:rPr lang="en-US">
                <a:latin typeface="Arial" panose="020B0604020202020204" pitchFamily="34" charset="0"/>
                <a:cs typeface="Arial" panose="020B0604020202020204" pitchFamily="34" charset="0"/>
              </a:rPr>
              <a:t>SCryptPasswordEncoder</a:t>
            </a:r>
          </a:p>
          <a:p>
            <a:pPr lvl="1"/>
            <a:r>
              <a:rPr lang="en-US">
                <a:latin typeface="Arial" panose="020B0604020202020204" pitchFamily="34" charset="0"/>
                <a:cs typeface="Arial" panose="020B0604020202020204" pitchFamily="34" charset="0"/>
              </a:rPr>
              <a:t>NoOpPasswordEncoder</a:t>
            </a:r>
          </a:p>
          <a:p>
            <a:pPr lvl="1"/>
            <a:r>
              <a:rPr lang="en-US">
                <a:latin typeface="Arial" panose="020B0604020202020204" pitchFamily="34" charset="0"/>
                <a:cs typeface="Arial" panose="020B0604020202020204" pitchFamily="34" charset="0"/>
              </a:rPr>
              <a:t>DelegatingPasswordEncoder</a:t>
            </a:r>
          </a:p>
          <a:p>
            <a:pPr lvl="1"/>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9531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Mặc định, Spring Boot sử dụng DelegatingPasswordEncoder làm PasswordEncoder</a:t>
            </a:r>
          </a:p>
          <a:p>
            <a:r>
              <a:rPr lang="en-US">
                <a:latin typeface="Arial" panose="020B0604020202020204" pitchFamily="34" charset="0"/>
                <a:cs typeface="Arial" panose="020B0604020202020204" pitchFamily="34" charset="0"/>
              </a:rPr>
              <a:t>Cách hoạt động của nó như sau:</a:t>
            </a:r>
          </a:p>
          <a:p>
            <a:pPr lvl="1"/>
            <a:r>
              <a:rPr lang="vi-VN">
                <a:latin typeface="Arial" panose="020B0604020202020204" pitchFamily="34" charset="0"/>
                <a:cs typeface="Arial" panose="020B0604020202020204" pitchFamily="34" charset="0"/>
              </a:rPr>
              <a:t>DelegatingPasswordEncoder sử dụng một chuỗi nhận diện (id) đi kèm với mật khẩu đã mã hóa để xác định thuật toán mã hóa cụ thể nào sẽ được sử dụng để giải mã mật khẩu đó.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Chuỗi id này được đặt trong dấu ngoặc nhọn ({}) ở đầu mật khẩu đã mã hóa, giúp DelegatingPasswordEncoder biết cách chọn PasswordEncoder phù hợp để xác minh mật khẩu.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r>
              <a:rPr lang="en-US">
                <a:latin typeface="Arial" panose="020B0604020202020204" pitchFamily="34" charset="0"/>
                <a:cs typeface="Arial" panose="020B0604020202020204" pitchFamily="34" charset="0"/>
              </a:rPr>
              <a:t>{bcrypt}xvxcvzxvzxcvzxcvzxv</a:t>
            </a:r>
          </a:p>
          <a:p>
            <a:pPr lvl="2"/>
            <a:r>
              <a:rPr lang="en-US">
                <a:latin typeface="Arial" panose="020B0604020202020204" pitchFamily="34" charset="0"/>
                <a:cs typeface="Arial" panose="020B0604020202020204" pitchFamily="34" charset="0"/>
              </a:rPr>
              <a:t>{noop}abc123</a:t>
            </a:r>
          </a:p>
        </p:txBody>
      </p:sp>
    </p:spTree>
    <p:extLst>
      <p:ext uri="{BB962C8B-B14F-4D97-AF65-F5344CB8AC3E}">
        <p14:creationId xmlns:p14="http://schemas.microsoft.com/office/powerpoint/2010/main" val="284290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add thông tin user vào bộ nhớ:</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sử dụng cách này thì nó sẽ không lấy thông tin user đã được config ở application.properties nữa</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F061391-2CF2-E29C-9B86-1587FB37A2D9}"/>
              </a:ext>
            </a:extLst>
          </p:cNvPr>
          <p:cNvPicPr>
            <a:picLocks noChangeAspect="1"/>
          </p:cNvPicPr>
          <p:nvPr/>
        </p:nvPicPr>
        <p:blipFill>
          <a:blip r:embed="rId2"/>
          <a:stretch>
            <a:fillRect/>
          </a:stretch>
        </p:blipFill>
        <p:spPr>
          <a:xfrm>
            <a:off x="1123697" y="2546408"/>
            <a:ext cx="8327300" cy="2486750"/>
          </a:xfrm>
          <a:prstGeom prst="rect">
            <a:avLst/>
          </a:prstGeom>
        </p:spPr>
      </p:pic>
    </p:spTree>
    <p:extLst>
      <p:ext uri="{BB962C8B-B14F-4D97-AF65-F5344CB8AC3E}">
        <p14:creationId xmlns:p14="http://schemas.microsoft.com/office/powerpoint/2010/main" val="294336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haolv1:test123</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74D717-38E2-927B-4E56-38FCCEECCAF5}"/>
              </a:ext>
            </a:extLst>
          </p:cNvPr>
          <p:cNvPicPr>
            <a:picLocks noChangeAspect="1"/>
          </p:cNvPicPr>
          <p:nvPr/>
        </p:nvPicPr>
        <p:blipFill>
          <a:blip r:embed="rId2"/>
          <a:stretch>
            <a:fillRect/>
          </a:stretch>
        </p:blipFill>
        <p:spPr>
          <a:xfrm>
            <a:off x="677334" y="2667424"/>
            <a:ext cx="9160030" cy="1896378"/>
          </a:xfrm>
          <a:prstGeom prst="rect">
            <a:avLst/>
          </a:prstGeom>
        </p:spPr>
      </p:pic>
    </p:spTree>
    <p:extLst>
      <p:ext uri="{BB962C8B-B14F-4D97-AF65-F5344CB8AC3E}">
        <p14:creationId xmlns:p14="http://schemas.microsoft.com/office/powerpoint/2010/main" val="121055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haolv2:test123 và haolv3:test123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30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Ví dụ password là: {bcrypt}$2a$12$GFrM4OAG2pAJJupeCTP5 …</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check password:</a:t>
            </a:r>
          </a:p>
          <a:p>
            <a:pPr lvl="1"/>
            <a:r>
              <a:rPr lang="en-US">
                <a:latin typeface="Arial" panose="020B0604020202020204" pitchFamily="34" charset="0"/>
                <a:cs typeface="Arial" panose="020B0604020202020204" pitchFamily="34" charset="0"/>
              </a:rPr>
              <a:t>Lấy id {bcrypt} và kiểm tra xem sử dụng encoder nào</a:t>
            </a:r>
          </a:p>
          <a:p>
            <a:pPr lvl="1"/>
            <a:r>
              <a:rPr lang="en-US">
                <a:latin typeface="Arial" panose="020B0604020202020204" pitchFamily="34" charset="0"/>
                <a:cs typeface="Arial" panose="020B0604020202020204" pitchFamily="34" charset="0"/>
              </a:rPr>
              <a:t>Thực hiện encode password mà user nhập vào</a:t>
            </a:r>
          </a:p>
          <a:p>
            <a:pPr lvl="1"/>
            <a:r>
              <a:rPr lang="en-US">
                <a:latin typeface="Arial" panose="020B0604020202020204" pitchFamily="34" charset="0"/>
                <a:cs typeface="Arial" panose="020B0604020202020204" pitchFamily="34" charset="0"/>
              </a:rPr>
              <a:t>Check mapping password sau khi encode với password trong bộ nhớ</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02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2160589"/>
            <a:ext cx="6212632" cy="1143000"/>
            <a:chOff x="1780592" y="2386475"/>
            <a:chExt cx="6212632" cy="1143000"/>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grpSp>
      <p:sp>
        <p:nvSpPr>
          <p:cNvPr id="9" name="Thought Bubble: Cloud 8">
            <a:extLst>
              <a:ext uri="{FF2B5EF4-FFF2-40B4-BE49-F238E27FC236}">
                <a16:creationId xmlns:a16="http://schemas.microsoft.com/office/drawing/2014/main" id="{29BB93E3-547E-133D-4461-B3FCFE28F928}"/>
              </a:ext>
            </a:extLst>
          </p:cNvPr>
          <p:cNvSpPr/>
          <p:nvPr/>
        </p:nvSpPr>
        <p:spPr>
          <a:xfrm>
            <a:off x="4117910" y="3756903"/>
            <a:ext cx="4484913" cy="2108942"/>
          </a:xfrm>
          <a:prstGeom prst="cloudCallout">
            <a:avLst>
              <a:gd name="adj1" fmla="val 24266"/>
              <a:gd name="adj2" fmla="val -688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Các endpoint:</a:t>
            </a:r>
          </a:p>
          <a:p>
            <a:pPr algn="ctr"/>
            <a:r>
              <a:rPr lang="en-US"/>
              <a:t>/api/users</a:t>
            </a:r>
          </a:p>
          <a:p>
            <a:pPr algn="ctr"/>
            <a:r>
              <a:rPr lang="en-US"/>
              <a:t>/api/devices</a:t>
            </a:r>
          </a:p>
          <a:p>
            <a:pPr algn="ctr"/>
            <a:r>
              <a:rPr lang="en-US"/>
              <a:t>…</a:t>
            </a:r>
          </a:p>
        </p:txBody>
      </p:sp>
    </p:spTree>
    <p:extLst>
      <p:ext uri="{BB962C8B-B14F-4D97-AF65-F5344CB8AC3E}">
        <p14:creationId xmlns:p14="http://schemas.microsoft.com/office/powerpoint/2010/main" val="4220137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Giờ ta sẽ xử lý bài toán bên dưới về quản lý nhân viên:</a:t>
            </a:r>
          </a:p>
          <a:p>
            <a:pPr lvl="1"/>
            <a:r>
              <a:rPr lang="en-US">
                <a:latin typeface="Arial" panose="020B0604020202020204" pitchFamily="34" charset="0"/>
                <a:cs typeface="Arial" panose="020B0604020202020204" pitchFamily="34" charset="0"/>
              </a:rPr>
              <a:t>User cho phép xem thông tin tất cả employee</a:t>
            </a:r>
          </a:p>
          <a:p>
            <a:pPr lvl="1"/>
            <a:r>
              <a:rPr lang="en-US">
                <a:latin typeface="Arial" panose="020B0604020202020204" pitchFamily="34" charset="0"/>
                <a:cs typeface="Arial" panose="020B0604020202020204" pitchFamily="34" charset="0"/>
              </a:rPr>
              <a:t>Manager cho phép thêm/sửa thông tin employee</a:t>
            </a:r>
          </a:p>
          <a:p>
            <a:pPr lvl="1"/>
            <a:r>
              <a:rPr lang="en-US">
                <a:latin typeface="Arial" panose="020B0604020202020204" pitchFamily="34" charset="0"/>
                <a:cs typeface="Arial" panose="020B0604020202020204" pitchFamily="34" charset="0"/>
              </a:rPr>
              <a:t>Admin cho phép xóa thông tin employee</a:t>
            </a:r>
          </a:p>
        </p:txBody>
      </p:sp>
    </p:spTree>
    <p:extLst>
      <p:ext uri="{BB962C8B-B14F-4D97-AF65-F5344CB8AC3E}">
        <p14:creationId xmlns:p14="http://schemas.microsoft.com/office/powerpoint/2010/main" val="1079521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Phân tích bài toán:</a:t>
            </a:r>
          </a:p>
          <a:p>
            <a:pPr lvl="1"/>
            <a:r>
              <a:rPr lang="en-US">
                <a:latin typeface="Arial" panose="020B0604020202020204" pitchFamily="34" charset="0"/>
                <a:cs typeface="Arial" panose="020B0604020202020204" pitchFamily="34" charset="0"/>
              </a:rPr>
              <a:t>User cho phép xem thông tin tất cả employee</a:t>
            </a:r>
          </a:p>
          <a:p>
            <a:pPr lvl="2"/>
            <a:r>
              <a:rPr lang="en-US">
                <a:latin typeface="Arial" panose="020B0604020202020204" pitchFamily="34" charset="0"/>
                <a:cs typeface="Arial" panose="020B0604020202020204" pitchFamily="34" charset="0"/>
              </a:rPr>
              <a:t>GET - /api/employee</a:t>
            </a:r>
          </a:p>
          <a:p>
            <a:pPr lvl="1"/>
            <a:r>
              <a:rPr lang="en-US">
                <a:latin typeface="Arial" panose="020B0604020202020204" pitchFamily="34" charset="0"/>
                <a:cs typeface="Arial" panose="020B0604020202020204" pitchFamily="34" charset="0"/>
              </a:rPr>
              <a:t>Manager cho phép thêm/sửa thông tin employee</a:t>
            </a:r>
          </a:p>
          <a:p>
            <a:pPr lvl="2"/>
            <a:r>
              <a:rPr lang="en-US">
                <a:latin typeface="Arial" panose="020B0604020202020204" pitchFamily="34" charset="0"/>
                <a:cs typeface="Arial" panose="020B0604020202020204" pitchFamily="34" charset="0"/>
              </a:rPr>
              <a:t>POST - /api/employee</a:t>
            </a:r>
          </a:p>
          <a:p>
            <a:pPr lvl="2"/>
            <a:r>
              <a:rPr lang="en-US">
                <a:latin typeface="Arial" panose="020B0604020202020204" pitchFamily="34" charset="0"/>
                <a:cs typeface="Arial" panose="020B0604020202020204" pitchFamily="34" charset="0"/>
              </a:rPr>
              <a:t>PUT - /api/employee</a:t>
            </a:r>
          </a:p>
          <a:p>
            <a:pPr lvl="1"/>
            <a:r>
              <a:rPr lang="en-US">
                <a:latin typeface="Arial" panose="020B0604020202020204" pitchFamily="34" charset="0"/>
                <a:cs typeface="Arial" panose="020B0604020202020204" pitchFamily="34" charset="0"/>
              </a:rPr>
              <a:t>Admin cho phép xóa thông tin employee</a:t>
            </a:r>
          </a:p>
          <a:p>
            <a:pPr lvl="2"/>
            <a:r>
              <a:rPr lang="en-US">
                <a:latin typeface="Arial" panose="020B0604020202020204" pitchFamily="34" charset="0"/>
                <a:cs typeface="Arial" panose="020B0604020202020204" pitchFamily="34" charset="0"/>
              </a:rPr>
              <a:t>DELETE - /api/employee/{employeeId}</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693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Triển khai thôi nào</a:t>
            </a:r>
          </a:p>
          <a:p>
            <a:pPr lvl="1"/>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87D23CC-DB0C-5B17-7C52-485397B6E768}"/>
              </a:ext>
            </a:extLst>
          </p:cNvPr>
          <p:cNvPicPr>
            <a:picLocks noChangeAspect="1"/>
          </p:cNvPicPr>
          <p:nvPr/>
        </p:nvPicPr>
        <p:blipFill>
          <a:blip r:embed="rId2"/>
          <a:stretch>
            <a:fillRect/>
          </a:stretch>
        </p:blipFill>
        <p:spPr>
          <a:xfrm>
            <a:off x="677334" y="2577994"/>
            <a:ext cx="5234134" cy="3891594"/>
          </a:xfrm>
          <a:prstGeom prst="rect">
            <a:avLst/>
          </a:prstGeom>
        </p:spPr>
      </p:pic>
    </p:spTree>
    <p:extLst>
      <p:ext uri="{BB962C8B-B14F-4D97-AF65-F5344CB8AC3E}">
        <p14:creationId xmlns:p14="http://schemas.microsoft.com/office/powerpoint/2010/main" val="672940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role cho từng user:</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E2E0769-498F-8615-F2C6-ADFA1A92BF12}"/>
              </a:ext>
            </a:extLst>
          </p:cNvPr>
          <p:cNvPicPr>
            <a:picLocks noChangeAspect="1"/>
          </p:cNvPicPr>
          <p:nvPr/>
        </p:nvPicPr>
        <p:blipFill>
          <a:blip r:embed="rId2"/>
          <a:stretch>
            <a:fillRect/>
          </a:stretch>
        </p:blipFill>
        <p:spPr>
          <a:xfrm>
            <a:off x="677334" y="2585240"/>
            <a:ext cx="9160030" cy="1687519"/>
          </a:xfrm>
          <a:prstGeom prst="rect">
            <a:avLst/>
          </a:prstGeom>
        </p:spPr>
      </p:pic>
    </p:spTree>
    <p:extLst>
      <p:ext uri="{BB962C8B-B14F-4D97-AF65-F5344CB8AC3E}">
        <p14:creationId xmlns:p14="http://schemas.microsoft.com/office/powerpoint/2010/main" val="364589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Tree>
    <p:extLst>
      <p:ext uri="{BB962C8B-B14F-4D97-AF65-F5344CB8AC3E}">
        <p14:creationId xmlns:p14="http://schemas.microsoft.com/office/powerpoint/2010/main" val="189576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
        <p:nvSpPr>
          <p:cNvPr id="4" name="Speech Bubble: Rectangle 3">
            <a:extLst>
              <a:ext uri="{FF2B5EF4-FFF2-40B4-BE49-F238E27FC236}">
                <a16:creationId xmlns:a16="http://schemas.microsoft.com/office/drawing/2014/main" id="{325ACB7B-AE3B-BC72-E191-F5490FD7B2F5}"/>
              </a:ext>
            </a:extLst>
          </p:cNvPr>
          <p:cNvSpPr/>
          <p:nvPr/>
        </p:nvSpPr>
        <p:spPr>
          <a:xfrm>
            <a:off x="3744686"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HTTP method</a:t>
            </a:r>
          </a:p>
        </p:txBody>
      </p:sp>
      <p:sp>
        <p:nvSpPr>
          <p:cNvPr id="5" name="Speech Bubble: Rectangle 4">
            <a:extLst>
              <a:ext uri="{FF2B5EF4-FFF2-40B4-BE49-F238E27FC236}">
                <a16:creationId xmlns:a16="http://schemas.microsoft.com/office/drawing/2014/main" id="{1F455932-F3C1-FF1C-0FC9-BC10133A9F4B}"/>
              </a:ext>
            </a:extLst>
          </p:cNvPr>
          <p:cNvSpPr/>
          <p:nvPr/>
        </p:nvSpPr>
        <p:spPr>
          <a:xfrm>
            <a:off x="5299788" y="3166219"/>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API</a:t>
            </a:r>
          </a:p>
        </p:txBody>
      </p:sp>
      <p:sp>
        <p:nvSpPr>
          <p:cNvPr id="6" name="Speech Bubble: Rectangle 5">
            <a:extLst>
              <a:ext uri="{FF2B5EF4-FFF2-40B4-BE49-F238E27FC236}">
                <a16:creationId xmlns:a16="http://schemas.microsoft.com/office/drawing/2014/main" id="{DE952C6E-019F-456F-00B3-7C4C412E56D7}"/>
              </a:ext>
            </a:extLst>
          </p:cNvPr>
          <p:cNvSpPr/>
          <p:nvPr/>
        </p:nvSpPr>
        <p:spPr>
          <a:xfrm>
            <a:off x="7209453"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Role có thể access API</a:t>
            </a:r>
          </a:p>
        </p:txBody>
      </p:sp>
      <p:sp>
        <p:nvSpPr>
          <p:cNvPr id="7" name="Speech Bubble: Rectangle 6">
            <a:extLst>
              <a:ext uri="{FF2B5EF4-FFF2-40B4-BE49-F238E27FC236}">
                <a16:creationId xmlns:a16="http://schemas.microsoft.com/office/drawing/2014/main" id="{CD7EFC06-7E40-EA34-421D-8AE646BF09CB}"/>
              </a:ext>
            </a:extLst>
          </p:cNvPr>
          <p:cNvSpPr/>
          <p:nvPr/>
        </p:nvSpPr>
        <p:spPr>
          <a:xfrm>
            <a:off x="1387151" y="4100975"/>
            <a:ext cx="1369116"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Kích hoạt xác thực HTTP Basic</a:t>
            </a:r>
          </a:p>
        </p:txBody>
      </p:sp>
      <p:sp>
        <p:nvSpPr>
          <p:cNvPr id="8" name="Speech Bubble: Rectangle 7">
            <a:extLst>
              <a:ext uri="{FF2B5EF4-FFF2-40B4-BE49-F238E27FC236}">
                <a16:creationId xmlns:a16="http://schemas.microsoft.com/office/drawing/2014/main" id="{52C46B89-DA09-CA06-B440-867D43DDFE09}"/>
              </a:ext>
            </a:extLst>
          </p:cNvPr>
          <p:cNvSpPr/>
          <p:nvPr/>
        </p:nvSpPr>
        <p:spPr>
          <a:xfrm>
            <a:off x="4606128" y="4853644"/>
            <a:ext cx="1369116" cy="612648"/>
          </a:xfrm>
          <a:prstGeom prst="wedgeRectCallout">
            <a:avLst>
              <a:gd name="adj1" fmla="val -68993"/>
              <a:gd name="adj2" fmla="val 56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Disable csrf</a:t>
            </a:r>
          </a:p>
        </p:txBody>
      </p:sp>
    </p:spTree>
    <p:extLst>
      <p:ext uri="{BB962C8B-B14F-4D97-AF65-F5344CB8AC3E}">
        <p14:creationId xmlns:p14="http://schemas.microsoft.com/office/powerpoint/2010/main" val="634438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Nếu không config httpBasic thì chúng ta không thể authen được vì spring không xác định được cách thức authen.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CSRF không disable thì các phương thức POST/PUT/DELETE… sẽ không thể hoạt động được vì cơ chế kiểm tra token của CSRF để tránh hacker tấn công.</a:t>
            </a:r>
          </a:p>
          <a:p>
            <a:r>
              <a:rPr lang="en-US">
                <a:latin typeface="Arial" panose="020B0604020202020204" pitchFamily="34" charset="0"/>
                <a:cs typeface="Arial" panose="020B0604020202020204" pitchFamily="34" charset="0"/>
              </a:rPr>
              <a:t>CSRF chỉ sử dụng cho các ứng dụng sử dụng HTML FORM, với REST API thì chúng ta không cần.</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531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Xong, chạy thử thôi ^^</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722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7D5C64E-1AC5-734E-A1E2-CF31EB1108A2}"/>
              </a:ext>
            </a:extLst>
          </p:cNvPr>
          <p:cNvPicPr>
            <a:picLocks noChangeAspect="1"/>
          </p:cNvPicPr>
          <p:nvPr/>
        </p:nvPicPr>
        <p:blipFill>
          <a:blip r:embed="rId2"/>
          <a:stretch>
            <a:fillRect/>
          </a:stretch>
        </p:blipFill>
        <p:spPr>
          <a:xfrm>
            <a:off x="677334" y="2605231"/>
            <a:ext cx="8327300" cy="3436131"/>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1995379"/>
            <a:ext cx="6212632" cy="3352796"/>
            <a:chOff x="1780592" y="2220691"/>
            <a:chExt cx="6212632" cy="3352796"/>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sp>
          <p:nvSpPr>
            <p:cNvPr id="7" name="Rectangle: Rounded Corners 6">
              <a:extLst>
                <a:ext uri="{FF2B5EF4-FFF2-40B4-BE49-F238E27FC236}">
                  <a16:creationId xmlns:a16="http://schemas.microsoft.com/office/drawing/2014/main" id="{5EC7617D-4FE9-AF48-0F28-C28A663E9AEC}"/>
                </a:ext>
              </a:extLst>
            </p:cNvPr>
            <p:cNvSpPr/>
            <p:nvPr/>
          </p:nvSpPr>
          <p:spPr>
            <a:xfrm>
              <a:off x="3683259" y="3732252"/>
              <a:ext cx="1810138" cy="39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Security config</a:t>
              </a:r>
            </a:p>
          </p:txBody>
        </p:sp>
        <p:sp>
          <p:nvSpPr>
            <p:cNvPr id="8" name="Rectangle: Rounded Corners 7">
              <a:extLst>
                <a:ext uri="{FF2B5EF4-FFF2-40B4-BE49-F238E27FC236}">
                  <a16:creationId xmlns:a16="http://schemas.microsoft.com/office/drawing/2014/main" id="{0424154C-EECA-A337-36DA-93806269FD66}"/>
                </a:ext>
              </a:extLst>
            </p:cNvPr>
            <p:cNvSpPr/>
            <p:nvPr/>
          </p:nvSpPr>
          <p:spPr>
            <a:xfrm>
              <a:off x="3683259" y="4509832"/>
              <a:ext cx="1810138" cy="901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username</a:t>
              </a:r>
            </a:p>
            <a:p>
              <a:pPr algn="ctr"/>
              <a:r>
                <a:rPr lang="en-US"/>
                <a:t>password</a:t>
              </a:r>
            </a:p>
            <a:p>
              <a:pPr algn="ctr"/>
              <a:r>
                <a:rPr lang="en-US"/>
                <a:t>roles</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Rectangle: Rounded Corners 5">
              <a:extLst>
                <a:ext uri="{FF2B5EF4-FFF2-40B4-BE49-F238E27FC236}">
                  <a16:creationId xmlns:a16="http://schemas.microsoft.com/office/drawing/2014/main" id="{FEE1553B-7DAA-574D-17CE-01E2F8E25CE3}"/>
                </a:ext>
              </a:extLst>
            </p:cNvPr>
            <p:cNvSpPr/>
            <p:nvPr/>
          </p:nvSpPr>
          <p:spPr>
            <a:xfrm>
              <a:off x="3683260" y="2567632"/>
              <a:ext cx="1810138" cy="7806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Spring security filter</a:t>
              </a:r>
            </a:p>
          </p:txBody>
        </p:sp>
        <p:sp>
          <p:nvSpPr>
            <p:cNvPr id="15" name="Rectangle 14">
              <a:extLst>
                <a:ext uri="{FF2B5EF4-FFF2-40B4-BE49-F238E27FC236}">
                  <a16:creationId xmlns:a16="http://schemas.microsoft.com/office/drawing/2014/main" id="{10ED434C-C36C-7D4D-C0C6-13B4A03C63AE}"/>
                </a:ext>
              </a:extLst>
            </p:cNvPr>
            <p:cNvSpPr/>
            <p:nvPr/>
          </p:nvSpPr>
          <p:spPr>
            <a:xfrm>
              <a:off x="3533192" y="2220691"/>
              <a:ext cx="2108718" cy="3352796"/>
            </a:xfrm>
            <a:prstGeom prst="rect">
              <a:avLst/>
            </a:prstGeom>
            <a:noFill/>
            <a:ln>
              <a:solidFill>
                <a:schemeClr val="bg1">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Spring security</a:t>
              </a:r>
            </a:p>
          </p:txBody>
        </p:sp>
        <p:cxnSp>
          <p:nvCxnSpPr>
            <p:cNvPr id="17" name="Straight Arrow Connector 16">
              <a:extLst>
                <a:ext uri="{FF2B5EF4-FFF2-40B4-BE49-F238E27FC236}">
                  <a16:creationId xmlns:a16="http://schemas.microsoft.com/office/drawing/2014/main" id="{C2BAEF74-188E-259C-7ECF-7BAA3B43CDFF}"/>
                </a:ext>
              </a:extLst>
            </p:cNvPr>
            <p:cNvCxnSpPr>
              <a:cxnSpLocks/>
            </p:cNvCxnSpPr>
            <p:nvPr/>
          </p:nvCxnSpPr>
          <p:spPr>
            <a:xfrm flipH="1">
              <a:off x="4523017" y="3354916"/>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B7C1D1D2-EF4F-F299-A8AE-9A8F9931F837}"/>
                </a:ext>
              </a:extLst>
            </p:cNvPr>
            <p:cNvCxnSpPr>
              <a:cxnSpLocks/>
            </p:cNvCxnSpPr>
            <p:nvPr/>
          </p:nvCxnSpPr>
          <p:spPr>
            <a:xfrm>
              <a:off x="4526128" y="4125899"/>
              <a:ext cx="0"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BB1661AA-85F3-CAD7-9C71-33D7F6ED9C3F}"/>
                </a:ext>
              </a:extLst>
            </p:cNvPr>
            <p:cNvCxnSpPr>
              <a:cxnSpLocks/>
            </p:cNvCxnSpPr>
            <p:nvPr/>
          </p:nvCxnSpPr>
          <p:spPr>
            <a:xfrm flipV="1">
              <a:off x="4650528" y="4125900"/>
              <a:ext cx="0" cy="3839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623209EE-D3E6-EF81-ECD6-CFDD03A5AAF2}"/>
                </a:ext>
              </a:extLst>
            </p:cNvPr>
            <p:cNvCxnSpPr>
              <a:cxnSpLocks/>
            </p:cNvCxnSpPr>
            <p:nvPr/>
          </p:nvCxnSpPr>
          <p:spPr>
            <a:xfrm flipV="1">
              <a:off x="4662584" y="3343837"/>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11480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Trong một hệ thống thì không thể tránh khỏi các yêu cầu về bảo mật, ví dụ: </a:t>
            </a:r>
          </a:p>
          <a:p>
            <a:pPr lvl="1"/>
            <a:r>
              <a:rPr lang="en-US">
                <a:latin typeface="Arial" panose="020B0604020202020204" pitchFamily="34" charset="0"/>
                <a:cs typeface="Arial" panose="020B0604020202020204" pitchFamily="34" charset="0"/>
              </a:rPr>
              <a:t>Thông tin của người A thì ông B không thể xem/sửa được.</a:t>
            </a:r>
          </a:p>
          <a:p>
            <a:pPr lvl="1"/>
            <a:r>
              <a:rPr lang="en-US">
                <a:latin typeface="Arial" panose="020B0604020202020204" pitchFamily="34" charset="0"/>
                <a:cs typeface="Arial" panose="020B0604020202020204" pitchFamily="34" charset="0"/>
              </a:rPr>
              <a:t>Phân quyền các tác vụ cho người dùng bình thường, cho manager, cho admin…</a:t>
            </a:r>
          </a:p>
          <a:p>
            <a:pPr lvl="1"/>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Hiện tại </a:t>
            </a:r>
            <a:r>
              <a:rPr lang="vi-VN">
                <a:latin typeface="Arial" panose="020B0604020202020204" pitchFamily="34" charset="0"/>
                <a:cs typeface="Arial" panose="020B0604020202020204" pitchFamily="34" charset="0"/>
              </a:rPr>
              <a:t>việc truy cập các endpoint thì đều được phép</a:t>
            </a:r>
            <a:r>
              <a:rPr lang="en-US">
                <a:latin typeface="Arial" panose="020B0604020202020204" pitchFamily="34" charset="0"/>
                <a:cs typeface="Arial" panose="020B0604020202020204" pitchFamily="34" charset="0"/>
              </a:rPr>
              <a:t> truy cập</a:t>
            </a:r>
            <a:r>
              <a:rPr lang="vi-VN">
                <a:latin typeface="Arial" panose="020B0604020202020204" pitchFamily="34" charset="0"/>
                <a:cs typeface="Arial" panose="020B0604020202020204" pitchFamily="34" charset="0"/>
              </a:rPr>
              <a:t> bởi bất cứ ai</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tăng sự bảo mật cho hệ thống thì chúng ta sẽ áp dụng Spring Security để giải quyết vấn đề xác thực và phân quyền sử dụng các endpoint.</a:t>
            </a:r>
          </a:p>
        </p:txBody>
      </p:sp>
    </p:spTree>
    <p:extLst>
      <p:ext uri="{BB962C8B-B14F-4D97-AF65-F5344CB8AC3E}">
        <p14:creationId xmlns:p14="http://schemas.microsoft.com/office/powerpoint/2010/main" val="105212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CFC2AFA4-26D1-5965-6073-5FA61ECA8A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0896" y="1930400"/>
            <a:ext cx="3943106" cy="4086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a:extLst>
              <a:ext uri="{FF2B5EF4-FFF2-40B4-BE49-F238E27FC236}">
                <a16:creationId xmlns:a16="http://schemas.microsoft.com/office/drawing/2014/main" id="{83D78C99-3BFD-365C-0C5A-EDC8E2BF5D14}"/>
              </a:ext>
            </a:extLst>
          </p:cNvPr>
          <p:cNvSpPr>
            <a:spLocks noGrp="1"/>
          </p:cNvSpPr>
          <p:nvPr>
            <p:ph idx="1"/>
          </p:nvPr>
        </p:nvSpPr>
        <p:spPr>
          <a:xfrm>
            <a:off x="677334" y="2160589"/>
            <a:ext cx="4448282" cy="3880773"/>
          </a:xfrm>
        </p:spPr>
        <p:txBody>
          <a:bodyPr/>
          <a:lstStyle/>
          <a:p>
            <a:r>
              <a:rPr lang="en-US">
                <a:latin typeface="Arial" panose="020B0604020202020204" pitchFamily="34" charset="0"/>
                <a:cs typeface="Arial" panose="020B0604020202020204" pitchFamily="34" charset="0"/>
              </a:rPr>
              <a:t>Đây là cách thức mà Spring security hoạt động.</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 bạn có phân biệt được authentication và authorization? </a:t>
            </a:r>
          </a:p>
        </p:txBody>
      </p:sp>
    </p:spTree>
    <p:extLst>
      <p:ext uri="{BB962C8B-B14F-4D97-AF65-F5344CB8AC3E}">
        <p14:creationId xmlns:p14="http://schemas.microsoft.com/office/powerpoint/2010/main" val="34447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4" name="Content Placeholder 3">
            <a:extLst>
              <a:ext uri="{FF2B5EF4-FFF2-40B4-BE49-F238E27FC236}">
                <a16:creationId xmlns:a16="http://schemas.microsoft.com/office/drawing/2014/main" id="{C5B0D352-F607-EBE6-5950-85E0B8E5D739}"/>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Hiểu đơn giản thì a</a:t>
            </a:r>
            <a:r>
              <a:rPr lang="vi-VN">
                <a:latin typeface="Arial" panose="020B0604020202020204" pitchFamily="34" charset="0"/>
                <a:cs typeface="Arial" panose="020B0604020202020204" pitchFamily="34" charset="0"/>
              </a:rPr>
              <a:t>uthentication trả lời câu hỏi "Bạn là ai?", còn </a:t>
            </a:r>
            <a:r>
              <a:rPr lang="en-US">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uthorization trả lời câu hỏi "Bạn được phép làm gì?".</a:t>
            </a:r>
            <a:endParaRPr lang="en-US">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7C9723E-D7D3-1ADC-FCC9-62D52445B2E4}"/>
              </a:ext>
            </a:extLst>
          </p:cNvPr>
          <p:cNvPicPr>
            <a:picLocks noChangeAspect="1"/>
          </p:cNvPicPr>
          <p:nvPr/>
        </p:nvPicPr>
        <p:blipFill>
          <a:blip r:embed="rId2"/>
          <a:stretch>
            <a:fillRect/>
          </a:stretch>
        </p:blipFill>
        <p:spPr>
          <a:xfrm>
            <a:off x="1479993" y="2907651"/>
            <a:ext cx="6991350" cy="2933700"/>
          </a:xfrm>
          <a:prstGeom prst="rect">
            <a:avLst/>
          </a:prstGeom>
        </p:spPr>
      </p:pic>
    </p:spTree>
    <p:extLst>
      <p:ext uri="{BB962C8B-B14F-4D97-AF65-F5344CB8AC3E}">
        <p14:creationId xmlns:p14="http://schemas.microsoft.com/office/powerpoint/2010/main" val="409196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Thêm Dependency</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Done ^^</a:t>
            </a:r>
          </a:p>
        </p:txBody>
      </p:sp>
      <p:sp>
        <p:nvSpPr>
          <p:cNvPr id="6" name="TextBox 5">
            <a:extLst>
              <a:ext uri="{FF2B5EF4-FFF2-40B4-BE49-F238E27FC236}">
                <a16:creationId xmlns:a16="http://schemas.microsoft.com/office/drawing/2014/main" id="{8A7DF059-EF40-B898-D3E5-21DBF693E0D1}"/>
              </a:ext>
            </a:extLst>
          </p:cNvPr>
          <p:cNvSpPr txBox="1"/>
          <p:nvPr/>
        </p:nvSpPr>
        <p:spPr>
          <a:xfrm>
            <a:off x="1057469" y="2637451"/>
            <a:ext cx="7134808" cy="1077218"/>
          </a:xfrm>
          <a:prstGeom prst="rect">
            <a:avLst/>
          </a:prstGeom>
          <a:noFill/>
          <a:ln w="12700">
            <a:solidFill>
              <a:schemeClr val="tx1"/>
            </a:solidFill>
          </a:ln>
        </p:spPr>
        <p:txBody>
          <a:bodyPr wrap="square" rtlCol="0">
            <a:spAutoFit/>
          </a:bodyPr>
          <a:lstStyle/>
          <a:p>
            <a:r>
              <a:rPr lang="en-US" sz="1600"/>
              <a:t>&lt;dependency&gt;</a:t>
            </a:r>
          </a:p>
          <a:p>
            <a:r>
              <a:rPr lang="en-US" sz="1600"/>
              <a:t>    &lt;groupId&gt;org.springframework.boot&lt;/groupId&gt;</a:t>
            </a:r>
          </a:p>
          <a:p>
            <a:r>
              <a:rPr lang="en-US" sz="1600"/>
              <a:t>    &lt;artifactId&gt;spring-boot-starter-security&lt;/artifactId&gt;</a:t>
            </a:r>
          </a:p>
          <a:p>
            <a:r>
              <a:rPr lang="en-US" sz="1600"/>
              <a:t>&lt;/dependency&gt;</a:t>
            </a:r>
          </a:p>
        </p:txBody>
      </p:sp>
    </p:spTree>
    <p:extLst>
      <p:ext uri="{BB962C8B-B14F-4D97-AF65-F5344CB8AC3E}">
        <p14:creationId xmlns:p14="http://schemas.microsoft.com/office/powerpoint/2010/main" val="269795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Demo thử api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Chạy thử nhé: </a:t>
            </a:r>
            <a:r>
              <a:rPr lang="en-US">
                <a:latin typeface="Arial" panose="020B0604020202020204" pitchFamily="34" charset="0"/>
                <a:cs typeface="Arial" panose="020B0604020202020204" pitchFamily="34" charset="0"/>
                <a:hlinkClick r:id="rId2"/>
              </a:rPr>
              <a:t>http://localhost:8080/api/v1</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FEBCA4A-D355-322A-133C-EDED6BBB863D}"/>
              </a:ext>
            </a:extLst>
          </p:cNvPr>
          <p:cNvPicPr>
            <a:picLocks noChangeAspect="1"/>
          </p:cNvPicPr>
          <p:nvPr/>
        </p:nvPicPr>
        <p:blipFill>
          <a:blip r:embed="rId3"/>
          <a:stretch>
            <a:fillRect/>
          </a:stretch>
        </p:blipFill>
        <p:spPr>
          <a:xfrm>
            <a:off x="1141595" y="2559155"/>
            <a:ext cx="3912335" cy="1739690"/>
          </a:xfrm>
          <a:prstGeom prst="rect">
            <a:avLst/>
          </a:prstGeom>
        </p:spPr>
      </p:pic>
    </p:spTree>
    <p:extLst>
      <p:ext uri="{BB962C8B-B14F-4D97-AF65-F5344CB8AC3E}">
        <p14:creationId xmlns:p14="http://schemas.microsoft.com/office/powerpoint/2010/main" val="332478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Lúc này Spring Security sẽ redirect sang màn hình login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Mặc định khi sử dụng dependency spring-boot-starter-security thì tất cả các endpoint đều bắt buộc phải đăng nhập (authen)</a:t>
            </a: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2C092C6-67C2-4FA9-4284-2DC3684370D5}"/>
              </a:ext>
            </a:extLst>
          </p:cNvPr>
          <p:cNvPicPr>
            <a:picLocks noChangeAspect="1"/>
          </p:cNvPicPr>
          <p:nvPr/>
        </p:nvPicPr>
        <p:blipFill>
          <a:blip r:embed="rId2"/>
          <a:stretch>
            <a:fillRect/>
          </a:stretch>
        </p:blipFill>
        <p:spPr>
          <a:xfrm>
            <a:off x="3744789" y="2591716"/>
            <a:ext cx="2461758" cy="1674568"/>
          </a:xfrm>
          <a:prstGeom prst="rect">
            <a:avLst/>
          </a:prstGeom>
        </p:spPr>
      </p:pic>
    </p:spTree>
    <p:extLst>
      <p:ext uri="{BB962C8B-B14F-4D97-AF65-F5344CB8AC3E}">
        <p14:creationId xmlns:p14="http://schemas.microsoft.com/office/powerpoint/2010/main" val="523440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2882</TotalTime>
  <Words>904</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Setting Security</vt:lpstr>
      <vt:lpstr>Setting Security</vt:lpstr>
      <vt:lpstr>Setting Security</vt:lpstr>
      <vt:lpstr>Setting Security</vt:lpstr>
      <vt:lpstr>Setting Validation</vt:lpstr>
      <vt:lpstr>Setting Validation</vt:lpstr>
      <vt:lpstr>Setting Validation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New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883</cp:revision>
  <dcterms:created xsi:type="dcterms:W3CDTF">2024-06-06T15:40:49Z</dcterms:created>
  <dcterms:modified xsi:type="dcterms:W3CDTF">2024-10-01T15:12:39Z</dcterms:modified>
</cp:coreProperties>
</file>