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428" r:id="rId3"/>
    <p:sldId id="321" r:id="rId4"/>
    <p:sldId id="429" r:id="rId5"/>
    <p:sldId id="418" r:id="rId6"/>
    <p:sldId id="430" r:id="rId7"/>
    <p:sldId id="327" r:id="rId8"/>
    <p:sldId id="419" r:id="rId9"/>
    <p:sldId id="447" r:id="rId10"/>
    <p:sldId id="448" r:id="rId11"/>
    <p:sldId id="421" r:id="rId12"/>
    <p:sldId id="422" r:id="rId13"/>
    <p:sldId id="431" r:id="rId14"/>
    <p:sldId id="423" r:id="rId15"/>
    <p:sldId id="432" r:id="rId16"/>
    <p:sldId id="433" r:id="rId17"/>
    <p:sldId id="437" r:id="rId18"/>
    <p:sldId id="424" r:id="rId19"/>
    <p:sldId id="436" r:id="rId20"/>
    <p:sldId id="435" r:id="rId21"/>
    <p:sldId id="438" r:id="rId22"/>
    <p:sldId id="439" r:id="rId23"/>
    <p:sldId id="434" r:id="rId24"/>
    <p:sldId id="440" r:id="rId25"/>
    <p:sldId id="443" r:id="rId26"/>
    <p:sldId id="442" r:id="rId27"/>
    <p:sldId id="441" r:id="rId28"/>
    <p:sldId id="444" r:id="rId29"/>
    <p:sldId id="445" r:id="rId30"/>
    <p:sldId id="453" r:id="rId31"/>
    <p:sldId id="446" r:id="rId32"/>
    <p:sldId id="454" r:id="rId33"/>
    <p:sldId id="455" r:id="rId34"/>
    <p:sldId id="449" r:id="rId35"/>
    <p:sldId id="450" r:id="rId36"/>
    <p:sldId id="451" r:id="rId37"/>
    <p:sldId id="45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414985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90317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208005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61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87429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600224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46386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90439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24650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02718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49A89-72C0-40C6-A55C-C6C12D525ACC}"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25493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49A89-72C0-40C6-A55C-C6C12D525ACC}" type="datetimeFigureOut">
              <a:rPr lang="en-US" smtClean="0"/>
              <a:t>10/15/2024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21308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49A89-72C0-40C6-A55C-C6C12D525ACC}" type="datetimeFigureOut">
              <a:rPr lang="en-US" smtClean="0"/>
              <a:t>10/15/2024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10120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49A89-72C0-40C6-A55C-C6C12D525ACC}" type="datetimeFigureOut">
              <a:rPr lang="en-US" smtClean="0"/>
              <a:t>10/15/2024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42868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59644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7564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E49A89-72C0-40C6-A55C-C6C12D525ACC}" type="datetimeFigureOut">
              <a:rPr lang="en-US" smtClean="0"/>
              <a:t>10/15/2024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135FFB-2147-42A5-A690-6D898CF0645B}" type="slidenum">
              <a:rPr lang="en-US" smtClean="0"/>
              <a:t>‹#›</a:t>
            </a:fld>
            <a:endParaRPr lang="en-US"/>
          </a:p>
        </p:txBody>
      </p:sp>
    </p:spTree>
    <p:extLst>
      <p:ext uri="{BB962C8B-B14F-4D97-AF65-F5344CB8AC3E}">
        <p14:creationId xmlns:p14="http://schemas.microsoft.com/office/powerpoint/2010/main" val="346162584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localhost:8080/api/v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atin typeface="JetBrains Mono" panose="02000009000000000000" pitchFamily="49" charset="0"/>
                <a:ea typeface="JetBrains Mono" panose="02000009000000000000" pitchFamily="49" charset="0"/>
                <a:cs typeface="JetBrains Mono" panose="02000009000000000000" pitchFamily="49" charset="0"/>
              </a:rPr>
              <a:t>Spring Boot</a:t>
            </a:r>
          </a:p>
        </p:txBody>
      </p:sp>
      <p:sp>
        <p:nvSpPr>
          <p:cNvPr id="3" name="Subtitle 2"/>
          <p:cNvSpPr>
            <a:spLocks noGrp="1"/>
          </p:cNvSpPr>
          <p:nvPr>
            <p:ph type="subTitle" idx="1"/>
          </p:nvPr>
        </p:nvSpPr>
        <p:spPr/>
        <p:txBody>
          <a:bodyPr/>
          <a:lstStyle/>
          <a:p>
            <a:r>
              <a:rPr lang="en-US">
                <a:latin typeface="JetBrains Mono" panose="02000009000000000000" pitchFamily="49" charset="0"/>
                <a:ea typeface="JetBrains Mono" panose="02000009000000000000" pitchFamily="49" charset="0"/>
                <a:cs typeface="JetBrains Mono" panose="02000009000000000000" pitchFamily="49" charset="0"/>
              </a:rPr>
              <a:t>09. Spring Security</a:t>
            </a:r>
          </a:p>
        </p:txBody>
      </p:sp>
    </p:spTree>
    <p:extLst>
      <p:ext uri="{BB962C8B-B14F-4D97-AF65-F5344CB8AC3E}">
        <p14:creationId xmlns:p14="http://schemas.microsoft.com/office/powerpoint/2010/main" val="423122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7BE55-6821-94B6-DE74-5DD7FEAE84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B52BFE-9143-B60E-A60C-E59E47D8F4E0}"/>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Setting Security</a:t>
            </a:r>
          </a:p>
        </p:txBody>
      </p:sp>
      <p:sp>
        <p:nvSpPr>
          <p:cNvPr id="3" name="Content Placeholder 2">
            <a:extLst>
              <a:ext uri="{FF2B5EF4-FFF2-40B4-BE49-F238E27FC236}">
                <a16:creationId xmlns:a16="http://schemas.microsoft.com/office/drawing/2014/main" id="{65B9F896-DD0D-803C-E5A9-37B6D67D92E6}"/>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Mặc định Spring security sẽ config như vậy</a:t>
            </a:r>
          </a:p>
          <a:p>
            <a:r>
              <a:rPr lang="en-US">
                <a:latin typeface="Arial" panose="020B0604020202020204" pitchFamily="34" charset="0"/>
                <a:cs typeface="Arial" panose="020B0604020202020204" pitchFamily="34" charset="0"/>
              </a:rPr>
              <a:t>Nếu sau này mình muốn custom thì sẽ tự define lại SecurityFilterChain cho riêng mình để sử dụng</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1873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Security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Demo thử api</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Chạy thử nhé: </a:t>
            </a:r>
            <a:r>
              <a:rPr lang="en-US">
                <a:latin typeface="Arial" panose="020B0604020202020204" pitchFamily="34" charset="0"/>
                <a:cs typeface="Arial" panose="020B0604020202020204" pitchFamily="34" charset="0"/>
                <a:hlinkClick r:id="rId2"/>
              </a:rPr>
              <a:t>http://localhost:8080/api/v1</a:t>
            </a:r>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FEBCA4A-D355-322A-133C-EDED6BBB863D}"/>
              </a:ext>
            </a:extLst>
          </p:cNvPr>
          <p:cNvPicPr>
            <a:picLocks noChangeAspect="1"/>
          </p:cNvPicPr>
          <p:nvPr/>
        </p:nvPicPr>
        <p:blipFill>
          <a:blip r:embed="rId3"/>
          <a:stretch>
            <a:fillRect/>
          </a:stretch>
        </p:blipFill>
        <p:spPr>
          <a:xfrm>
            <a:off x="1141595" y="2559155"/>
            <a:ext cx="3912335" cy="1739690"/>
          </a:xfrm>
          <a:prstGeom prst="rect">
            <a:avLst/>
          </a:prstGeom>
        </p:spPr>
      </p:pic>
    </p:spTree>
    <p:extLst>
      <p:ext uri="{BB962C8B-B14F-4D97-AF65-F5344CB8AC3E}">
        <p14:creationId xmlns:p14="http://schemas.microsoft.com/office/powerpoint/2010/main" val="3324788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Security</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Lúc này Spring Security sẽ redirect sang màn hình login</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Mặc định khi sử dụng dependency spring-boot-starter-security thì tất cả các endpoint đều bắt buộc phải đăng nhập (authen)</a:t>
            </a:r>
            <a:endParaRPr lang="vi-VN">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2C092C6-67C2-4FA9-4284-2DC3684370D5}"/>
              </a:ext>
            </a:extLst>
          </p:cNvPr>
          <p:cNvPicPr>
            <a:picLocks noChangeAspect="1"/>
          </p:cNvPicPr>
          <p:nvPr/>
        </p:nvPicPr>
        <p:blipFill>
          <a:blip r:embed="rId2"/>
          <a:stretch>
            <a:fillRect/>
          </a:stretch>
        </p:blipFill>
        <p:spPr>
          <a:xfrm>
            <a:off x="3744789" y="2591716"/>
            <a:ext cx="2461758" cy="1674568"/>
          </a:xfrm>
          <a:prstGeom prst="rect">
            <a:avLst/>
          </a:prstGeom>
        </p:spPr>
      </p:pic>
    </p:spTree>
    <p:extLst>
      <p:ext uri="{BB962C8B-B14F-4D97-AF65-F5344CB8AC3E}">
        <p14:creationId xmlns:p14="http://schemas.microsoft.com/office/powerpoint/2010/main" val="523440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Security</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Username mặc định để login là user và password thì mọi người xem trong IDE nhé</a:t>
            </a:r>
          </a:p>
        </p:txBody>
      </p:sp>
      <p:pic>
        <p:nvPicPr>
          <p:cNvPr id="6" name="Picture 5">
            <a:extLst>
              <a:ext uri="{FF2B5EF4-FFF2-40B4-BE49-F238E27FC236}">
                <a16:creationId xmlns:a16="http://schemas.microsoft.com/office/drawing/2014/main" id="{7C62B90E-82C8-C4EF-961F-993DA7EB69DA}"/>
              </a:ext>
            </a:extLst>
          </p:cNvPr>
          <p:cNvPicPr>
            <a:picLocks noChangeAspect="1"/>
          </p:cNvPicPr>
          <p:nvPr/>
        </p:nvPicPr>
        <p:blipFill>
          <a:blip r:embed="rId2"/>
          <a:stretch>
            <a:fillRect/>
          </a:stretch>
        </p:blipFill>
        <p:spPr>
          <a:xfrm>
            <a:off x="812018" y="2914586"/>
            <a:ext cx="8327300" cy="1924566"/>
          </a:xfrm>
          <a:prstGeom prst="rect">
            <a:avLst/>
          </a:prstGeom>
        </p:spPr>
      </p:pic>
    </p:spTree>
    <p:extLst>
      <p:ext uri="{BB962C8B-B14F-4D97-AF65-F5344CB8AC3E}">
        <p14:creationId xmlns:p14="http://schemas.microsoft.com/office/powerpoint/2010/main" val="187853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Validation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Chúng ta có thể config giá trị mặc định username và password trong application.properties, ta làm như sau:</a:t>
            </a:r>
          </a:p>
          <a:p>
            <a:pPr lvl="1"/>
            <a:r>
              <a:rPr lang="en-US">
                <a:latin typeface="Arial" panose="020B0604020202020204" pitchFamily="34" charset="0"/>
                <a:cs typeface="Arial" panose="020B0604020202020204" pitchFamily="34" charset="0"/>
              </a:rPr>
              <a:t>spring.security.user.name=haolv</a:t>
            </a:r>
          </a:p>
          <a:p>
            <a:pPr lvl="1"/>
            <a:r>
              <a:rPr lang="en-US">
                <a:latin typeface="Arial" panose="020B0604020202020204" pitchFamily="34" charset="0"/>
                <a:cs typeface="Arial" panose="020B0604020202020204" pitchFamily="34" charset="0"/>
              </a:rPr>
              <a:t>spring.security.user.password=123</a:t>
            </a:r>
          </a:p>
        </p:txBody>
      </p:sp>
    </p:spTree>
    <p:extLst>
      <p:ext uri="{BB962C8B-B14F-4D97-AF65-F5344CB8AC3E}">
        <p14:creationId xmlns:p14="http://schemas.microsoft.com/office/powerpoint/2010/main" val="303067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Validation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Khi sử dụng các tool test API, để nhập username và password ta làm như sau:</a:t>
            </a:r>
          </a:p>
        </p:txBody>
      </p:sp>
      <p:pic>
        <p:nvPicPr>
          <p:cNvPr id="5" name="Picture 4">
            <a:extLst>
              <a:ext uri="{FF2B5EF4-FFF2-40B4-BE49-F238E27FC236}">
                <a16:creationId xmlns:a16="http://schemas.microsoft.com/office/drawing/2014/main" id="{F645CECB-2946-F595-1281-63D8751D85FB}"/>
              </a:ext>
            </a:extLst>
          </p:cNvPr>
          <p:cNvPicPr>
            <a:picLocks noChangeAspect="1"/>
          </p:cNvPicPr>
          <p:nvPr/>
        </p:nvPicPr>
        <p:blipFill>
          <a:blip r:embed="rId2"/>
          <a:stretch>
            <a:fillRect/>
          </a:stretch>
        </p:blipFill>
        <p:spPr>
          <a:xfrm>
            <a:off x="1794704" y="2556044"/>
            <a:ext cx="6361927" cy="1982287"/>
          </a:xfrm>
          <a:prstGeom prst="rect">
            <a:avLst/>
          </a:prstGeom>
        </p:spPr>
      </p:pic>
      <p:pic>
        <p:nvPicPr>
          <p:cNvPr id="7" name="Picture 6">
            <a:extLst>
              <a:ext uri="{FF2B5EF4-FFF2-40B4-BE49-F238E27FC236}">
                <a16:creationId xmlns:a16="http://schemas.microsoft.com/office/drawing/2014/main" id="{E6ABBB74-E9CD-B3A0-F909-118F9450D58E}"/>
              </a:ext>
            </a:extLst>
          </p:cNvPr>
          <p:cNvPicPr>
            <a:picLocks noChangeAspect="1"/>
          </p:cNvPicPr>
          <p:nvPr/>
        </p:nvPicPr>
        <p:blipFill>
          <a:blip r:embed="rId3"/>
          <a:stretch>
            <a:fillRect/>
          </a:stretch>
        </p:blipFill>
        <p:spPr>
          <a:xfrm>
            <a:off x="3499786" y="4604801"/>
            <a:ext cx="2951762" cy="1666750"/>
          </a:xfrm>
          <a:prstGeom prst="rect">
            <a:avLst/>
          </a:prstGeom>
        </p:spPr>
      </p:pic>
    </p:spTree>
    <p:extLst>
      <p:ext uri="{BB962C8B-B14F-4D97-AF65-F5344CB8AC3E}">
        <p14:creationId xmlns:p14="http://schemas.microsoft.com/office/powerpoint/2010/main" val="442103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Validation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Khi sử dụng các tool test API, để nhập username và password ta làm như sau:</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Nội dung username:password đã được encode base64</a:t>
            </a:r>
          </a:p>
        </p:txBody>
      </p:sp>
      <p:pic>
        <p:nvPicPr>
          <p:cNvPr id="6" name="Picture 5">
            <a:extLst>
              <a:ext uri="{FF2B5EF4-FFF2-40B4-BE49-F238E27FC236}">
                <a16:creationId xmlns:a16="http://schemas.microsoft.com/office/drawing/2014/main" id="{C2F1ED96-CBD1-E0EE-EA69-AD3E6991F78C}"/>
              </a:ext>
            </a:extLst>
          </p:cNvPr>
          <p:cNvPicPr>
            <a:picLocks noChangeAspect="1"/>
          </p:cNvPicPr>
          <p:nvPr/>
        </p:nvPicPr>
        <p:blipFill>
          <a:blip r:embed="rId2"/>
          <a:stretch>
            <a:fillRect/>
          </a:stretch>
        </p:blipFill>
        <p:spPr>
          <a:xfrm>
            <a:off x="1712407" y="2561273"/>
            <a:ext cx="6526522" cy="2282851"/>
          </a:xfrm>
          <a:prstGeom prst="rect">
            <a:avLst/>
          </a:prstGeom>
        </p:spPr>
      </p:pic>
    </p:spTree>
    <p:extLst>
      <p:ext uri="{BB962C8B-B14F-4D97-AF65-F5344CB8AC3E}">
        <p14:creationId xmlns:p14="http://schemas.microsoft.com/office/powerpoint/2010/main" val="3292692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vi-VN">
                <a:latin typeface="Arial" panose="020B0604020202020204" pitchFamily="34" charset="0"/>
                <a:cs typeface="Arial" panose="020B0604020202020204" pitchFamily="34" charset="0"/>
              </a:rPr>
              <a:t>Trong Spring Security, lưu mật khẩu cần đảm bảo an toàn để tránh các vấn đề bảo mật. </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Các cách lưu mật khẩu thường được sử dụng bao gồm:</a:t>
            </a:r>
            <a:endParaRPr lang="en-US">
              <a:latin typeface="Arial" panose="020B0604020202020204" pitchFamily="34" charset="0"/>
              <a:cs typeface="Arial" panose="020B0604020202020204" pitchFamily="34" charset="0"/>
            </a:endParaRPr>
          </a:p>
          <a:p>
            <a:pPr lvl="1"/>
            <a:r>
              <a:rPr lang="en-US"/>
              <a:t>BCryptPasswordEncoder</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Pbkdf2PasswordEncoder</a:t>
            </a:r>
          </a:p>
          <a:p>
            <a:pPr lvl="1"/>
            <a:r>
              <a:rPr lang="en-US">
                <a:latin typeface="Arial" panose="020B0604020202020204" pitchFamily="34" charset="0"/>
                <a:cs typeface="Arial" panose="020B0604020202020204" pitchFamily="34" charset="0"/>
              </a:rPr>
              <a:t>Argon2PasswordEncoder</a:t>
            </a:r>
          </a:p>
          <a:p>
            <a:pPr lvl="1"/>
            <a:r>
              <a:rPr lang="en-US">
                <a:latin typeface="Arial" panose="020B0604020202020204" pitchFamily="34" charset="0"/>
                <a:cs typeface="Arial" panose="020B0604020202020204" pitchFamily="34" charset="0"/>
              </a:rPr>
              <a:t>SCryptPasswordEncoder</a:t>
            </a:r>
          </a:p>
          <a:p>
            <a:pPr lvl="1"/>
            <a:r>
              <a:rPr lang="en-US">
                <a:latin typeface="Arial" panose="020B0604020202020204" pitchFamily="34" charset="0"/>
                <a:cs typeface="Arial" panose="020B0604020202020204" pitchFamily="34" charset="0"/>
              </a:rPr>
              <a:t>NoOpPasswordEncoder</a:t>
            </a:r>
          </a:p>
          <a:p>
            <a:pPr lvl="1"/>
            <a:r>
              <a:rPr lang="en-US">
                <a:latin typeface="Arial" panose="020B0604020202020204" pitchFamily="34" charset="0"/>
                <a:cs typeface="Arial" panose="020B0604020202020204" pitchFamily="34" charset="0"/>
              </a:rPr>
              <a:t>DelegatingPasswordEncoder</a:t>
            </a:r>
          </a:p>
          <a:p>
            <a:pPr lvl="1"/>
            <a:r>
              <a:rPr lang="en-US">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95311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Mặc định, Spring Boot sử dụng DelegatingPasswordEncoder làm PasswordEncoder</a:t>
            </a:r>
          </a:p>
          <a:p>
            <a:r>
              <a:rPr lang="en-US">
                <a:latin typeface="Arial" panose="020B0604020202020204" pitchFamily="34" charset="0"/>
                <a:cs typeface="Arial" panose="020B0604020202020204" pitchFamily="34" charset="0"/>
              </a:rPr>
              <a:t>Cách hoạt động của nó như sau:</a:t>
            </a:r>
          </a:p>
          <a:p>
            <a:pPr lvl="1"/>
            <a:r>
              <a:rPr lang="vi-VN">
                <a:latin typeface="Arial" panose="020B0604020202020204" pitchFamily="34" charset="0"/>
                <a:cs typeface="Arial" panose="020B0604020202020204" pitchFamily="34" charset="0"/>
              </a:rPr>
              <a:t>DelegatingPasswordEncoder sử dụng một chuỗi nhận diện (id) đi kèm với mật khẩu đã mã hóa để xác định thuật toán mã hóa cụ thể nào sẽ được sử dụng để giải mã mật khẩu đó. </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Chuỗi id này được đặt trong dấu ngoặc nhọn ({}) ở đầu mật khẩu đã mã hóa, giúp DelegatingPasswordEncoder biết cách chọn PasswordEncoder phù hợp để xác minh mật khẩu.</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Ví dụ:</a:t>
            </a:r>
          </a:p>
          <a:p>
            <a:pPr lvl="2"/>
            <a:r>
              <a:rPr lang="en-US">
                <a:latin typeface="Arial" panose="020B0604020202020204" pitchFamily="34" charset="0"/>
                <a:cs typeface="Arial" panose="020B0604020202020204" pitchFamily="34" charset="0"/>
              </a:rPr>
              <a:t>{bcrypt}xvxcvzxvzxcvzxcvzxv</a:t>
            </a:r>
          </a:p>
          <a:p>
            <a:pPr lvl="2"/>
            <a:r>
              <a:rPr lang="en-US">
                <a:latin typeface="Arial" panose="020B0604020202020204" pitchFamily="34" charset="0"/>
                <a:cs typeface="Arial" panose="020B0604020202020204" pitchFamily="34" charset="0"/>
              </a:rPr>
              <a:t>{noop}abc123</a:t>
            </a:r>
          </a:p>
        </p:txBody>
      </p:sp>
    </p:spTree>
    <p:extLst>
      <p:ext uri="{BB962C8B-B14F-4D97-AF65-F5344CB8AC3E}">
        <p14:creationId xmlns:p14="http://schemas.microsoft.com/office/powerpoint/2010/main" val="2842903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Cách add thông tin user vào bộ nhớ:</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Nếu sử dụng cách này thì nó sẽ không lấy thông tin user đã được config ở application.properties nữa</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F061391-2CF2-E29C-9B86-1587FB37A2D9}"/>
              </a:ext>
            </a:extLst>
          </p:cNvPr>
          <p:cNvPicPr>
            <a:picLocks noChangeAspect="1"/>
          </p:cNvPicPr>
          <p:nvPr/>
        </p:nvPicPr>
        <p:blipFill>
          <a:blip r:embed="rId2"/>
          <a:stretch>
            <a:fillRect/>
          </a:stretch>
        </p:blipFill>
        <p:spPr>
          <a:xfrm>
            <a:off x="1123697" y="2546408"/>
            <a:ext cx="8327300" cy="2486750"/>
          </a:xfrm>
          <a:prstGeom prst="rect">
            <a:avLst/>
          </a:prstGeom>
        </p:spPr>
      </p:pic>
    </p:spTree>
    <p:extLst>
      <p:ext uri="{BB962C8B-B14F-4D97-AF65-F5344CB8AC3E}">
        <p14:creationId xmlns:p14="http://schemas.microsoft.com/office/powerpoint/2010/main" val="2943361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grpSp>
        <p:nvGrpSpPr>
          <p:cNvPr id="28" name="Group 27">
            <a:extLst>
              <a:ext uri="{FF2B5EF4-FFF2-40B4-BE49-F238E27FC236}">
                <a16:creationId xmlns:a16="http://schemas.microsoft.com/office/drawing/2014/main" id="{D9126583-E23D-65C8-D62B-4115EBCB7CBD}"/>
              </a:ext>
            </a:extLst>
          </p:cNvPr>
          <p:cNvGrpSpPr/>
          <p:nvPr/>
        </p:nvGrpSpPr>
        <p:grpSpPr>
          <a:xfrm>
            <a:off x="2989684" y="2160589"/>
            <a:ext cx="6212632" cy="1143000"/>
            <a:chOff x="1780592" y="2386475"/>
            <a:chExt cx="6212632" cy="1143000"/>
          </a:xfrm>
        </p:grpSpPr>
        <p:sp>
          <p:nvSpPr>
            <p:cNvPr id="4" name="Rectangle: Rounded Corners 3">
              <a:extLst>
                <a:ext uri="{FF2B5EF4-FFF2-40B4-BE49-F238E27FC236}">
                  <a16:creationId xmlns:a16="http://schemas.microsoft.com/office/drawing/2014/main" id="{0246F71D-9CCB-96EF-89F7-4DF1B661A175}"/>
                </a:ext>
              </a:extLst>
            </p:cNvPr>
            <p:cNvSpPr/>
            <p:nvPr/>
          </p:nvSpPr>
          <p:spPr>
            <a:xfrm>
              <a:off x="1780592" y="2386475"/>
              <a:ext cx="1212979" cy="114300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t>Web browser</a:t>
              </a:r>
            </a:p>
          </p:txBody>
        </p:sp>
        <p:sp>
          <p:nvSpPr>
            <p:cNvPr id="5" name="Rectangle: Rounded Corners 4">
              <a:extLst>
                <a:ext uri="{FF2B5EF4-FFF2-40B4-BE49-F238E27FC236}">
                  <a16:creationId xmlns:a16="http://schemas.microsoft.com/office/drawing/2014/main" id="{CCFC8FB9-45FB-F583-8671-17AEDEFAFF82}"/>
                </a:ext>
              </a:extLst>
            </p:cNvPr>
            <p:cNvSpPr/>
            <p:nvPr/>
          </p:nvSpPr>
          <p:spPr>
            <a:xfrm>
              <a:off x="6183086" y="2386475"/>
              <a:ext cx="1810138" cy="114300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t>Protect</a:t>
              </a:r>
            </a:p>
            <a:p>
              <a:pPr algn="ctr"/>
              <a:r>
                <a:rPr lang="en-US"/>
                <a:t>Web resource</a:t>
              </a:r>
            </a:p>
          </p:txBody>
        </p:sp>
        <p:cxnSp>
          <p:nvCxnSpPr>
            <p:cNvPr id="10" name="Straight Arrow Connector 9">
              <a:extLst>
                <a:ext uri="{FF2B5EF4-FFF2-40B4-BE49-F238E27FC236}">
                  <a16:creationId xmlns:a16="http://schemas.microsoft.com/office/drawing/2014/main" id="{3D072DCE-861F-D09F-9901-3B41D1F4A657}"/>
                </a:ext>
              </a:extLst>
            </p:cNvPr>
            <p:cNvCxnSpPr>
              <a:cxnSpLocks/>
            </p:cNvCxnSpPr>
            <p:nvPr/>
          </p:nvCxnSpPr>
          <p:spPr>
            <a:xfrm>
              <a:off x="2993571" y="2839789"/>
              <a:ext cx="3189515"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2" name="Straight Arrow Connector 11">
              <a:extLst>
                <a:ext uri="{FF2B5EF4-FFF2-40B4-BE49-F238E27FC236}">
                  <a16:creationId xmlns:a16="http://schemas.microsoft.com/office/drawing/2014/main" id="{A0E7C86A-9B7A-A497-A9D9-B06084D2A69C}"/>
                </a:ext>
              </a:extLst>
            </p:cNvPr>
            <p:cNvCxnSpPr>
              <a:cxnSpLocks/>
            </p:cNvCxnSpPr>
            <p:nvPr/>
          </p:nvCxnSpPr>
          <p:spPr>
            <a:xfrm flipH="1">
              <a:off x="2993571" y="3051284"/>
              <a:ext cx="3189515"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grpSp>
      <p:sp>
        <p:nvSpPr>
          <p:cNvPr id="9" name="Thought Bubble: Cloud 8">
            <a:extLst>
              <a:ext uri="{FF2B5EF4-FFF2-40B4-BE49-F238E27FC236}">
                <a16:creationId xmlns:a16="http://schemas.microsoft.com/office/drawing/2014/main" id="{29BB93E3-547E-133D-4461-B3FCFE28F928}"/>
              </a:ext>
            </a:extLst>
          </p:cNvPr>
          <p:cNvSpPr/>
          <p:nvPr/>
        </p:nvSpPr>
        <p:spPr>
          <a:xfrm>
            <a:off x="4117910" y="3756903"/>
            <a:ext cx="4484913" cy="2108942"/>
          </a:xfrm>
          <a:prstGeom prst="cloudCallout">
            <a:avLst>
              <a:gd name="adj1" fmla="val 24266"/>
              <a:gd name="adj2" fmla="val -6887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Các endpoint:</a:t>
            </a:r>
          </a:p>
          <a:p>
            <a:pPr algn="ctr"/>
            <a:r>
              <a:rPr lang="en-US"/>
              <a:t>/api/users</a:t>
            </a:r>
          </a:p>
          <a:p>
            <a:pPr algn="ctr"/>
            <a:r>
              <a:rPr lang="en-US"/>
              <a:t>/api/devices</a:t>
            </a:r>
          </a:p>
          <a:p>
            <a:pPr algn="ctr"/>
            <a:r>
              <a:rPr lang="en-US"/>
              <a:t>…</a:t>
            </a:r>
          </a:p>
        </p:txBody>
      </p:sp>
    </p:spTree>
    <p:extLst>
      <p:ext uri="{BB962C8B-B14F-4D97-AF65-F5344CB8AC3E}">
        <p14:creationId xmlns:p14="http://schemas.microsoft.com/office/powerpoint/2010/main" val="4220137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Thử login bằng user đầu tiên nhé: haolv1:test123</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674D717-38E2-927B-4E56-38FCCEECCAF5}"/>
              </a:ext>
            </a:extLst>
          </p:cNvPr>
          <p:cNvPicPr>
            <a:picLocks noChangeAspect="1"/>
          </p:cNvPicPr>
          <p:nvPr/>
        </p:nvPicPr>
        <p:blipFill>
          <a:blip r:embed="rId2"/>
          <a:stretch>
            <a:fillRect/>
          </a:stretch>
        </p:blipFill>
        <p:spPr>
          <a:xfrm>
            <a:off x="677334" y="2667424"/>
            <a:ext cx="9160030" cy="1896378"/>
          </a:xfrm>
          <a:prstGeom prst="rect">
            <a:avLst/>
          </a:prstGeom>
        </p:spPr>
      </p:pic>
    </p:spTree>
    <p:extLst>
      <p:ext uri="{BB962C8B-B14F-4D97-AF65-F5344CB8AC3E}">
        <p14:creationId xmlns:p14="http://schemas.microsoft.com/office/powerpoint/2010/main" val="1210555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Thử login bằng user đầu tiên nhé: haolv2:test123 và haolv3:test123 </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4305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Ví dụ password là: {bcrypt}$2a$12$GFrM4OAG2pAJJupeCTP5 …</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Cách check password:</a:t>
            </a:r>
          </a:p>
          <a:p>
            <a:pPr lvl="1"/>
            <a:r>
              <a:rPr lang="en-US">
                <a:latin typeface="Arial" panose="020B0604020202020204" pitchFamily="34" charset="0"/>
                <a:cs typeface="Arial" panose="020B0604020202020204" pitchFamily="34" charset="0"/>
              </a:rPr>
              <a:t>Lấy id {bcrypt} và kiểm tra xem sử dụng encoder nào</a:t>
            </a:r>
          </a:p>
          <a:p>
            <a:pPr lvl="1"/>
            <a:r>
              <a:rPr lang="en-US">
                <a:latin typeface="Arial" panose="020B0604020202020204" pitchFamily="34" charset="0"/>
                <a:cs typeface="Arial" panose="020B0604020202020204" pitchFamily="34" charset="0"/>
              </a:rPr>
              <a:t>Thực hiện encode password mà user nhập vào</a:t>
            </a:r>
          </a:p>
          <a:p>
            <a:pPr lvl="1"/>
            <a:r>
              <a:rPr lang="en-US">
                <a:latin typeface="Arial" panose="020B0604020202020204" pitchFamily="34" charset="0"/>
                <a:cs typeface="Arial" panose="020B0604020202020204" pitchFamily="34" charset="0"/>
              </a:rPr>
              <a:t>Check mapping password sau khi encode với password trong bộ nhớ</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0020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Giờ ta sẽ xử lý bài toán bên dưới về quản lý nhân viên:</a:t>
            </a:r>
          </a:p>
          <a:p>
            <a:pPr lvl="1"/>
            <a:r>
              <a:rPr lang="en-US">
                <a:latin typeface="Arial" panose="020B0604020202020204" pitchFamily="34" charset="0"/>
                <a:cs typeface="Arial" panose="020B0604020202020204" pitchFamily="34" charset="0"/>
              </a:rPr>
              <a:t>User cho phép xem thông tin tất cả employee</a:t>
            </a:r>
          </a:p>
          <a:p>
            <a:pPr lvl="1"/>
            <a:r>
              <a:rPr lang="en-US">
                <a:latin typeface="Arial" panose="020B0604020202020204" pitchFamily="34" charset="0"/>
                <a:cs typeface="Arial" panose="020B0604020202020204" pitchFamily="34" charset="0"/>
              </a:rPr>
              <a:t>Manager cho phép thêm/sửa thông tin employee</a:t>
            </a:r>
          </a:p>
          <a:p>
            <a:pPr lvl="1"/>
            <a:r>
              <a:rPr lang="en-US">
                <a:latin typeface="Arial" panose="020B0604020202020204" pitchFamily="34" charset="0"/>
                <a:cs typeface="Arial" panose="020B0604020202020204" pitchFamily="34" charset="0"/>
              </a:rPr>
              <a:t>Admin cho phép xóa thông tin employee</a:t>
            </a:r>
          </a:p>
        </p:txBody>
      </p:sp>
    </p:spTree>
    <p:extLst>
      <p:ext uri="{BB962C8B-B14F-4D97-AF65-F5344CB8AC3E}">
        <p14:creationId xmlns:p14="http://schemas.microsoft.com/office/powerpoint/2010/main" val="1079521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Phân tích bài toán:</a:t>
            </a:r>
          </a:p>
          <a:p>
            <a:pPr lvl="1"/>
            <a:r>
              <a:rPr lang="en-US">
                <a:latin typeface="Arial" panose="020B0604020202020204" pitchFamily="34" charset="0"/>
                <a:cs typeface="Arial" panose="020B0604020202020204" pitchFamily="34" charset="0"/>
              </a:rPr>
              <a:t>User cho phép xem thông tin tất cả employee</a:t>
            </a:r>
          </a:p>
          <a:p>
            <a:pPr lvl="2"/>
            <a:r>
              <a:rPr lang="en-US">
                <a:latin typeface="Arial" panose="020B0604020202020204" pitchFamily="34" charset="0"/>
                <a:cs typeface="Arial" panose="020B0604020202020204" pitchFamily="34" charset="0"/>
              </a:rPr>
              <a:t>GET - /api/employee</a:t>
            </a:r>
          </a:p>
          <a:p>
            <a:pPr lvl="1"/>
            <a:r>
              <a:rPr lang="en-US">
                <a:latin typeface="Arial" panose="020B0604020202020204" pitchFamily="34" charset="0"/>
                <a:cs typeface="Arial" panose="020B0604020202020204" pitchFamily="34" charset="0"/>
              </a:rPr>
              <a:t>Manager cho phép thêm/sửa thông tin employee</a:t>
            </a:r>
          </a:p>
          <a:p>
            <a:pPr lvl="2"/>
            <a:r>
              <a:rPr lang="en-US">
                <a:latin typeface="Arial" panose="020B0604020202020204" pitchFamily="34" charset="0"/>
                <a:cs typeface="Arial" panose="020B0604020202020204" pitchFamily="34" charset="0"/>
              </a:rPr>
              <a:t>POST - /api/employee</a:t>
            </a:r>
          </a:p>
          <a:p>
            <a:pPr lvl="2"/>
            <a:r>
              <a:rPr lang="en-US">
                <a:latin typeface="Arial" panose="020B0604020202020204" pitchFamily="34" charset="0"/>
                <a:cs typeface="Arial" panose="020B0604020202020204" pitchFamily="34" charset="0"/>
              </a:rPr>
              <a:t>PUT - /api/employee</a:t>
            </a:r>
          </a:p>
          <a:p>
            <a:pPr lvl="1"/>
            <a:r>
              <a:rPr lang="en-US">
                <a:latin typeface="Arial" panose="020B0604020202020204" pitchFamily="34" charset="0"/>
                <a:cs typeface="Arial" panose="020B0604020202020204" pitchFamily="34" charset="0"/>
              </a:rPr>
              <a:t>Admin cho phép xóa thông tin employee</a:t>
            </a:r>
          </a:p>
          <a:p>
            <a:pPr lvl="2"/>
            <a:r>
              <a:rPr lang="en-US">
                <a:latin typeface="Arial" panose="020B0604020202020204" pitchFamily="34" charset="0"/>
                <a:cs typeface="Arial" panose="020B0604020202020204" pitchFamily="34" charset="0"/>
              </a:rPr>
              <a:t>DELETE - /api/employee/{employeeId}</a:t>
            </a:r>
          </a:p>
          <a:p>
            <a:pPr lvl="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7693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Triển khai thôi nào</a:t>
            </a:r>
          </a:p>
          <a:p>
            <a:pPr lvl="1"/>
            <a:endParaRPr lang="en-US">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687D23CC-DB0C-5B17-7C52-485397B6E768}"/>
              </a:ext>
            </a:extLst>
          </p:cNvPr>
          <p:cNvPicPr>
            <a:picLocks noChangeAspect="1"/>
          </p:cNvPicPr>
          <p:nvPr/>
        </p:nvPicPr>
        <p:blipFill>
          <a:blip r:embed="rId2"/>
          <a:stretch>
            <a:fillRect/>
          </a:stretch>
        </p:blipFill>
        <p:spPr>
          <a:xfrm>
            <a:off x="677334" y="2577994"/>
            <a:ext cx="5234134" cy="3891594"/>
          </a:xfrm>
          <a:prstGeom prst="rect">
            <a:avLst/>
          </a:prstGeom>
        </p:spPr>
      </p:pic>
    </p:spTree>
    <p:extLst>
      <p:ext uri="{BB962C8B-B14F-4D97-AF65-F5344CB8AC3E}">
        <p14:creationId xmlns:p14="http://schemas.microsoft.com/office/powerpoint/2010/main" val="672940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Thêm role cho từng user:</a:t>
            </a:r>
          </a:p>
          <a:p>
            <a:pPr lvl="1"/>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E2E0769-498F-8615-F2C6-ADFA1A92BF12}"/>
              </a:ext>
            </a:extLst>
          </p:cNvPr>
          <p:cNvPicPr>
            <a:picLocks noChangeAspect="1"/>
          </p:cNvPicPr>
          <p:nvPr/>
        </p:nvPicPr>
        <p:blipFill>
          <a:blip r:embed="rId2"/>
          <a:stretch>
            <a:fillRect/>
          </a:stretch>
        </p:blipFill>
        <p:spPr>
          <a:xfrm>
            <a:off x="677334" y="2585240"/>
            <a:ext cx="9160030" cy="1687519"/>
          </a:xfrm>
          <a:prstGeom prst="rect">
            <a:avLst/>
          </a:prstGeom>
        </p:spPr>
      </p:pic>
    </p:spTree>
    <p:extLst>
      <p:ext uri="{BB962C8B-B14F-4D97-AF65-F5344CB8AC3E}">
        <p14:creationId xmlns:p14="http://schemas.microsoft.com/office/powerpoint/2010/main" val="3645893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Để config giới hạn truy cập theo role cho từng endpoint ta sẽ sử dụng requestMatchers</a:t>
            </a:r>
          </a:p>
          <a:p>
            <a:pPr lvl="1"/>
            <a:endParaRPr lang="en-US">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E197A002-9B60-D5FA-E40A-EC610A6309F3}"/>
              </a:ext>
            </a:extLst>
          </p:cNvPr>
          <p:cNvPicPr>
            <a:picLocks noChangeAspect="1"/>
          </p:cNvPicPr>
          <p:nvPr/>
        </p:nvPicPr>
        <p:blipFill>
          <a:blip r:embed="rId2"/>
          <a:stretch>
            <a:fillRect/>
          </a:stretch>
        </p:blipFill>
        <p:spPr>
          <a:xfrm>
            <a:off x="677334" y="2884456"/>
            <a:ext cx="7857588" cy="2905447"/>
          </a:xfrm>
          <a:prstGeom prst="rect">
            <a:avLst/>
          </a:prstGeom>
        </p:spPr>
      </p:pic>
    </p:spTree>
    <p:extLst>
      <p:ext uri="{BB962C8B-B14F-4D97-AF65-F5344CB8AC3E}">
        <p14:creationId xmlns:p14="http://schemas.microsoft.com/office/powerpoint/2010/main" val="1895765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Để config giới hạn truy cập theo role cho từng endpoint ta sẽ sử dụng requestMatchers</a:t>
            </a:r>
          </a:p>
          <a:p>
            <a:pPr lvl="1"/>
            <a:endParaRPr lang="en-US">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E197A002-9B60-D5FA-E40A-EC610A6309F3}"/>
              </a:ext>
            </a:extLst>
          </p:cNvPr>
          <p:cNvPicPr>
            <a:picLocks noChangeAspect="1"/>
          </p:cNvPicPr>
          <p:nvPr/>
        </p:nvPicPr>
        <p:blipFill>
          <a:blip r:embed="rId2"/>
          <a:stretch>
            <a:fillRect/>
          </a:stretch>
        </p:blipFill>
        <p:spPr>
          <a:xfrm>
            <a:off x="677334" y="2884456"/>
            <a:ext cx="7857588" cy="2905447"/>
          </a:xfrm>
          <a:prstGeom prst="rect">
            <a:avLst/>
          </a:prstGeom>
        </p:spPr>
      </p:pic>
      <p:sp>
        <p:nvSpPr>
          <p:cNvPr id="4" name="Speech Bubble: Rectangle 3">
            <a:extLst>
              <a:ext uri="{FF2B5EF4-FFF2-40B4-BE49-F238E27FC236}">
                <a16:creationId xmlns:a16="http://schemas.microsoft.com/office/drawing/2014/main" id="{325ACB7B-AE3B-BC72-E191-F5490FD7B2F5}"/>
              </a:ext>
            </a:extLst>
          </p:cNvPr>
          <p:cNvSpPr/>
          <p:nvPr/>
        </p:nvSpPr>
        <p:spPr>
          <a:xfrm>
            <a:off x="3744686" y="3122676"/>
            <a:ext cx="914400" cy="612648"/>
          </a:xfrm>
          <a:prstGeom prst="wedgeRectCallou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a:t>HTTP method</a:t>
            </a:r>
          </a:p>
        </p:txBody>
      </p:sp>
      <p:sp>
        <p:nvSpPr>
          <p:cNvPr id="5" name="Speech Bubble: Rectangle 4">
            <a:extLst>
              <a:ext uri="{FF2B5EF4-FFF2-40B4-BE49-F238E27FC236}">
                <a16:creationId xmlns:a16="http://schemas.microsoft.com/office/drawing/2014/main" id="{1F455932-F3C1-FF1C-0FC9-BC10133A9F4B}"/>
              </a:ext>
            </a:extLst>
          </p:cNvPr>
          <p:cNvSpPr/>
          <p:nvPr/>
        </p:nvSpPr>
        <p:spPr>
          <a:xfrm>
            <a:off x="5299788" y="3166219"/>
            <a:ext cx="914400" cy="612648"/>
          </a:xfrm>
          <a:prstGeom prst="wedgeRectCallou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a:t>API</a:t>
            </a:r>
          </a:p>
        </p:txBody>
      </p:sp>
      <p:sp>
        <p:nvSpPr>
          <p:cNvPr id="6" name="Speech Bubble: Rectangle 5">
            <a:extLst>
              <a:ext uri="{FF2B5EF4-FFF2-40B4-BE49-F238E27FC236}">
                <a16:creationId xmlns:a16="http://schemas.microsoft.com/office/drawing/2014/main" id="{DE952C6E-019F-456F-00B3-7C4C412E56D7}"/>
              </a:ext>
            </a:extLst>
          </p:cNvPr>
          <p:cNvSpPr/>
          <p:nvPr/>
        </p:nvSpPr>
        <p:spPr>
          <a:xfrm>
            <a:off x="7209453" y="3122676"/>
            <a:ext cx="914400" cy="612648"/>
          </a:xfrm>
          <a:prstGeom prst="wedgeRectCallou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a:t>Role có thể access API</a:t>
            </a:r>
          </a:p>
        </p:txBody>
      </p:sp>
      <p:sp>
        <p:nvSpPr>
          <p:cNvPr id="7" name="Speech Bubble: Rectangle 6">
            <a:extLst>
              <a:ext uri="{FF2B5EF4-FFF2-40B4-BE49-F238E27FC236}">
                <a16:creationId xmlns:a16="http://schemas.microsoft.com/office/drawing/2014/main" id="{CD7EFC06-7E40-EA34-421D-8AE646BF09CB}"/>
              </a:ext>
            </a:extLst>
          </p:cNvPr>
          <p:cNvSpPr/>
          <p:nvPr/>
        </p:nvSpPr>
        <p:spPr>
          <a:xfrm>
            <a:off x="1387151" y="4100975"/>
            <a:ext cx="1369116" cy="612648"/>
          </a:xfrm>
          <a:prstGeom prst="wedgeRectCallou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a:t>Kích hoạt xác thực HTTP Basic</a:t>
            </a:r>
          </a:p>
        </p:txBody>
      </p:sp>
      <p:sp>
        <p:nvSpPr>
          <p:cNvPr id="8" name="Speech Bubble: Rectangle 7">
            <a:extLst>
              <a:ext uri="{FF2B5EF4-FFF2-40B4-BE49-F238E27FC236}">
                <a16:creationId xmlns:a16="http://schemas.microsoft.com/office/drawing/2014/main" id="{52C46B89-DA09-CA06-B440-867D43DDFE09}"/>
              </a:ext>
            </a:extLst>
          </p:cNvPr>
          <p:cNvSpPr/>
          <p:nvPr/>
        </p:nvSpPr>
        <p:spPr>
          <a:xfrm>
            <a:off x="4606128" y="4853644"/>
            <a:ext cx="1369116" cy="612648"/>
          </a:xfrm>
          <a:prstGeom prst="wedgeRectCallout">
            <a:avLst>
              <a:gd name="adj1" fmla="val -68993"/>
              <a:gd name="adj2" fmla="val 565"/>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a:t>Disable csrf</a:t>
            </a:r>
          </a:p>
        </p:txBody>
      </p:sp>
    </p:spTree>
    <p:extLst>
      <p:ext uri="{BB962C8B-B14F-4D97-AF65-F5344CB8AC3E}">
        <p14:creationId xmlns:p14="http://schemas.microsoft.com/office/powerpoint/2010/main" val="634438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Nếu không config httpBasic thì chúng ta không thể authen được vì spring không xác định được cách thức authen.</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Nếu CSRF không disable thì các phương thức POST/PUT… sẽ không thể hoạt động được vì cơ chế kiểm tra token của CSRF để tránh hacker tấn công.</a:t>
            </a:r>
          </a:p>
          <a:p>
            <a:r>
              <a:rPr lang="en-US">
                <a:latin typeface="Arial" panose="020B0604020202020204" pitchFamily="34" charset="0"/>
                <a:cs typeface="Arial" panose="020B0604020202020204" pitchFamily="34" charset="0"/>
              </a:rPr>
              <a:t>CSRF chỉ sử dụng cho các ứng dụng sử dụng HTML FORM, với REST API thì chúng ta không cần.</a:t>
            </a:r>
          </a:p>
          <a:p>
            <a:pPr lvl="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0531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grpSp>
        <p:nvGrpSpPr>
          <p:cNvPr id="28" name="Group 27">
            <a:extLst>
              <a:ext uri="{FF2B5EF4-FFF2-40B4-BE49-F238E27FC236}">
                <a16:creationId xmlns:a16="http://schemas.microsoft.com/office/drawing/2014/main" id="{D9126583-E23D-65C8-D62B-4115EBCB7CBD}"/>
              </a:ext>
            </a:extLst>
          </p:cNvPr>
          <p:cNvGrpSpPr/>
          <p:nvPr/>
        </p:nvGrpSpPr>
        <p:grpSpPr>
          <a:xfrm>
            <a:off x="2989684" y="1995379"/>
            <a:ext cx="6212632" cy="3352796"/>
            <a:chOff x="1780592" y="2220691"/>
            <a:chExt cx="6212632" cy="3352796"/>
          </a:xfrm>
        </p:grpSpPr>
        <p:sp>
          <p:nvSpPr>
            <p:cNvPr id="4" name="Rectangle: Rounded Corners 3">
              <a:extLst>
                <a:ext uri="{FF2B5EF4-FFF2-40B4-BE49-F238E27FC236}">
                  <a16:creationId xmlns:a16="http://schemas.microsoft.com/office/drawing/2014/main" id="{0246F71D-9CCB-96EF-89F7-4DF1B661A175}"/>
                </a:ext>
              </a:extLst>
            </p:cNvPr>
            <p:cNvSpPr/>
            <p:nvPr/>
          </p:nvSpPr>
          <p:spPr>
            <a:xfrm>
              <a:off x="1780592" y="2386475"/>
              <a:ext cx="1212979" cy="114300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t>Web browser</a:t>
              </a:r>
            </a:p>
          </p:txBody>
        </p:sp>
        <p:sp>
          <p:nvSpPr>
            <p:cNvPr id="5" name="Rectangle: Rounded Corners 4">
              <a:extLst>
                <a:ext uri="{FF2B5EF4-FFF2-40B4-BE49-F238E27FC236}">
                  <a16:creationId xmlns:a16="http://schemas.microsoft.com/office/drawing/2014/main" id="{CCFC8FB9-45FB-F583-8671-17AEDEFAFF82}"/>
                </a:ext>
              </a:extLst>
            </p:cNvPr>
            <p:cNvSpPr/>
            <p:nvPr/>
          </p:nvSpPr>
          <p:spPr>
            <a:xfrm>
              <a:off x="6183086" y="2386475"/>
              <a:ext cx="1810138" cy="114300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t>Protect</a:t>
              </a:r>
            </a:p>
            <a:p>
              <a:pPr algn="ctr"/>
              <a:r>
                <a:rPr lang="en-US"/>
                <a:t>Web resource</a:t>
              </a:r>
            </a:p>
          </p:txBody>
        </p:sp>
        <p:sp>
          <p:nvSpPr>
            <p:cNvPr id="7" name="Rectangle: Rounded Corners 6">
              <a:extLst>
                <a:ext uri="{FF2B5EF4-FFF2-40B4-BE49-F238E27FC236}">
                  <a16:creationId xmlns:a16="http://schemas.microsoft.com/office/drawing/2014/main" id="{5EC7617D-4FE9-AF48-0F28-C28A663E9AEC}"/>
                </a:ext>
              </a:extLst>
            </p:cNvPr>
            <p:cNvSpPr/>
            <p:nvPr/>
          </p:nvSpPr>
          <p:spPr>
            <a:xfrm>
              <a:off x="3683259" y="3732252"/>
              <a:ext cx="1810138" cy="3936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Security config</a:t>
              </a:r>
            </a:p>
          </p:txBody>
        </p:sp>
        <p:sp>
          <p:nvSpPr>
            <p:cNvPr id="8" name="Rectangle: Rounded Corners 7">
              <a:extLst>
                <a:ext uri="{FF2B5EF4-FFF2-40B4-BE49-F238E27FC236}">
                  <a16:creationId xmlns:a16="http://schemas.microsoft.com/office/drawing/2014/main" id="{0424154C-EECA-A337-36DA-93806269FD66}"/>
                </a:ext>
              </a:extLst>
            </p:cNvPr>
            <p:cNvSpPr/>
            <p:nvPr/>
          </p:nvSpPr>
          <p:spPr>
            <a:xfrm>
              <a:off x="3683259" y="4509832"/>
              <a:ext cx="1810138" cy="9019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username</a:t>
              </a:r>
            </a:p>
            <a:p>
              <a:pPr algn="ctr"/>
              <a:r>
                <a:rPr lang="en-US"/>
                <a:t>password</a:t>
              </a:r>
            </a:p>
            <a:p>
              <a:pPr algn="ctr"/>
              <a:r>
                <a:rPr lang="en-US"/>
                <a:t>roles</a:t>
              </a:r>
            </a:p>
          </p:txBody>
        </p:sp>
        <p:cxnSp>
          <p:nvCxnSpPr>
            <p:cNvPr id="10" name="Straight Arrow Connector 9">
              <a:extLst>
                <a:ext uri="{FF2B5EF4-FFF2-40B4-BE49-F238E27FC236}">
                  <a16:creationId xmlns:a16="http://schemas.microsoft.com/office/drawing/2014/main" id="{3D072DCE-861F-D09F-9901-3B41D1F4A657}"/>
                </a:ext>
              </a:extLst>
            </p:cNvPr>
            <p:cNvCxnSpPr>
              <a:cxnSpLocks/>
            </p:cNvCxnSpPr>
            <p:nvPr/>
          </p:nvCxnSpPr>
          <p:spPr>
            <a:xfrm>
              <a:off x="2993571" y="2839789"/>
              <a:ext cx="3189515"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2" name="Straight Arrow Connector 11">
              <a:extLst>
                <a:ext uri="{FF2B5EF4-FFF2-40B4-BE49-F238E27FC236}">
                  <a16:creationId xmlns:a16="http://schemas.microsoft.com/office/drawing/2014/main" id="{A0E7C86A-9B7A-A497-A9D9-B06084D2A69C}"/>
                </a:ext>
              </a:extLst>
            </p:cNvPr>
            <p:cNvCxnSpPr>
              <a:cxnSpLocks/>
            </p:cNvCxnSpPr>
            <p:nvPr/>
          </p:nvCxnSpPr>
          <p:spPr>
            <a:xfrm flipH="1">
              <a:off x="2993571" y="3051284"/>
              <a:ext cx="3189515"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6" name="Rectangle: Rounded Corners 5">
              <a:extLst>
                <a:ext uri="{FF2B5EF4-FFF2-40B4-BE49-F238E27FC236}">
                  <a16:creationId xmlns:a16="http://schemas.microsoft.com/office/drawing/2014/main" id="{FEE1553B-7DAA-574D-17CE-01E2F8E25CE3}"/>
                </a:ext>
              </a:extLst>
            </p:cNvPr>
            <p:cNvSpPr/>
            <p:nvPr/>
          </p:nvSpPr>
          <p:spPr>
            <a:xfrm>
              <a:off x="3683260" y="2567632"/>
              <a:ext cx="1810138" cy="7806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Spring security filter</a:t>
              </a:r>
            </a:p>
          </p:txBody>
        </p:sp>
        <p:sp>
          <p:nvSpPr>
            <p:cNvPr id="15" name="Rectangle 14">
              <a:extLst>
                <a:ext uri="{FF2B5EF4-FFF2-40B4-BE49-F238E27FC236}">
                  <a16:creationId xmlns:a16="http://schemas.microsoft.com/office/drawing/2014/main" id="{10ED434C-C36C-7D4D-C0C6-13B4A03C63AE}"/>
                </a:ext>
              </a:extLst>
            </p:cNvPr>
            <p:cNvSpPr/>
            <p:nvPr/>
          </p:nvSpPr>
          <p:spPr>
            <a:xfrm>
              <a:off x="3533192" y="2220691"/>
              <a:ext cx="2108718" cy="3352796"/>
            </a:xfrm>
            <a:prstGeom prst="rect">
              <a:avLst/>
            </a:prstGeom>
            <a:noFill/>
            <a:ln>
              <a:solidFill>
                <a:schemeClr val="bg1">
                  <a:lumMod val="50000"/>
                  <a:lumOff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t>Spring security</a:t>
              </a:r>
            </a:p>
          </p:txBody>
        </p:sp>
        <p:cxnSp>
          <p:nvCxnSpPr>
            <p:cNvPr id="17" name="Straight Arrow Connector 16">
              <a:extLst>
                <a:ext uri="{FF2B5EF4-FFF2-40B4-BE49-F238E27FC236}">
                  <a16:creationId xmlns:a16="http://schemas.microsoft.com/office/drawing/2014/main" id="{C2BAEF74-188E-259C-7ECF-7BAA3B43CDFF}"/>
                </a:ext>
              </a:extLst>
            </p:cNvPr>
            <p:cNvCxnSpPr>
              <a:cxnSpLocks/>
            </p:cNvCxnSpPr>
            <p:nvPr/>
          </p:nvCxnSpPr>
          <p:spPr>
            <a:xfrm flipH="1">
              <a:off x="4523017" y="3354916"/>
              <a:ext cx="1" cy="38393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B7C1D1D2-EF4F-F299-A8AE-9A8F9931F837}"/>
                </a:ext>
              </a:extLst>
            </p:cNvPr>
            <p:cNvCxnSpPr>
              <a:cxnSpLocks/>
            </p:cNvCxnSpPr>
            <p:nvPr/>
          </p:nvCxnSpPr>
          <p:spPr>
            <a:xfrm>
              <a:off x="4526128" y="4125899"/>
              <a:ext cx="0" cy="38393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BB1661AA-85F3-CAD7-9C71-33D7F6ED9C3F}"/>
                </a:ext>
              </a:extLst>
            </p:cNvPr>
            <p:cNvCxnSpPr>
              <a:cxnSpLocks/>
            </p:cNvCxnSpPr>
            <p:nvPr/>
          </p:nvCxnSpPr>
          <p:spPr>
            <a:xfrm flipV="1">
              <a:off x="4650528" y="4125900"/>
              <a:ext cx="0" cy="38393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a:extLst>
                <a:ext uri="{FF2B5EF4-FFF2-40B4-BE49-F238E27FC236}">
                  <a16:creationId xmlns:a16="http://schemas.microsoft.com/office/drawing/2014/main" id="{623209EE-D3E6-EF81-ECD6-CFDD03A5AAF2}"/>
                </a:ext>
              </a:extLst>
            </p:cNvPr>
            <p:cNvCxnSpPr>
              <a:cxnSpLocks/>
            </p:cNvCxnSpPr>
            <p:nvPr/>
          </p:nvCxnSpPr>
          <p:spPr>
            <a:xfrm flipV="1">
              <a:off x="4662584" y="3343837"/>
              <a:ext cx="1" cy="38393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spTree>
    <p:extLst>
      <p:ext uri="{BB962C8B-B14F-4D97-AF65-F5344CB8AC3E}">
        <p14:creationId xmlns:p14="http://schemas.microsoft.com/office/powerpoint/2010/main" val="1148070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58CEB-34BD-F749-4820-F340F45038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C75161-7210-FA28-3984-A728D0D5D478}"/>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a:extLst>
              <a:ext uri="{FF2B5EF4-FFF2-40B4-BE49-F238E27FC236}">
                <a16:creationId xmlns:a16="http://schemas.microsoft.com/office/drawing/2014/main" id="{F5F80F18-2898-D267-9E9A-9E429AFFDB9F}"/>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Nếu không config httpBasic thì chúng ta không thể authen được vì spring không xác định được cách thức authen.</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Nếu CSRF không disable thì các phương thức POST/PUT… sẽ không thể hoạt động được vì cơ chế kiểm tra token của CSRF để tránh hacker tấn công.</a:t>
            </a:r>
          </a:p>
          <a:p>
            <a:r>
              <a:rPr lang="en-US">
                <a:latin typeface="Arial" panose="020B0604020202020204" pitchFamily="34" charset="0"/>
                <a:cs typeface="Arial" panose="020B0604020202020204" pitchFamily="34" charset="0"/>
              </a:rPr>
              <a:t>CSRF chỉ sử dụng cho các ứng dụng sử dụng HTML FORM, với REST API thì chúng ta không cần.</a:t>
            </a:r>
          </a:p>
          <a:p>
            <a:pPr lvl="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5593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Xong, chạy thử thôi ^^</a:t>
            </a:r>
          </a:p>
          <a:p>
            <a:pPr lvl="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4722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D7EBC-A796-8876-72B3-34D4D43904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D60B69-A626-C418-EA49-2DBD66FDB402}"/>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a:extLst>
              <a:ext uri="{FF2B5EF4-FFF2-40B4-BE49-F238E27FC236}">
                <a16:creationId xmlns:a16="http://schemas.microsoft.com/office/drawing/2014/main" id="{1027496E-0D85-681E-EB12-E58FE4408105}"/>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Mọi người chú ý hiện tại Spring đang sử dụng cookies để lưu thông tin phiên (session) làm việc</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Khi làm việc với API ta không cần sử dụng cookies để lưu phiên (session) làm việc</a:t>
            </a:r>
          </a:p>
          <a:p>
            <a:r>
              <a:rPr lang="vi-VN">
                <a:latin typeface="Arial" panose="020B0604020202020204" pitchFamily="34" charset="0"/>
                <a:cs typeface="Arial" panose="020B0604020202020204" pitchFamily="34" charset="0"/>
              </a:rPr>
              <a:t>Tất cả </a:t>
            </a:r>
            <a:r>
              <a:rPr lang="en-US">
                <a:latin typeface="Arial" panose="020B0604020202020204" pitchFamily="34" charset="0"/>
                <a:cs typeface="Arial" panose="020B0604020202020204" pitchFamily="34" charset="0"/>
              </a:rPr>
              <a:t>request</a:t>
            </a:r>
            <a:r>
              <a:rPr lang="vi-VN">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đều phải </a:t>
            </a:r>
            <a:r>
              <a:rPr lang="vi-VN">
                <a:latin typeface="Arial" panose="020B0604020202020204" pitchFamily="34" charset="0"/>
                <a:cs typeface="Arial" panose="020B0604020202020204" pitchFamily="34" charset="0"/>
              </a:rPr>
              <a:t>bao gồm đầy đủ thông tin xác thực, chẳng hạn như thông qua mã thông báo (token) JWT trong phần tiêu đề HTTP.</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017E967-F228-4F7E-7129-D334C39700F8}"/>
              </a:ext>
            </a:extLst>
          </p:cNvPr>
          <p:cNvPicPr>
            <a:picLocks noChangeAspect="1"/>
          </p:cNvPicPr>
          <p:nvPr/>
        </p:nvPicPr>
        <p:blipFill>
          <a:blip r:embed="rId2"/>
          <a:stretch>
            <a:fillRect/>
          </a:stretch>
        </p:blipFill>
        <p:spPr>
          <a:xfrm>
            <a:off x="677334" y="2912318"/>
            <a:ext cx="9139277" cy="1188657"/>
          </a:xfrm>
          <a:prstGeom prst="rect">
            <a:avLst/>
          </a:prstGeom>
        </p:spPr>
      </p:pic>
    </p:spTree>
    <p:extLst>
      <p:ext uri="{BB962C8B-B14F-4D97-AF65-F5344CB8AC3E}">
        <p14:creationId xmlns:p14="http://schemas.microsoft.com/office/powerpoint/2010/main" val="2064765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25D1F-0EBA-96A3-E41B-7E136BAAA1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D6A6C2-CA32-E56C-B433-CDACE471D6B4}"/>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a:extLst>
              <a:ext uri="{FF2B5EF4-FFF2-40B4-BE49-F238E27FC236}">
                <a16:creationId xmlns:a16="http://schemas.microsoft.com/office/drawing/2014/main" id="{3EFEB5AD-0619-5E28-0AED-F25233A271A1}"/>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Để Spring không sử dụng tạo ra các session làm việc thì chúng ta config như sau:</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F940F8F-A37D-32CE-3331-3970A7F9144D}"/>
              </a:ext>
            </a:extLst>
          </p:cNvPr>
          <p:cNvPicPr>
            <a:picLocks noChangeAspect="1"/>
          </p:cNvPicPr>
          <p:nvPr/>
        </p:nvPicPr>
        <p:blipFill>
          <a:blip r:embed="rId2"/>
          <a:stretch>
            <a:fillRect/>
          </a:stretch>
        </p:blipFill>
        <p:spPr>
          <a:xfrm>
            <a:off x="677334" y="2885392"/>
            <a:ext cx="8122370" cy="2891135"/>
          </a:xfrm>
          <a:prstGeom prst="rect">
            <a:avLst/>
          </a:prstGeom>
        </p:spPr>
      </p:pic>
    </p:spTree>
    <p:extLst>
      <p:ext uri="{BB962C8B-B14F-4D97-AF65-F5344CB8AC3E}">
        <p14:creationId xmlns:p14="http://schemas.microsoft.com/office/powerpoint/2010/main" val="2833725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550EF-6AD4-DC5F-2043-52EC70694D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5A6B85-937F-ECA3-7A76-C504501FFEB4}"/>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a:extLst>
              <a:ext uri="{FF2B5EF4-FFF2-40B4-BE49-F238E27FC236}">
                <a16:creationId xmlns:a16="http://schemas.microsoft.com/office/drawing/2014/main" id="{0D3D2C3C-1254-B68B-B7BF-FE133E41B0A5}"/>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Về cách check role, thì ngoài ra ta có thể check ở từng method, như sau:</a:t>
            </a:r>
          </a:p>
          <a:p>
            <a:pPr lvl="1"/>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D9F8CF3-6C7F-177C-9CA8-AF75DBD30EF2}"/>
              </a:ext>
            </a:extLst>
          </p:cNvPr>
          <p:cNvPicPr>
            <a:picLocks noChangeAspect="1"/>
          </p:cNvPicPr>
          <p:nvPr/>
        </p:nvPicPr>
        <p:blipFill>
          <a:blip r:embed="rId2"/>
          <a:stretch>
            <a:fillRect/>
          </a:stretch>
        </p:blipFill>
        <p:spPr>
          <a:xfrm>
            <a:off x="2948684" y="2607186"/>
            <a:ext cx="4053968" cy="3795889"/>
          </a:xfrm>
          <a:prstGeom prst="rect">
            <a:avLst/>
          </a:prstGeom>
        </p:spPr>
      </p:pic>
    </p:spTree>
    <p:extLst>
      <p:ext uri="{BB962C8B-B14F-4D97-AF65-F5344CB8AC3E}">
        <p14:creationId xmlns:p14="http://schemas.microsoft.com/office/powerpoint/2010/main" val="1220151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26B0D-D79A-8E61-83F0-95424FF360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87CF5D-3B13-EC37-5139-252F7D58B7BA}"/>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a:extLst>
              <a:ext uri="{FF2B5EF4-FFF2-40B4-BE49-F238E27FC236}">
                <a16:creationId xmlns:a16="http://schemas.microsoft.com/office/drawing/2014/main" id="{5205E380-E830-1323-7388-D342E544DB27}"/>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Chú ý để check ở từng method thì ta cần sử dụng </a:t>
            </a:r>
            <a:r>
              <a:rPr lang="en-US">
                <a:solidFill>
                  <a:srgbClr val="FFC000"/>
                </a:solidFill>
                <a:latin typeface="Arial" panose="020B0604020202020204" pitchFamily="34" charset="0"/>
                <a:cs typeface="Arial" panose="020B0604020202020204" pitchFamily="34" charset="0"/>
              </a:rPr>
              <a:t>@EnableMethodSecurity</a:t>
            </a:r>
          </a:p>
          <a:p>
            <a:pPr lvl="1"/>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5FB8C92-73E3-8021-3AEE-BEEA82306874}"/>
              </a:ext>
            </a:extLst>
          </p:cNvPr>
          <p:cNvPicPr>
            <a:picLocks noChangeAspect="1"/>
          </p:cNvPicPr>
          <p:nvPr/>
        </p:nvPicPr>
        <p:blipFill>
          <a:blip r:embed="rId2"/>
          <a:stretch>
            <a:fillRect/>
          </a:stretch>
        </p:blipFill>
        <p:spPr>
          <a:xfrm>
            <a:off x="1534635" y="2547648"/>
            <a:ext cx="6882066" cy="3106653"/>
          </a:xfrm>
          <a:prstGeom prst="rect">
            <a:avLst/>
          </a:prstGeom>
        </p:spPr>
      </p:pic>
    </p:spTree>
    <p:extLst>
      <p:ext uri="{BB962C8B-B14F-4D97-AF65-F5344CB8AC3E}">
        <p14:creationId xmlns:p14="http://schemas.microsoft.com/office/powerpoint/2010/main" val="30120027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A16C2-36BF-6FE9-2C4C-CC31CE5810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B1850E-B557-6827-47E1-0449F0DE232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Summary</a:t>
            </a:r>
          </a:p>
        </p:txBody>
      </p:sp>
      <p:sp>
        <p:nvSpPr>
          <p:cNvPr id="3" name="Content Placeholder 2">
            <a:extLst>
              <a:ext uri="{FF2B5EF4-FFF2-40B4-BE49-F238E27FC236}">
                <a16:creationId xmlns:a16="http://schemas.microsoft.com/office/drawing/2014/main" id="{E36F1782-1E90-E6F2-574C-1F85DFFACB6C}"/>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Summary flow:</a:t>
            </a:r>
            <a:endParaRPr lang="en-US">
              <a:solidFill>
                <a:srgbClr val="FFC000"/>
              </a:solidFill>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3E54EB5-DDB7-D5C5-A401-EC686D2CFF50}"/>
              </a:ext>
            </a:extLst>
          </p:cNvPr>
          <p:cNvPicPr>
            <a:picLocks noChangeAspect="1"/>
          </p:cNvPicPr>
          <p:nvPr/>
        </p:nvPicPr>
        <p:blipFill>
          <a:blip r:embed="rId2"/>
          <a:stretch>
            <a:fillRect/>
          </a:stretch>
        </p:blipFill>
        <p:spPr>
          <a:xfrm>
            <a:off x="2841362" y="1758922"/>
            <a:ext cx="6509275" cy="4684105"/>
          </a:xfrm>
          <a:prstGeom prst="rect">
            <a:avLst/>
          </a:prstGeom>
        </p:spPr>
      </p:pic>
    </p:spTree>
    <p:extLst>
      <p:ext uri="{BB962C8B-B14F-4D97-AF65-F5344CB8AC3E}">
        <p14:creationId xmlns:p14="http://schemas.microsoft.com/office/powerpoint/2010/main" val="3294771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FFB47-C7AC-07A1-8484-8D32D4E0F2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030349-5E92-E754-445A-E251C6D60C66}"/>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Summary</a:t>
            </a:r>
          </a:p>
        </p:txBody>
      </p:sp>
      <p:sp>
        <p:nvSpPr>
          <p:cNvPr id="3" name="Content Placeholder 2">
            <a:extLst>
              <a:ext uri="{FF2B5EF4-FFF2-40B4-BE49-F238E27FC236}">
                <a16:creationId xmlns:a16="http://schemas.microsoft.com/office/drawing/2014/main" id="{FFE9B807-2A3A-7E4C-9464-39C1C42269B1}"/>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Bài tập:</a:t>
            </a:r>
          </a:p>
          <a:p>
            <a:pPr lvl="1"/>
            <a:r>
              <a:rPr lang="en-US">
                <a:solidFill>
                  <a:schemeClr val="tx1"/>
                </a:solidFill>
                <a:latin typeface="Arial" panose="020B0604020202020204" pitchFamily="34" charset="0"/>
                <a:cs typeface="Arial" panose="020B0604020202020204" pitchFamily="34" charset="0"/>
              </a:rPr>
              <a:t>Tương ứng với từng flow hãy tìm ra các class implement</a:t>
            </a:r>
          </a:p>
        </p:txBody>
      </p:sp>
    </p:spTree>
    <p:extLst>
      <p:ext uri="{BB962C8B-B14F-4D97-AF65-F5344CB8AC3E}">
        <p14:creationId xmlns:p14="http://schemas.microsoft.com/office/powerpoint/2010/main" val="3218183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Trong một hệ thống thì không thể tránh khỏi các yêu cầu về bảo mật, ví dụ: </a:t>
            </a:r>
          </a:p>
          <a:p>
            <a:pPr lvl="1"/>
            <a:r>
              <a:rPr lang="en-US">
                <a:latin typeface="Arial" panose="020B0604020202020204" pitchFamily="34" charset="0"/>
                <a:cs typeface="Arial" panose="020B0604020202020204" pitchFamily="34" charset="0"/>
              </a:rPr>
              <a:t>Thông tin của người A thì ông B không thể xem/sửa được.</a:t>
            </a:r>
          </a:p>
          <a:p>
            <a:pPr lvl="1"/>
            <a:r>
              <a:rPr lang="en-US">
                <a:latin typeface="Arial" panose="020B0604020202020204" pitchFamily="34" charset="0"/>
                <a:cs typeface="Arial" panose="020B0604020202020204" pitchFamily="34" charset="0"/>
              </a:rPr>
              <a:t>Phân quyền các tác vụ cho người dùng bình thường, cho manager, cho admin…</a:t>
            </a:r>
          </a:p>
          <a:p>
            <a:pPr lvl="1"/>
            <a:r>
              <a:rPr lang="en-US">
                <a:latin typeface="Arial" panose="020B0604020202020204" pitchFamily="34" charset="0"/>
                <a:cs typeface="Arial" panose="020B0604020202020204" pitchFamily="34" charset="0"/>
              </a:rPr>
              <a:t>…</a:t>
            </a:r>
          </a:p>
          <a:p>
            <a:pPr lvl="1"/>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Hiện tại </a:t>
            </a:r>
            <a:r>
              <a:rPr lang="vi-VN">
                <a:latin typeface="Arial" panose="020B0604020202020204" pitchFamily="34" charset="0"/>
                <a:cs typeface="Arial" panose="020B0604020202020204" pitchFamily="34" charset="0"/>
              </a:rPr>
              <a:t>việc truy cập các endpoint thì đều được phép</a:t>
            </a:r>
            <a:r>
              <a:rPr lang="en-US">
                <a:latin typeface="Arial" panose="020B0604020202020204" pitchFamily="34" charset="0"/>
                <a:cs typeface="Arial" panose="020B0604020202020204" pitchFamily="34" charset="0"/>
              </a:rPr>
              <a:t> truy cập</a:t>
            </a:r>
            <a:r>
              <a:rPr lang="vi-VN">
                <a:latin typeface="Arial" panose="020B0604020202020204" pitchFamily="34" charset="0"/>
                <a:cs typeface="Arial" panose="020B0604020202020204" pitchFamily="34" charset="0"/>
              </a:rPr>
              <a:t> bởi bất cứ ai</a:t>
            </a:r>
            <a:r>
              <a:rPr lang="en-US">
                <a:latin typeface="Arial" panose="020B0604020202020204" pitchFamily="34" charset="0"/>
                <a:cs typeface="Arial" panose="020B0604020202020204" pitchFamily="34" charset="0"/>
              </a:rPr>
              <a:t>.</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Và để tăng sự bảo mật cho hệ thống thì chúng ta sẽ áp dụng Spring Security để giải quyết vấn đề xác thực và phân quyền sử dụng các endpoint.</a:t>
            </a:r>
          </a:p>
        </p:txBody>
      </p:sp>
    </p:spTree>
    <p:extLst>
      <p:ext uri="{BB962C8B-B14F-4D97-AF65-F5344CB8AC3E}">
        <p14:creationId xmlns:p14="http://schemas.microsoft.com/office/powerpoint/2010/main" val="1052122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pic>
        <p:nvPicPr>
          <p:cNvPr id="2050" name="Picture 2">
            <a:extLst>
              <a:ext uri="{FF2B5EF4-FFF2-40B4-BE49-F238E27FC236}">
                <a16:creationId xmlns:a16="http://schemas.microsoft.com/office/drawing/2014/main" id="{CFC2AFA4-26D1-5965-6073-5FA61ECA8AC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0896" y="1930400"/>
            <a:ext cx="3943106" cy="40862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Content Placeholder 2">
            <a:extLst>
              <a:ext uri="{FF2B5EF4-FFF2-40B4-BE49-F238E27FC236}">
                <a16:creationId xmlns:a16="http://schemas.microsoft.com/office/drawing/2014/main" id="{83D78C99-3BFD-365C-0C5A-EDC8E2BF5D14}"/>
              </a:ext>
            </a:extLst>
          </p:cNvPr>
          <p:cNvSpPr>
            <a:spLocks noGrp="1"/>
          </p:cNvSpPr>
          <p:nvPr>
            <p:ph idx="1"/>
          </p:nvPr>
        </p:nvSpPr>
        <p:spPr>
          <a:xfrm>
            <a:off x="677334" y="2160589"/>
            <a:ext cx="4448282" cy="3880773"/>
          </a:xfrm>
        </p:spPr>
        <p:txBody>
          <a:bodyPr/>
          <a:lstStyle/>
          <a:p>
            <a:r>
              <a:rPr lang="en-US">
                <a:latin typeface="Arial" panose="020B0604020202020204" pitchFamily="34" charset="0"/>
                <a:cs typeface="Arial" panose="020B0604020202020204" pitchFamily="34" charset="0"/>
              </a:rPr>
              <a:t>Đây là cách thức mà Spring security hoạt động.</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Các bạn có phân biệt được authentication và authorization? </a:t>
            </a:r>
          </a:p>
        </p:txBody>
      </p:sp>
    </p:spTree>
    <p:extLst>
      <p:ext uri="{BB962C8B-B14F-4D97-AF65-F5344CB8AC3E}">
        <p14:creationId xmlns:p14="http://schemas.microsoft.com/office/powerpoint/2010/main" val="3444767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4" name="Content Placeholder 3">
            <a:extLst>
              <a:ext uri="{FF2B5EF4-FFF2-40B4-BE49-F238E27FC236}">
                <a16:creationId xmlns:a16="http://schemas.microsoft.com/office/drawing/2014/main" id="{C5B0D352-F607-EBE6-5950-85E0B8E5D739}"/>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Hiểu đơn giản thì a</a:t>
            </a:r>
            <a:r>
              <a:rPr lang="vi-VN">
                <a:latin typeface="Arial" panose="020B0604020202020204" pitchFamily="34" charset="0"/>
                <a:cs typeface="Arial" panose="020B0604020202020204" pitchFamily="34" charset="0"/>
              </a:rPr>
              <a:t>uthentication trả lời câu hỏi "Bạn là ai?", còn </a:t>
            </a:r>
            <a:r>
              <a:rPr lang="en-US">
                <a:latin typeface="Arial" panose="020B0604020202020204" pitchFamily="34" charset="0"/>
                <a:cs typeface="Arial" panose="020B0604020202020204" pitchFamily="34" charset="0"/>
              </a:rPr>
              <a:t>a</a:t>
            </a:r>
            <a:r>
              <a:rPr lang="vi-VN">
                <a:latin typeface="Arial" panose="020B0604020202020204" pitchFamily="34" charset="0"/>
                <a:cs typeface="Arial" panose="020B0604020202020204" pitchFamily="34" charset="0"/>
              </a:rPr>
              <a:t>uthorization trả lời câu hỏi "Bạn được phép làm gì?".</a:t>
            </a:r>
            <a:endParaRPr lang="en-US">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D7C9723E-D7D3-1ADC-FCC9-62D52445B2E4}"/>
              </a:ext>
            </a:extLst>
          </p:cNvPr>
          <p:cNvPicPr>
            <a:picLocks noChangeAspect="1"/>
          </p:cNvPicPr>
          <p:nvPr/>
        </p:nvPicPr>
        <p:blipFill>
          <a:blip r:embed="rId2"/>
          <a:stretch>
            <a:fillRect/>
          </a:stretch>
        </p:blipFill>
        <p:spPr>
          <a:xfrm>
            <a:off x="1479993" y="2907651"/>
            <a:ext cx="6991350" cy="2933700"/>
          </a:xfrm>
          <a:prstGeom prst="rect">
            <a:avLst/>
          </a:prstGeom>
        </p:spPr>
      </p:pic>
    </p:spTree>
    <p:extLst>
      <p:ext uri="{BB962C8B-B14F-4D97-AF65-F5344CB8AC3E}">
        <p14:creationId xmlns:p14="http://schemas.microsoft.com/office/powerpoint/2010/main" val="409196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New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Tạo mới project:</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7D5C64E-1AC5-734E-A1E2-CF31EB1108A2}"/>
              </a:ext>
            </a:extLst>
          </p:cNvPr>
          <p:cNvPicPr>
            <a:picLocks noChangeAspect="1"/>
          </p:cNvPicPr>
          <p:nvPr/>
        </p:nvPicPr>
        <p:blipFill>
          <a:blip r:embed="rId2"/>
          <a:stretch>
            <a:fillRect/>
          </a:stretch>
        </p:blipFill>
        <p:spPr>
          <a:xfrm>
            <a:off x="677334" y="2605231"/>
            <a:ext cx="8327300" cy="3436131"/>
          </a:xfrm>
          <a:prstGeom prst="rect">
            <a:avLst/>
          </a:prstGeom>
        </p:spPr>
      </p:pic>
    </p:spTree>
    <p:extLst>
      <p:ext uri="{BB962C8B-B14F-4D97-AF65-F5344CB8AC3E}">
        <p14:creationId xmlns:p14="http://schemas.microsoft.com/office/powerpoint/2010/main" val="622539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Security</a:t>
            </a:r>
          </a:p>
        </p:txBody>
      </p:sp>
      <p:sp>
        <p:nvSpPr>
          <p:cNvPr id="3" name="Content Placeholder 2"/>
          <p:cNvSpPr>
            <a:spLocks noGrp="1"/>
          </p:cNvSpPr>
          <p:nvPr>
            <p:ph idx="1"/>
          </p:nvPr>
        </p:nvSpPr>
        <p:spPr/>
        <p:txBody>
          <a:bodyPr/>
          <a:lstStyle/>
          <a:p>
            <a:r>
              <a:rPr lang="vi-VN">
                <a:latin typeface="Arial" panose="020B0604020202020204" pitchFamily="34" charset="0"/>
                <a:cs typeface="Arial" panose="020B0604020202020204" pitchFamily="34" charset="0"/>
              </a:rPr>
              <a:t>Thêm Dependency</a:t>
            </a:r>
            <a:r>
              <a:rPr lang="en-US">
                <a:latin typeface="Arial" panose="020B0604020202020204" pitchFamily="34" charset="0"/>
                <a:cs typeface="Arial" panose="020B0604020202020204" pitchFamily="34" charset="0"/>
              </a:rPr>
              <a:t>:</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Done ^^</a:t>
            </a:r>
          </a:p>
        </p:txBody>
      </p:sp>
      <p:sp>
        <p:nvSpPr>
          <p:cNvPr id="6" name="TextBox 5">
            <a:extLst>
              <a:ext uri="{FF2B5EF4-FFF2-40B4-BE49-F238E27FC236}">
                <a16:creationId xmlns:a16="http://schemas.microsoft.com/office/drawing/2014/main" id="{8A7DF059-EF40-B898-D3E5-21DBF693E0D1}"/>
              </a:ext>
            </a:extLst>
          </p:cNvPr>
          <p:cNvSpPr txBox="1"/>
          <p:nvPr/>
        </p:nvSpPr>
        <p:spPr>
          <a:xfrm>
            <a:off x="1057469" y="2637451"/>
            <a:ext cx="7134808" cy="1077218"/>
          </a:xfrm>
          <a:prstGeom prst="rect">
            <a:avLst/>
          </a:prstGeom>
          <a:noFill/>
          <a:ln w="12700">
            <a:solidFill>
              <a:schemeClr val="tx1"/>
            </a:solidFill>
          </a:ln>
        </p:spPr>
        <p:txBody>
          <a:bodyPr wrap="square" rtlCol="0">
            <a:spAutoFit/>
          </a:bodyPr>
          <a:lstStyle/>
          <a:p>
            <a:r>
              <a:rPr lang="en-US" sz="1600"/>
              <a:t>&lt;dependency&gt;</a:t>
            </a:r>
          </a:p>
          <a:p>
            <a:r>
              <a:rPr lang="en-US" sz="1600"/>
              <a:t>    &lt;groupId&gt;org.springframework.boot&lt;/groupId&gt;</a:t>
            </a:r>
          </a:p>
          <a:p>
            <a:r>
              <a:rPr lang="en-US" sz="1600"/>
              <a:t>    &lt;artifactId&gt;spring-boot-starter-security&lt;/artifactId&gt;</a:t>
            </a:r>
          </a:p>
          <a:p>
            <a:r>
              <a:rPr lang="en-US" sz="1600"/>
              <a:t>&lt;/dependency&gt;</a:t>
            </a:r>
          </a:p>
        </p:txBody>
      </p:sp>
    </p:spTree>
    <p:extLst>
      <p:ext uri="{BB962C8B-B14F-4D97-AF65-F5344CB8AC3E}">
        <p14:creationId xmlns:p14="http://schemas.microsoft.com/office/powerpoint/2010/main" val="2697957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A12F1-414D-CB5A-9F74-B133617B82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0E3900-ECDF-6D40-3DBD-76F68EF75E9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Setting Security</a:t>
            </a:r>
          </a:p>
        </p:txBody>
      </p:sp>
      <p:sp>
        <p:nvSpPr>
          <p:cNvPr id="3" name="Content Placeholder 2">
            <a:extLst>
              <a:ext uri="{FF2B5EF4-FFF2-40B4-BE49-F238E27FC236}">
                <a16:creationId xmlns:a16="http://schemas.microsoft.com/office/drawing/2014/main" id="{50C4F0ED-464D-C657-5A29-D43EDA0811E0}"/>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Khi ta thêm dependency thì tương ứng với việc thêm file config cho security ở đây:</a:t>
            </a:r>
          </a:p>
          <a:p>
            <a:pPr lvl="1"/>
            <a:r>
              <a:rPr lang="en-US">
                <a:latin typeface="Arial" panose="020B0604020202020204" pitchFamily="34" charset="0"/>
                <a:cs typeface="Arial" panose="020B0604020202020204" pitchFamily="34" charset="0"/>
              </a:rPr>
              <a:t>org.springframework.boot.autoconfigure.security.servlet.SpringBootWebSecurityConfiguration</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63DD03A-D10F-BBB2-87A4-69BCB8FE41BC}"/>
              </a:ext>
            </a:extLst>
          </p:cNvPr>
          <p:cNvPicPr>
            <a:picLocks noChangeAspect="1"/>
          </p:cNvPicPr>
          <p:nvPr/>
        </p:nvPicPr>
        <p:blipFill>
          <a:blip r:embed="rId2"/>
          <a:stretch>
            <a:fillRect/>
          </a:stretch>
        </p:blipFill>
        <p:spPr>
          <a:xfrm>
            <a:off x="2682830" y="3429000"/>
            <a:ext cx="4585675" cy="2794950"/>
          </a:xfrm>
          <a:prstGeom prst="rect">
            <a:avLst/>
          </a:prstGeom>
        </p:spPr>
      </p:pic>
    </p:spTree>
    <p:extLst>
      <p:ext uri="{BB962C8B-B14F-4D97-AF65-F5344CB8AC3E}">
        <p14:creationId xmlns:p14="http://schemas.microsoft.com/office/powerpoint/2010/main" val="1127162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2946</TotalTime>
  <Words>1189</Words>
  <Application>Microsoft Office PowerPoint</Application>
  <PresentationFormat>Widescreen</PresentationFormat>
  <Paragraphs>192</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JetBrains Mono</vt:lpstr>
      <vt:lpstr>Trebuchet MS</vt:lpstr>
      <vt:lpstr>Wingdings 3</vt:lpstr>
      <vt:lpstr>Facet</vt:lpstr>
      <vt:lpstr>Spring Boot</vt:lpstr>
      <vt:lpstr>Introduction</vt:lpstr>
      <vt:lpstr>Introduction</vt:lpstr>
      <vt:lpstr>Introduction</vt:lpstr>
      <vt:lpstr>Introduction</vt:lpstr>
      <vt:lpstr>Introduction</vt:lpstr>
      <vt:lpstr>New project</vt:lpstr>
      <vt:lpstr>Setting Security</vt:lpstr>
      <vt:lpstr>Setting Security</vt:lpstr>
      <vt:lpstr>Setting Security</vt:lpstr>
      <vt:lpstr>Setting Security</vt:lpstr>
      <vt:lpstr>Setting Security</vt:lpstr>
      <vt:lpstr>Setting Security</vt:lpstr>
      <vt:lpstr>Setting Validation</vt:lpstr>
      <vt:lpstr>Setting Validation</vt:lpstr>
      <vt:lpstr>Setting Validation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User</dc:creator>
  <cp:lastModifiedBy>Hào Lê</cp:lastModifiedBy>
  <cp:revision>907</cp:revision>
  <dcterms:created xsi:type="dcterms:W3CDTF">2024-06-06T15:40:49Z</dcterms:created>
  <dcterms:modified xsi:type="dcterms:W3CDTF">2024-10-15T16:32:36Z</dcterms:modified>
</cp:coreProperties>
</file>