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 id="288"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6/18/2024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vnrepository.com/artifact/org.projectlombok/lomb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RESTful API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việc list ra các all User để API trả về</a:t>
            </a:r>
          </a:p>
          <a:p>
            <a:pPr lvl="1"/>
            <a:r>
              <a:rPr lang="en-US" dirty="0" smtClean="0">
                <a:latin typeface="Arial" panose="020B0604020202020204" pitchFamily="34" charset="0"/>
                <a:cs typeface="Arial" panose="020B0604020202020204" pitchFamily="34" charset="0"/>
              </a:rPr>
              <a:t>Các logic xử lý sẽ nằm trong service</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Tạo package </a:t>
            </a:r>
            <a:r>
              <a:rPr lang="en-US" dirty="0" smtClean="0">
                <a:latin typeface="Arial" panose="020B0604020202020204" pitchFamily="34" charset="0"/>
                <a:cs typeface="Arial" panose="020B0604020202020204" pitchFamily="34" charset="0"/>
              </a:rPr>
              <a:t>service </a:t>
            </a:r>
            <a:r>
              <a:rPr lang="en-US" dirty="0">
                <a:latin typeface="Arial" panose="020B0604020202020204" pitchFamily="34" charset="0"/>
                <a:cs typeface="Arial" panose="020B0604020202020204" pitchFamily="34" charset="0"/>
              </a:rPr>
              <a:t>để chứa toàn bộ </a:t>
            </a:r>
            <a:r>
              <a:rPr lang="en-US" dirty="0" smtClean="0">
                <a:latin typeface="Arial" panose="020B0604020202020204" pitchFamily="34" charset="0"/>
                <a:cs typeface="Arial" panose="020B0604020202020204" pitchFamily="34" charset="0"/>
              </a:rPr>
              <a:t>service</a:t>
            </a:r>
          </a:p>
          <a:p>
            <a:pPr marL="742950" lvl="2" indent="-342900"/>
            <a:r>
              <a:rPr lang="en-US" dirty="0">
                <a:latin typeface="Arial" panose="020B0604020202020204" pitchFamily="34" charset="0"/>
                <a:cs typeface="Arial" panose="020B0604020202020204" pitchFamily="34" charset="0"/>
              </a:rPr>
              <a:t>Tạo class </a:t>
            </a:r>
            <a:r>
              <a:rPr lang="en-US" dirty="0" smtClean="0">
                <a:latin typeface="Arial" panose="020B0604020202020204" pitchFamily="34" charset="0"/>
                <a:cs typeface="Arial" panose="020B0604020202020204" pitchFamily="34" charset="0"/>
              </a:rPr>
              <a:t>UserService và gắn annotation </a:t>
            </a:r>
            <a:r>
              <a:rPr lang="en-US" dirty="0" smtClean="0">
                <a:solidFill>
                  <a:srgbClr val="FFC000"/>
                </a:solidFill>
                <a:latin typeface="Arial" panose="020B0604020202020204" pitchFamily="34" charset="0"/>
                <a:cs typeface="Arial" panose="020B0604020202020204" pitchFamily="34" charset="0"/>
              </a:rPr>
              <a:t>@Service</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9335" y="4100975"/>
            <a:ext cx="2286000" cy="781050"/>
          </a:xfrm>
          <a:prstGeom prst="rect">
            <a:avLst/>
          </a:prstGeom>
        </p:spPr>
      </p:pic>
    </p:spTree>
    <p:extLst>
      <p:ext uri="{BB962C8B-B14F-4D97-AF65-F5344CB8AC3E}">
        <p14:creationId xmlns:p14="http://schemas.microsoft.com/office/powerpoint/2010/main" val="328300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@Service </a:t>
            </a:r>
            <a:r>
              <a:rPr lang="en-US" dirty="0" smtClean="0">
                <a:latin typeface="Arial" panose="020B0604020202020204" pitchFamily="34" charset="0"/>
                <a:cs typeface="Arial" panose="020B0604020202020204" pitchFamily="34" charset="0"/>
              </a:rPr>
              <a:t>thực chất là một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nhưng mà được sử</a:t>
            </a:r>
            <a:r>
              <a:rPr lang="en-US" dirty="0" smtClean="0">
                <a:latin typeface="Arial" panose="020B0604020202020204" pitchFamily="34" charset="0"/>
                <a:cs typeface="Arial" panose="020B0604020202020204" pitchFamily="34" charset="0"/>
              </a:rPr>
              <a:t> dụng để đánh dấu một class là một service một cách tường minh hơn thay vì sử dụng </a:t>
            </a:r>
            <a:r>
              <a:rPr lang="en-US" dirty="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23080" y="3005600"/>
            <a:ext cx="3305175" cy="2190750"/>
          </a:xfrm>
          <a:prstGeom prst="rect">
            <a:avLst/>
          </a:prstGeom>
        </p:spPr>
      </p:pic>
    </p:spTree>
    <p:extLst>
      <p:ext uri="{BB962C8B-B14F-4D97-AF65-F5344CB8AC3E}">
        <p14:creationId xmlns:p14="http://schemas.microsoft.com/office/powerpoint/2010/main" val="39819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Thế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là gì?</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5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được sử dụng để đánh dấu </a:t>
            </a:r>
            <a:r>
              <a:rPr lang="en-US" dirty="0" smtClean="0">
                <a:cs typeface="Arial" panose="020B0604020202020204" pitchFamily="34" charset="0"/>
              </a:rPr>
              <a:t>class</a:t>
            </a:r>
            <a:r>
              <a:rPr lang="vi-VN" dirty="0" smtClean="0">
                <a:cs typeface="Arial" panose="020B0604020202020204" pitchFamily="34" charset="0"/>
              </a:rPr>
              <a:t> </a:t>
            </a:r>
            <a:r>
              <a:rPr lang="en-US" dirty="0" smtClean="0">
                <a:cs typeface="Arial" panose="020B0604020202020204" pitchFamily="34" charset="0"/>
              </a:rPr>
              <a:t>l</a:t>
            </a:r>
            <a:r>
              <a:rPr lang="vi-VN" dirty="0" smtClean="0">
                <a:cs typeface="Arial" panose="020B0604020202020204" pitchFamily="34" charset="0"/>
              </a:rPr>
              <a:t>à </a:t>
            </a:r>
            <a:r>
              <a:rPr lang="vi-VN" dirty="0">
                <a:cs typeface="Arial" panose="020B0604020202020204" pitchFamily="34" charset="0"/>
              </a:rPr>
              <a:t>một thành phần (component) của ứng </a:t>
            </a:r>
            <a:r>
              <a:rPr lang="vi-VN" dirty="0" smtClean="0">
                <a:cs typeface="Arial" panose="020B0604020202020204" pitchFamily="34" charset="0"/>
              </a:rPr>
              <a:t>dụng.</a:t>
            </a:r>
            <a:endParaRPr lang="en-US" dirty="0" smtClean="0">
              <a:cs typeface="Arial" panose="020B0604020202020204" pitchFamily="34" charset="0"/>
            </a:endParaRPr>
          </a:p>
          <a:p>
            <a:r>
              <a:rPr lang="vi-VN" dirty="0" smtClean="0">
                <a:cs typeface="Arial" panose="020B0604020202020204" pitchFamily="34" charset="0"/>
              </a:rPr>
              <a:t>Điều </a:t>
            </a:r>
            <a:r>
              <a:rPr lang="vi-VN" dirty="0">
                <a:cs typeface="Arial" panose="020B0604020202020204" pitchFamily="34" charset="0"/>
              </a:rPr>
              <a:t>này có nghĩa </a:t>
            </a:r>
            <a:r>
              <a:rPr lang="vi-VN" dirty="0" smtClean="0">
                <a:cs typeface="Arial" panose="020B0604020202020204" pitchFamily="34" charset="0"/>
              </a:rPr>
              <a:t>là Spring </a:t>
            </a:r>
            <a:r>
              <a:rPr lang="vi-VN" dirty="0">
                <a:cs typeface="Arial" panose="020B0604020202020204" pitchFamily="34" charset="0"/>
              </a:rPr>
              <a:t>sẽ tự động quản lý </a:t>
            </a:r>
            <a:r>
              <a:rPr lang="en-US" dirty="0" smtClean="0">
                <a:cs typeface="Arial" panose="020B0604020202020204" pitchFamily="34" charset="0"/>
              </a:rPr>
              <a:t>class </a:t>
            </a:r>
            <a:r>
              <a:rPr lang="vi-VN" dirty="0" smtClean="0">
                <a:cs typeface="Arial" panose="020B0604020202020204" pitchFamily="34" charset="0"/>
              </a:rPr>
              <a:t>đó </a:t>
            </a:r>
            <a:r>
              <a:rPr lang="vi-VN" dirty="0">
                <a:cs typeface="Arial" panose="020B0604020202020204" pitchFamily="34" charset="0"/>
              </a:rPr>
              <a:t>như một </a:t>
            </a:r>
            <a:r>
              <a:rPr lang="vi-VN" dirty="0" smtClean="0">
                <a:solidFill>
                  <a:srgbClr val="FFC000"/>
                </a:solidFill>
                <a:cs typeface="Arial" panose="020B0604020202020204" pitchFamily="34" charset="0"/>
              </a:rPr>
              <a:t>bean</a:t>
            </a:r>
            <a:r>
              <a:rPr lang="vi-VN" dirty="0" smtClean="0">
                <a:cs typeface="Arial" panose="020B0604020202020204" pitchFamily="34" charset="0"/>
              </a:rPr>
              <a:t> </a:t>
            </a:r>
            <a:r>
              <a:rPr lang="vi-VN" dirty="0">
                <a:cs typeface="Arial" panose="020B0604020202020204" pitchFamily="34" charset="0"/>
              </a:rPr>
              <a:t>trong context của ứng dụng</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bean</a:t>
            </a:r>
            <a:r>
              <a:rPr lang="en-US" dirty="0" smtClean="0">
                <a:latin typeface="Arial" panose="020B0604020202020204" pitchFamily="34" charset="0"/>
                <a:cs typeface="Arial" panose="020B0604020202020204" pitchFamily="34" charset="0"/>
              </a:rPr>
              <a:t> là gì?</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20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solidFill>
                  <a:schemeClr val="tx1"/>
                </a:solidFill>
                <a:latin typeface="Arial" panose="020B0604020202020204" pitchFamily="34" charset="0"/>
                <a:cs typeface="Arial" panose="020B0604020202020204" pitchFamily="34" charset="0"/>
              </a:rPr>
              <a:t>Bean là một đối tượng </a:t>
            </a:r>
            <a:r>
              <a:rPr lang="vi-VN" dirty="0" smtClean="0">
                <a:solidFill>
                  <a:schemeClr val="tx1"/>
                </a:solidFill>
                <a:latin typeface="Arial" panose="020B0604020202020204" pitchFamily="34" charset="0"/>
                <a:cs typeface="Arial" panose="020B0604020202020204" pitchFamily="34" charset="0"/>
              </a:rPr>
              <a:t>được </a:t>
            </a:r>
            <a:r>
              <a:rPr lang="vi-VN" u="sng" dirty="0">
                <a:solidFill>
                  <a:srgbClr val="FFC000"/>
                </a:solidFill>
                <a:latin typeface="Arial" panose="020B0604020202020204" pitchFamily="34" charset="0"/>
                <a:cs typeface="Arial" panose="020B0604020202020204" pitchFamily="34" charset="0"/>
              </a:rPr>
              <a:t>Spring Container</a:t>
            </a:r>
            <a:r>
              <a:rPr lang="vi-VN" dirty="0">
                <a:solidFill>
                  <a:schemeClr val="tx1"/>
                </a:solidFill>
                <a:latin typeface="Arial" panose="020B0604020202020204" pitchFamily="34" charset="0"/>
                <a:cs typeface="Arial" panose="020B0604020202020204" pitchFamily="34" charset="0"/>
              </a:rPr>
              <a:t> quản lý, tạo ra, và cung cấp </a:t>
            </a:r>
            <a:r>
              <a:rPr lang="vi-VN" u="sng" dirty="0">
                <a:solidFill>
                  <a:srgbClr val="FFC000"/>
                </a:solidFill>
                <a:latin typeface="Arial" panose="020B0604020202020204" pitchFamily="34" charset="0"/>
                <a:cs typeface="Arial" panose="020B0604020202020204" pitchFamily="34" charset="0"/>
              </a:rPr>
              <a:t>DI (Dependency Injection)</a:t>
            </a:r>
            <a:r>
              <a:rPr lang="vi-VN" dirty="0">
                <a:solidFill>
                  <a:srgbClr val="FFC000"/>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cần thiết</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a:t>
            </a:r>
            <a:r>
              <a:rPr lang="vi-VN" dirty="0" smtClean="0">
                <a:solidFill>
                  <a:schemeClr val="tx1"/>
                </a:solidFill>
                <a:latin typeface="Arial" panose="020B0604020202020204" pitchFamily="34" charset="0"/>
                <a:cs typeface="Arial" panose="020B0604020202020204" pitchFamily="34" charset="0"/>
              </a:rPr>
              <a:t>ác</a:t>
            </a:r>
            <a:r>
              <a:rPr lang="en-US" dirty="0" smtClean="0">
                <a:solidFill>
                  <a:schemeClr val="tx1"/>
                </a:solidFill>
                <a:latin typeface="Arial" panose="020B0604020202020204" pitchFamily="34" charset="0"/>
                <a:cs typeface="Arial" panose="020B0604020202020204" pitchFamily="34" charset="0"/>
              </a:rPr>
              <a:t> class được</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đánh dấu </a:t>
            </a:r>
            <a:r>
              <a:rPr lang="vi-VN" dirty="0" smtClean="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Component, @Service, @Repository, @Controller hoặc @</a:t>
            </a:r>
            <a:r>
              <a:rPr lang="vi-VN" dirty="0" smtClean="0">
                <a:solidFill>
                  <a:schemeClr val="tx1"/>
                </a:solidFill>
                <a:latin typeface="Arial" panose="020B0604020202020204" pitchFamily="34" charset="0"/>
                <a:cs typeface="Arial" panose="020B0604020202020204" pitchFamily="34" charset="0"/>
              </a:rPr>
              <a:t>Configuration</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đều được gọi là bean.</a:t>
            </a:r>
          </a:p>
          <a:p>
            <a:endParaRPr lang="en-US" dirty="0">
              <a:solidFill>
                <a:schemeClr val="tx1"/>
              </a:solidFill>
              <a:latin typeface="Arial" panose="020B0604020202020204" pitchFamily="34" charset="0"/>
              <a:cs typeface="Arial" panose="020B0604020202020204" pitchFamily="34" charset="0"/>
            </a:endParaRPr>
          </a:p>
          <a:p>
            <a:r>
              <a:rPr lang="en-US" u="sng" dirty="0" smtClean="0">
                <a:solidFill>
                  <a:srgbClr val="FFC000"/>
                </a:solidFill>
                <a:latin typeface="Arial" panose="020B0604020202020204" pitchFamily="34" charset="0"/>
                <a:cs typeface="Arial" panose="020B0604020202020204" pitchFamily="34" charset="0"/>
              </a:rPr>
              <a:t>Spring Container </a:t>
            </a:r>
            <a:r>
              <a:rPr lang="en-US" dirty="0" smtClean="0">
                <a:solidFill>
                  <a:schemeClr val="tx1"/>
                </a:solidFill>
                <a:latin typeface="Arial" panose="020B0604020202020204" pitchFamily="34" charset="0"/>
                <a:cs typeface="Arial" panose="020B0604020202020204" pitchFamily="34" charset="0"/>
              </a:rPr>
              <a:t>và </a:t>
            </a:r>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là gì nữa?</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34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u="sng" dirty="0" smtClean="0">
                <a:solidFill>
                  <a:srgbClr val="FFC000"/>
                </a:solidFill>
                <a:latin typeface="Arial" panose="020B0604020202020204" pitchFamily="34" charset="0"/>
                <a:cs typeface="Arial" panose="020B0604020202020204" pitchFamily="34" charset="0"/>
              </a:rPr>
              <a:t>Spring </a:t>
            </a:r>
            <a:r>
              <a:rPr lang="vi-VN" u="sng" dirty="0">
                <a:solidFill>
                  <a:srgbClr val="FFC000"/>
                </a:solidFill>
                <a:latin typeface="Arial" panose="020B0604020202020204" pitchFamily="34" charset="0"/>
                <a:cs typeface="Arial" panose="020B0604020202020204" pitchFamily="34" charset="0"/>
              </a:rPr>
              <a:t>Container</a:t>
            </a:r>
            <a:r>
              <a:rPr lang="vi-VN"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chúng ta có thể hiểu là một cái kho chứa các bean được khởi tạo khi ứng dụng start ứng dụng.</a:t>
            </a:r>
          </a:p>
        </p:txBody>
      </p:sp>
    </p:spTree>
    <p:extLst>
      <p:ext uri="{BB962C8B-B14F-4D97-AF65-F5344CB8AC3E}">
        <p14:creationId xmlns:p14="http://schemas.microsoft.com/office/powerpoint/2010/main" val="360477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a:t>
            </a:r>
            <a:r>
              <a:rPr lang="vi-VN" u="sng" dirty="0">
                <a:solidFill>
                  <a:srgbClr val="FFC000"/>
                </a:solidFill>
                <a:latin typeface="Arial" panose="020B0604020202020204" pitchFamily="34" charset="0"/>
                <a:cs typeface="Arial" panose="020B0604020202020204" pitchFamily="34" charset="0"/>
              </a:rPr>
              <a:t>(Dependency Injection)</a:t>
            </a:r>
            <a:r>
              <a:rPr lang="vi-VN" dirty="0">
                <a:solidFill>
                  <a:srgbClr val="FFC000"/>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là </a:t>
            </a:r>
            <a:r>
              <a:rPr lang="vi-VN" dirty="0">
                <a:solidFill>
                  <a:schemeClr val="tx1"/>
                </a:solidFill>
                <a:latin typeface="Arial" panose="020B0604020202020204" pitchFamily="34" charset="0"/>
                <a:cs typeface="Arial" panose="020B0604020202020204" pitchFamily="34" charset="0"/>
              </a:rPr>
              <a:t>một kỹ thuật cho phép bạn cung cấp các đối tượng (dependencies) mà một đối tượng khác cần để thực hiện công việc của nó</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Có thể hiểu là cho phép chúng ta sử dụng một đối tượng nhưng không cần phải khởi tạo. Vì nó đã được khởi tạo và nằm sẵn trong spring container rồi. Việc của chúng ta là bốc ra và sử dụng.</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Có class</a:t>
            </a:r>
            <a:r>
              <a:rPr lang="en-US" dirty="0" smtClean="0">
                <a:solidFill>
                  <a:schemeClr val="tx1"/>
                </a:solidFill>
                <a:latin typeface="Arial" panose="020B0604020202020204" pitchFamily="34" charset="0"/>
                <a:cs typeface="Arial" panose="020B0604020202020204" pitchFamily="34" charset="0"/>
              </a:rPr>
              <a:t> UserRepository: Thao tác với database</a:t>
            </a:r>
          </a:p>
          <a:p>
            <a:pPr lvl="1"/>
            <a:r>
              <a:rPr lang="en-US" dirty="0" smtClean="0">
                <a:solidFill>
                  <a:schemeClr val="tx1"/>
                </a:solidFill>
                <a:latin typeface="Arial" panose="020B0604020202020204" pitchFamily="34" charset="0"/>
                <a:cs typeface="Arial" panose="020B0604020202020204" pitchFamily="34" charset="0"/>
              </a:rPr>
              <a:t>Có class UserService: Sử </a:t>
            </a:r>
            <a:r>
              <a:rPr lang="en-US" dirty="0" smtClean="0">
                <a:solidFill>
                  <a:schemeClr val="tx1"/>
                </a:solidFill>
                <a:latin typeface="Arial" panose="020B0604020202020204" pitchFamily="34" charset="0"/>
                <a:cs typeface="Arial" panose="020B0604020202020204" pitchFamily="34" charset="0"/>
              </a:rPr>
              <a:t>dụng UserRepository để lấy data từ database</a:t>
            </a:r>
            <a:endParaRPr lang="en-US" dirty="0" smtClean="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Có class UserController: Sử dụng UserService để xử lý logic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27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UserRepository trong </a:t>
            </a:r>
            <a:r>
              <a:rPr lang="en-US" dirty="0" smtClean="0">
                <a:solidFill>
                  <a:schemeClr val="tx1"/>
                </a:solidFill>
                <a:latin typeface="Arial" panose="020B0604020202020204" pitchFamily="34" charset="0"/>
                <a:cs typeface="Arial" panose="020B0604020202020204" pitchFamily="34" charset="0"/>
              </a:rPr>
              <a:t>class UserService</a:t>
            </a: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28696" y="1614527"/>
            <a:ext cx="3825744" cy="3628946"/>
          </a:xfrm>
          <a:prstGeom prst="rect">
            <a:avLst/>
          </a:prstGeom>
        </p:spPr>
      </p:pic>
    </p:spTree>
    <p:extLst>
      <p:ext uri="{BB962C8B-B14F-4D97-AF65-F5344CB8AC3E}">
        <p14:creationId xmlns:p14="http://schemas.microsoft.com/office/powerpoint/2010/main" val="3874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a:t>
            </a:r>
            <a:r>
              <a:rPr lang="en-US" dirty="0">
                <a:solidFill>
                  <a:schemeClr val="tx1"/>
                </a:solidFill>
                <a:latin typeface="Arial" panose="020B0604020202020204" pitchFamily="34" charset="0"/>
                <a:cs typeface="Arial" panose="020B0604020202020204" pitchFamily="34" charset="0"/>
              </a:rPr>
              <a:t>UserService</a:t>
            </a:r>
            <a:r>
              <a:rPr lang="en-US" dirty="0" smtClean="0">
                <a:solidFill>
                  <a:schemeClr val="tx1"/>
                </a:solidFill>
                <a:latin typeface="Arial" panose="020B0604020202020204" pitchFamily="34" charset="0"/>
                <a:cs typeface="Arial" panose="020B0604020202020204" pitchFamily="34" charset="0"/>
              </a:rPr>
              <a:t> trong </a:t>
            </a:r>
            <a:r>
              <a:rPr lang="en-US" dirty="0">
                <a:solidFill>
                  <a:schemeClr val="tx1"/>
                </a:solidFill>
                <a:latin typeface="Arial" panose="020B0604020202020204" pitchFamily="34" charset="0"/>
                <a:cs typeface="Arial" panose="020B0604020202020204" pitchFamily="34" charset="0"/>
              </a:rPr>
              <a:t>class UserController</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374504" y="1067430"/>
            <a:ext cx="3610665" cy="4723141"/>
          </a:xfrm>
          <a:prstGeom prst="rect">
            <a:avLst/>
          </a:prstGeom>
        </p:spPr>
      </p:pic>
    </p:spTree>
    <p:extLst>
      <p:ext uri="{BB962C8B-B14F-4D97-AF65-F5344CB8AC3E}">
        <p14:creationId xmlns:p14="http://schemas.microsoft.com/office/powerpoint/2010/main" val="36033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Chúng ta sẽ tạo một API đơn giản  về quản lý User, bao gồm:</a:t>
            </a:r>
          </a:p>
          <a:p>
            <a:pPr lvl="1"/>
            <a:r>
              <a:rPr lang="en-US" dirty="0" smtClean="0">
                <a:latin typeface="Arial" panose="020B0604020202020204" pitchFamily="34" charset="0"/>
                <a:cs typeface="Arial" panose="020B0604020202020204" pitchFamily="34" charset="0"/>
              </a:rPr>
              <a:t>List User</a:t>
            </a:r>
          </a:p>
          <a:p>
            <a:pPr lvl="1"/>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Update User</a:t>
            </a:r>
          </a:p>
          <a:p>
            <a:pPr lvl="1"/>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User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Step 1: Tạo một project Spring Boot</a:t>
            </a:r>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https://start.spring.io</a:t>
            </a:r>
            <a:r>
              <a:rPr lang="en-US" dirty="0" smtClean="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với dependencies là Spring Web</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3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Ở đây ta có từ khóa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Autowired</a:t>
            </a:r>
            <a:r>
              <a:rPr lang="en-US" dirty="0" smtClean="0">
                <a:solidFill>
                  <a:schemeClr val="tx1"/>
                </a:solidFill>
                <a:latin typeface="Arial" panose="020B0604020202020204" pitchFamily="34" charset="0"/>
                <a:cs typeface="Arial" panose="020B0604020202020204" pitchFamily="34" charset="0"/>
              </a:rPr>
              <a:t> thì chức năng của </a:t>
            </a:r>
            <a:r>
              <a:rPr lang="en-US" dirty="0">
                <a:solidFill>
                  <a:schemeClr val="tx1"/>
                </a:solidFill>
                <a:latin typeface="Arial" panose="020B0604020202020204" pitchFamily="34" charset="0"/>
                <a:cs typeface="Arial" panose="020B0604020202020204" pitchFamily="34" charset="0"/>
              </a:rPr>
              <a:t>nó là inject các </a:t>
            </a:r>
            <a:r>
              <a:rPr lang="en-US" dirty="0" smtClean="0">
                <a:solidFill>
                  <a:schemeClr val="tx1"/>
                </a:solidFill>
                <a:latin typeface="Arial" panose="020B0604020202020204" pitchFamily="34" charset="0"/>
                <a:cs typeface="Arial" panose="020B0604020202020204" pitchFamily="34" charset="0"/>
              </a:rPr>
              <a:t>dependency, tức là nó tìm kiếm các bean trong container và inject vào các tham số</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15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chemeClr val="tx1"/>
                </a:solidFill>
                <a:latin typeface="Arial" panose="020B0604020202020204" pitchFamily="34" charset="0"/>
                <a:cs typeface="Arial" panose="020B0604020202020204" pitchFamily="34" charset="0"/>
              </a:rPr>
              <a:t>Giải thích: (Mọi người tự tìm hiểu thêm cách xác định thứ tự phụ thuộc trong spring boot)</a:t>
            </a:r>
          </a:p>
          <a:p>
            <a:pPr lvl="1"/>
            <a:r>
              <a:rPr lang="en-US" dirty="0" smtClean="0">
                <a:solidFill>
                  <a:schemeClr val="tx1"/>
                </a:solidFill>
                <a:latin typeface="Arial" panose="020B0604020202020204" pitchFamily="34" charset="0"/>
                <a:cs typeface="Arial" panose="020B0604020202020204" pitchFamily="34" charset="0"/>
              </a:rPr>
              <a:t>Start ứng dụng</a:t>
            </a:r>
          </a:p>
          <a:p>
            <a:pPr lvl="1"/>
            <a:r>
              <a:rPr lang="en-US" dirty="0" smtClean="0">
                <a:solidFill>
                  <a:schemeClr val="tx1"/>
                </a:solidFill>
                <a:latin typeface="Arial" panose="020B0604020202020204" pitchFamily="34" charset="0"/>
                <a:cs typeface="Arial" panose="020B0604020202020204" pitchFamily="34" charset="0"/>
              </a:rPr>
              <a:t>Khởi </a:t>
            </a:r>
            <a:r>
              <a:rPr lang="en-US" dirty="0">
                <a:solidFill>
                  <a:schemeClr val="tx1"/>
                </a:solidFill>
                <a:latin typeface="Arial" panose="020B0604020202020204" pitchFamily="34" charset="0"/>
                <a:cs typeface="Arial" panose="020B0604020202020204" pitchFamily="34" charset="0"/>
              </a:rPr>
              <a:t>tạo </a:t>
            </a:r>
            <a:r>
              <a:rPr lang="en-US" dirty="0" smtClean="0">
                <a:solidFill>
                  <a:schemeClr val="tx1"/>
                </a:solidFill>
                <a:latin typeface="Arial" panose="020B0604020202020204" pitchFamily="34" charset="0"/>
                <a:cs typeface="Arial" panose="020B0604020202020204" pitchFamily="34" charset="0"/>
              </a:rPr>
              <a:t>UserRepository</a:t>
            </a:r>
          </a:p>
          <a:p>
            <a:pPr lvl="1"/>
            <a:r>
              <a:rPr lang="en-US" dirty="0" smtClean="0">
                <a:solidFill>
                  <a:schemeClr val="tx1"/>
                </a:solidFill>
                <a:latin typeface="Arial" panose="020B0604020202020204" pitchFamily="34" charset="0"/>
                <a:cs typeface="Arial" panose="020B0604020202020204" pitchFamily="34" charset="0"/>
              </a:rPr>
              <a:t>Khởi tạo UserService =&gt; Gọi constructor =&gt; Autowired inject UserRepository đã được khởi tạo ở trên </a:t>
            </a:r>
            <a:r>
              <a:rPr lang="en-US" dirty="0">
                <a:solidFill>
                  <a:schemeClr val="tx1"/>
                </a:solidFill>
                <a:latin typeface="Arial" panose="020B0604020202020204" pitchFamily="34" charset="0"/>
                <a:cs typeface="Arial" panose="020B0604020202020204" pitchFamily="34" charset="0"/>
              </a:rPr>
              <a:t>và sử dụng</a:t>
            </a:r>
            <a:endParaRPr lang="en-US"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Khởi tạo </a:t>
            </a:r>
            <a:r>
              <a:rPr lang="en-US" dirty="0" smtClean="0">
                <a:solidFill>
                  <a:schemeClr val="tx1"/>
                </a:solidFill>
                <a:latin typeface="Arial" panose="020B0604020202020204" pitchFamily="34" charset="0"/>
                <a:cs typeface="Arial" panose="020B0604020202020204" pitchFamily="34" charset="0"/>
              </a:rPr>
              <a:t>UserController </a:t>
            </a:r>
            <a:r>
              <a:rPr lang="en-US" dirty="0">
                <a:solidFill>
                  <a:schemeClr val="tx1"/>
                </a:solidFill>
                <a:latin typeface="Arial" panose="020B0604020202020204" pitchFamily="34" charset="0"/>
                <a:cs typeface="Arial" panose="020B0604020202020204" pitchFamily="34" charset="0"/>
              </a:rPr>
              <a:t>=&gt; Gọi constructor =&gt; Autowired inject UserService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đã được khởi tạo ở </a:t>
            </a:r>
            <a:r>
              <a:rPr lang="en-US" dirty="0" smtClean="0">
                <a:solidFill>
                  <a:schemeClr val="tx1"/>
                </a:solidFill>
                <a:latin typeface="Arial" panose="020B0604020202020204" pitchFamily="34" charset="0"/>
                <a:cs typeface="Arial" panose="020B0604020202020204" pitchFamily="34" charset="0"/>
              </a:rPr>
              <a:t>trên và sử dụng</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6046005" cy="3880773"/>
          </a:xfrm>
        </p:spPr>
        <p:txBody>
          <a:bodyPr/>
          <a:lstStyle/>
          <a:p>
            <a:r>
              <a:rPr lang="en-US" dirty="0" smtClean="0">
                <a:latin typeface="Arial" panose="020B0604020202020204" pitchFamily="34" charset="0"/>
                <a:cs typeface="Arial" panose="020B0604020202020204" pitchFamily="34" charset="0"/>
              </a:rPr>
              <a:t>Tạm thời chúng ta chưa sử dụng tới database nên sẽ hardcode thông tin User</a:t>
            </a:r>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5: Create hàm get users</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23339" y="1878236"/>
            <a:ext cx="3833615" cy="3101529"/>
          </a:xfrm>
          <a:prstGeom prst="rect">
            <a:avLst/>
          </a:prstGeom>
        </p:spPr>
      </p:pic>
    </p:spTree>
    <p:extLst>
      <p:ext uri="{BB962C8B-B14F-4D97-AF65-F5344CB8AC3E}">
        <p14:creationId xmlns:p14="http://schemas.microsoft.com/office/powerpoint/2010/main" val="385971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6: Create api get user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24144" y="2557657"/>
            <a:ext cx="4133850" cy="3248025"/>
          </a:xfrm>
          <a:prstGeom prst="rect">
            <a:avLst/>
          </a:prstGeom>
        </p:spPr>
      </p:pic>
    </p:spTree>
    <p:extLst>
      <p:ext uri="{BB962C8B-B14F-4D97-AF65-F5344CB8AC3E}">
        <p14:creationId xmlns:p14="http://schemas.microsoft.com/office/powerpoint/2010/main" val="20354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2: Tạo package controller để chứa toàn bộ controller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Tạo class UserController và gắn annotation cho nó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@RestController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05242" y="3034781"/>
            <a:ext cx="2600325" cy="838200"/>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thực ra là sự kết hợp </a:t>
            </a:r>
            <a:r>
              <a:rPr lang="en-US" dirty="0" smtClean="0">
                <a:solidFill>
                  <a:srgbClr val="FFC000"/>
                </a:solidFill>
                <a:latin typeface="Arial" panose="020B0604020202020204" pitchFamily="34" charset="0"/>
                <a:cs typeface="Arial" panose="020B0604020202020204" pitchFamily="34" charset="0"/>
              </a:rPr>
              <a:t>@Controller </a:t>
            </a:r>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@ResponseBody </a:t>
            </a:r>
            <a:r>
              <a:rPr lang="en-US" dirty="0" smtClean="0">
                <a:latin typeface="Arial" panose="020B0604020202020204" pitchFamily="34" charset="0"/>
                <a:cs typeface="Arial" panose="020B0604020202020204" pitchFamily="34" charset="0"/>
              </a:rPr>
              <a:t>để cho chúng ta code cho ngắn gọn.</a:t>
            </a:r>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3080" y="2910350"/>
            <a:ext cx="3305175" cy="2381250"/>
          </a:xfrm>
          <a:prstGeom prst="rect">
            <a:avLst/>
          </a:prstGeom>
        </p:spPr>
      </p:pic>
    </p:spTree>
    <p:extLst>
      <p:ext uri="{BB962C8B-B14F-4D97-AF65-F5344CB8AC3E}">
        <p14:creationId xmlns:p14="http://schemas.microsoft.com/office/powerpoint/2010/main" val="169747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smtClean="0">
                <a:solidFill>
                  <a:srgbClr val="FFC000"/>
                </a:solidFill>
                <a:latin typeface="Arial" panose="020B0604020202020204" pitchFamily="34" charset="0"/>
                <a:cs typeface="Arial" panose="020B0604020202020204" pitchFamily="34" charset="0"/>
              </a:rPr>
              <a:t>@Controller </a:t>
            </a:r>
            <a:r>
              <a:rPr lang="en-US" dirty="0">
                <a:latin typeface="Arial" panose="020B0604020202020204" pitchFamily="34" charset="0"/>
                <a:cs typeface="Arial" panose="020B0604020202020204" pitchFamily="34" charset="0"/>
              </a:rPr>
              <a:t>dùng để đánh dấu một class java là </a:t>
            </a:r>
            <a:r>
              <a:rPr lang="en-US" dirty="0" smtClean="0">
                <a:latin typeface="Arial" panose="020B0604020202020204" pitchFamily="34" charset="0"/>
                <a:cs typeface="Arial" panose="020B0604020202020204" pitchFamily="34" charset="0"/>
              </a:rPr>
              <a:t>controller, nó </a:t>
            </a:r>
            <a:r>
              <a:rPr lang="en-US" dirty="0">
                <a:latin typeface="Arial" panose="020B0604020202020204" pitchFamily="34" charset="0"/>
                <a:cs typeface="Arial" panose="020B0604020202020204" pitchFamily="34" charset="0"/>
              </a:rPr>
              <a:t>sẽ quản lý và xử lý các yêu cầu </a:t>
            </a:r>
            <a:r>
              <a:rPr lang="en-US" dirty="0" smtClean="0">
                <a:latin typeface="Arial" panose="020B0604020202020204" pitchFamily="34" charset="0"/>
                <a:cs typeface="Arial" panose="020B0604020202020204" pitchFamily="34" charset="0"/>
              </a:rPr>
              <a:t>HTTP.</a:t>
            </a:r>
            <a:endParaRPr lang="en-US" dirty="0" smtClean="0">
              <a:solidFill>
                <a:srgbClr val="FFC000"/>
              </a:solidFill>
              <a:latin typeface="Arial" panose="020B0604020202020204" pitchFamily="34" charset="0"/>
              <a:cs typeface="Arial" panose="020B0604020202020204" pitchFamily="34" charset="0"/>
            </a:endParaRPr>
          </a:p>
          <a:p>
            <a:pPr marL="342900" lvl="1" indent="-342900"/>
            <a:r>
              <a:rPr lang="en-US" dirty="0" smtClean="0">
                <a:solidFill>
                  <a:srgbClr val="FFC000"/>
                </a:solidFill>
                <a:latin typeface="Arial" panose="020B0604020202020204" pitchFamily="34" charset="0"/>
                <a:cs typeface="Arial" panose="020B0604020202020204" pitchFamily="34" charset="0"/>
              </a:rPr>
              <a:t>@ResponseBody </a:t>
            </a:r>
            <a:r>
              <a:rPr lang="vi-VN" dirty="0" smtClean="0">
                <a:cs typeface="Arial" panose="020B0604020202020204" pitchFamily="34" charset="0"/>
              </a:rPr>
              <a:t>sử </a:t>
            </a:r>
            <a:r>
              <a:rPr lang="vi-VN" dirty="0">
                <a:cs typeface="Arial" panose="020B0604020202020204" pitchFamily="34" charset="0"/>
              </a:rPr>
              <a:t>dụng để chỉ định rằng phương thức hoặc phương thức trả về của một Controller sẽ không trả về một </a:t>
            </a:r>
            <a:r>
              <a:rPr lang="vi-VN" dirty="0" smtClean="0">
                <a:cs typeface="Arial" panose="020B0604020202020204" pitchFamily="34" charset="0"/>
              </a:rPr>
              <a:t>view</a:t>
            </a:r>
            <a:r>
              <a:rPr lang="en-US" dirty="0">
                <a:cs typeface="Arial" panose="020B0604020202020204" pitchFamily="34" charset="0"/>
              </a:rPr>
              <a:t> </a:t>
            </a:r>
            <a:r>
              <a:rPr lang="en-US" dirty="0" smtClean="0">
                <a:cs typeface="Arial" panose="020B0604020202020204" pitchFamily="34" charset="0"/>
              </a:rPr>
              <a:t>(HTML</a:t>
            </a:r>
            <a:r>
              <a:rPr lang="en-US" dirty="0">
                <a:cs typeface="Arial" panose="020B0604020202020204" pitchFamily="34" charset="0"/>
              </a:rPr>
              <a:t>, JSP, </a:t>
            </a:r>
            <a:r>
              <a:rPr lang="en-US" dirty="0" smtClean="0">
                <a:cs typeface="Arial" panose="020B0604020202020204" pitchFamily="34" charset="0"/>
              </a:rPr>
              <a:t>...)</a:t>
            </a:r>
            <a:r>
              <a:rPr lang="vi-VN" dirty="0" smtClean="0">
                <a:cs typeface="Arial" panose="020B0604020202020204" pitchFamily="34" charset="0"/>
              </a:rPr>
              <a:t> </a:t>
            </a:r>
            <a:r>
              <a:rPr lang="vi-VN" dirty="0">
                <a:cs typeface="Arial" panose="020B0604020202020204" pitchFamily="34" charset="0"/>
              </a:rPr>
              <a:t>mà thay vào đó sẽ trả về dữ liệu dưới dạng </a:t>
            </a:r>
            <a:r>
              <a:rPr lang="vi-VN" dirty="0" smtClean="0">
                <a:cs typeface="Arial" panose="020B0604020202020204" pitchFamily="34" charset="0"/>
              </a:rPr>
              <a:t>body</a:t>
            </a:r>
            <a:r>
              <a:rPr lang="en-US" dirty="0" smtClean="0">
                <a:cs typeface="Arial" panose="020B0604020202020204" pitchFamily="34" charset="0"/>
              </a:rPr>
              <a:t> (json/xml)</a:t>
            </a:r>
            <a:r>
              <a:rPr lang="vi-VN" dirty="0" smtClean="0">
                <a:cs typeface="Arial" panose="020B0604020202020204" pitchFamily="34" charset="0"/>
              </a:rPr>
              <a:t> </a:t>
            </a:r>
            <a:r>
              <a:rPr lang="vi-VN" dirty="0">
                <a:cs typeface="Arial" panose="020B0604020202020204" pitchFamily="34" charset="0"/>
              </a:rPr>
              <a:t>của HTTP Response</a:t>
            </a:r>
            <a:r>
              <a:rPr lang="vi-VN" dirty="0" smtClean="0">
                <a:cs typeface="Arial" panose="020B0604020202020204" pitchFamily="34" charset="0"/>
              </a:rPr>
              <a:t>.</a:t>
            </a:r>
            <a:endParaRPr lang="en-US" dirty="0" smtClean="0">
              <a:cs typeface="Arial" panose="020B0604020202020204" pitchFamily="34" charset="0"/>
            </a:endParaRPr>
          </a:p>
          <a:p>
            <a:pPr marL="342900" lvl="1" indent="-342900"/>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a:t>
            </a:r>
            <a:r>
              <a:rPr lang="en-US" dirty="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sự kết </a:t>
            </a:r>
            <a:r>
              <a:rPr lang="en-US" dirty="0" smtClean="0">
                <a:latin typeface="Arial" panose="020B0604020202020204" pitchFamily="34" charset="0"/>
                <a:cs typeface="Arial" panose="020B0604020202020204" pitchFamily="34" charset="0"/>
              </a:rPr>
              <a:t>hợp 2 yếu tố trên.</a:t>
            </a:r>
            <a:endParaRPr lang="en-US" dirty="0">
              <a:solidFill>
                <a:srgbClr val="FFC000"/>
              </a:solidFill>
              <a:latin typeface="Arial" panose="020B0604020202020204" pitchFamily="34" charset="0"/>
              <a:cs typeface="Arial" panose="020B0604020202020204" pitchFamily="34" charset="0"/>
            </a:endParaRPr>
          </a:p>
          <a:p>
            <a:pPr marL="342900" lvl="1" indent="-342900"/>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4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list được thông tin User, đầu tiên ta cần một entity để lưu thông tin User bao gồm:</a:t>
            </a:r>
          </a:p>
          <a:p>
            <a:pPr lvl="1"/>
            <a:r>
              <a:rPr lang="en-US" dirty="0" smtClean="0">
                <a:latin typeface="Arial" panose="020B0604020202020204" pitchFamily="34" charset="0"/>
                <a:cs typeface="Arial" panose="020B0604020202020204" pitchFamily="34" charset="0"/>
              </a:rPr>
              <a:t>Id</a:t>
            </a:r>
          </a:p>
          <a:p>
            <a:pPr lvl="1"/>
            <a:r>
              <a:rPr lang="en-US" dirty="0" smtClean="0">
                <a:latin typeface="Arial" panose="020B0604020202020204" pitchFamily="34" charset="0"/>
                <a:cs typeface="Arial" panose="020B0604020202020204" pitchFamily="34" charset="0"/>
              </a:rPr>
              <a:t>Name</a:t>
            </a:r>
          </a:p>
          <a:p>
            <a:pPr lvl="1"/>
            <a:r>
              <a:rPr lang="en-US" dirty="0" smtClean="0">
                <a:latin typeface="Arial" panose="020B0604020202020204" pitchFamily="34" charset="0"/>
                <a:cs typeface="Arial" panose="020B0604020202020204" pitchFamily="34" charset="0"/>
              </a:rPr>
              <a:t>Age</a:t>
            </a:r>
          </a:p>
          <a:p>
            <a:pPr lvl="1"/>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3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3: Tạo package enitity để chứa toàn bộ entity</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Tạo class User bao gồm các properties</a:t>
            </a:r>
          </a:p>
          <a:p>
            <a:pPr lvl="2"/>
            <a:r>
              <a:rPr lang="en-US" dirty="0" smtClean="0">
                <a:solidFill>
                  <a:srgbClr val="FFC000"/>
                </a:solidFill>
                <a:latin typeface="Arial" panose="020B0604020202020204" pitchFamily="34" charset="0"/>
                <a:cs typeface="Arial" panose="020B0604020202020204" pitchFamily="34" charset="0"/>
              </a:rPr>
              <a:t>Id</a:t>
            </a:r>
          </a:p>
          <a:p>
            <a:pPr lvl="2"/>
            <a:r>
              <a:rPr lang="en-US" dirty="0" smtClean="0">
                <a:solidFill>
                  <a:srgbClr val="FFC000"/>
                </a:solidFill>
                <a:latin typeface="Arial" panose="020B0604020202020204" pitchFamily="34" charset="0"/>
                <a:cs typeface="Arial" panose="020B0604020202020204" pitchFamily="34" charset="0"/>
              </a:rPr>
              <a:t>Name</a:t>
            </a:r>
          </a:p>
          <a:p>
            <a:pPr lvl="2"/>
            <a:r>
              <a:rPr lang="en-US" dirty="0" smtClean="0">
                <a:solidFill>
                  <a:srgbClr val="FFC000"/>
                </a:solidFill>
                <a:latin typeface="Arial" panose="020B0604020202020204" pitchFamily="34" charset="0"/>
                <a:cs typeface="Arial" panose="020B0604020202020204" pitchFamily="34" charset="0"/>
              </a:rPr>
              <a:t>Age</a:t>
            </a:r>
          </a:p>
          <a:p>
            <a:pPr lvl="2"/>
            <a:r>
              <a:rPr lang="en-US" dirty="0" smtClean="0">
                <a:solidFill>
                  <a:srgbClr val="FFC000"/>
                </a:solidFill>
                <a:latin typeface="Arial" panose="020B0604020202020204" pitchFamily="34" charset="0"/>
                <a:cs typeface="Arial" panose="020B0604020202020204" pitchFamily="34" charset="0"/>
              </a:rPr>
              <a:t>Constructor</a:t>
            </a:r>
          </a:p>
          <a:p>
            <a:pPr lvl="2"/>
            <a:r>
              <a:rPr lang="en-US" dirty="0" smtClean="0">
                <a:solidFill>
                  <a:srgbClr val="FFC000"/>
                </a:solidFill>
                <a:latin typeface="Arial" panose="020B0604020202020204" pitchFamily="34" charset="0"/>
                <a:cs typeface="Arial" panose="020B0604020202020204" pitchFamily="34" charset="0"/>
              </a:rPr>
              <a:t>Getter/Setter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36063" y="714348"/>
            <a:ext cx="2862509" cy="5429305"/>
          </a:xfrm>
          <a:prstGeom prst="rect">
            <a:avLst/>
          </a:prstGeom>
        </p:spPr>
      </p:pic>
    </p:spTree>
    <p:extLst>
      <p:ext uri="{BB962C8B-B14F-4D97-AF65-F5344CB8AC3E}">
        <p14:creationId xmlns:p14="http://schemas.microsoft.com/office/powerpoint/2010/main" val="203527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Ta có thể thấy là class User chỉ có 3 properties nhưng việc khai báo khá là dài</a:t>
            </a:r>
          </a:p>
          <a:p>
            <a:r>
              <a:rPr lang="en-US" dirty="0" smtClean="0">
                <a:latin typeface="Arial" panose="020B0604020202020204" pitchFamily="34" charset="0"/>
                <a:cs typeface="Arial" panose="020B0604020202020204" pitchFamily="34" charset="0"/>
              </a:rPr>
              <a:t>Với </a:t>
            </a:r>
            <a:r>
              <a:rPr lang="en-US" dirty="0">
                <a:solidFill>
                  <a:srgbClr val="FFC000"/>
                </a:solidFill>
                <a:latin typeface="Arial" panose="020B0604020202020204" pitchFamily="34" charset="0"/>
                <a:cs typeface="Arial" panose="020B0604020202020204" pitchFamily="34" charset="0"/>
              </a:rPr>
              <a:t>lombok</a:t>
            </a:r>
            <a:r>
              <a:rPr lang="en-US" dirty="0" smtClean="0">
                <a:latin typeface="Arial" panose="020B0604020202020204" pitchFamily="34" charset="0"/>
                <a:cs typeface="Arial" panose="020B0604020202020204" pitchFamily="34" charset="0"/>
              </a:rPr>
              <a:t> thì source code chúng ta ngắn gọn hơn</a:t>
            </a:r>
            <a:endParaRPr lang="en-US" dirty="0" smtClean="0">
              <a:solidFill>
                <a:srgbClr val="FFC000"/>
              </a:solidFill>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mvnrepository.com/artifact/org.projectlombok/lombok</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Copy dependency bên dưới vào trong file pom.xml là xong</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61794" y="3716323"/>
            <a:ext cx="6096000" cy="1223412"/>
          </a:xfrm>
          <a:prstGeom prst="rect">
            <a:avLst/>
          </a:prstGeom>
        </p:spPr>
        <p:txBody>
          <a:bodyPr>
            <a:spAutoFit/>
          </a:bodyPr>
          <a:lstStyle/>
          <a:p>
            <a:r>
              <a:rPr lang="en-US" sz="1050" dirty="0"/>
              <a:t>&lt;!-- https://mvnrepository.com/artifact/org.projectlombok/lombok --&gt;</a:t>
            </a:r>
          </a:p>
          <a:p>
            <a:r>
              <a:rPr lang="en-US" sz="1050" dirty="0"/>
              <a:t>&lt;dependency&gt;</a:t>
            </a:r>
          </a:p>
          <a:p>
            <a:r>
              <a:rPr lang="en-US" sz="1050" dirty="0"/>
              <a:t>    &lt;groupId&gt;org.projectlombok&lt;/groupId&gt;</a:t>
            </a:r>
          </a:p>
          <a:p>
            <a:r>
              <a:rPr lang="en-US" sz="1050" dirty="0"/>
              <a:t>    &lt;artifactId&gt;lombok&lt;/artifactId&gt;</a:t>
            </a:r>
          </a:p>
          <a:p>
            <a:r>
              <a:rPr lang="en-US" sz="1050" dirty="0"/>
              <a:t>    &lt;version&gt;1.18.32&lt;/version&gt;</a:t>
            </a:r>
          </a:p>
          <a:p>
            <a:r>
              <a:rPr lang="en-US" sz="1050" dirty="0"/>
              <a:t>    &lt;scope&gt;provided&lt;/scope&gt;</a:t>
            </a:r>
          </a:p>
          <a:p>
            <a:r>
              <a:rPr lang="en-US" sz="1050" dirty="0"/>
              <a:t>&lt;/dependency&gt;</a:t>
            </a:r>
          </a:p>
        </p:txBody>
      </p:sp>
    </p:spTree>
    <p:extLst>
      <p:ext uri="{BB962C8B-B14F-4D97-AF65-F5344CB8AC3E}">
        <p14:creationId xmlns:p14="http://schemas.microsoft.com/office/powerpoint/2010/main" val="21967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6646711" cy="3880773"/>
          </a:xfrm>
        </p:spPr>
        <p:txBody>
          <a:bodyPr/>
          <a:lstStyle/>
          <a:p>
            <a:r>
              <a:rPr lang="en-US" dirty="0" smtClean="0">
                <a:latin typeface="Arial" panose="020B0604020202020204" pitchFamily="34" charset="0"/>
                <a:cs typeface="Arial" panose="020B0604020202020204" pitchFamily="34" charset="0"/>
              </a:rPr>
              <a:t>Thành quả</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Class User bây giờ chỉ còn properties</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Getter – Thay thế các hàm getter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Setter </a:t>
            </a:r>
            <a:r>
              <a:rPr lang="en-US" dirty="0">
                <a:solidFill>
                  <a:srgbClr val="FFC000"/>
                </a:solidFill>
                <a:latin typeface="Arial" panose="020B0604020202020204" pitchFamily="34" charset="0"/>
                <a:cs typeface="Arial" panose="020B0604020202020204" pitchFamily="34" charset="0"/>
              </a:rPr>
              <a:t>– Thay thế các hàm</a:t>
            </a:r>
            <a:r>
              <a:rPr lang="en-US" dirty="0" smtClean="0">
                <a:solidFill>
                  <a:srgbClr val="FFC000"/>
                </a:solidFill>
                <a:latin typeface="Arial" panose="020B0604020202020204" pitchFamily="34" charset="0"/>
                <a:cs typeface="Arial" panose="020B0604020202020204" pitchFamily="34" charset="0"/>
              </a:rPr>
              <a:t> setter</a:t>
            </a:r>
            <a:endParaRPr lang="en-US" dirty="0" smtClean="0">
              <a:solidFill>
                <a:srgbClr val="FFC000"/>
              </a:solidFill>
              <a:latin typeface="Arial" panose="020B0604020202020204" pitchFamily="34" charset="0"/>
              <a:cs typeface="Arial" panose="020B0604020202020204" pitchFamily="34" charset="0"/>
            </a:endParaRP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AllArgsConstructor </a:t>
            </a:r>
            <a:r>
              <a:rPr lang="en-US" dirty="0">
                <a:solidFill>
                  <a:srgbClr val="FFC000"/>
                </a:solidFill>
                <a:latin typeface="Arial" panose="020B0604020202020204" pitchFamily="34" charset="0"/>
                <a:cs typeface="Arial" panose="020B0604020202020204" pitchFamily="34" charset="0"/>
              </a:rPr>
              <a:t>– Thay thế các hàm </a:t>
            </a:r>
            <a:r>
              <a:rPr lang="en-US" dirty="0" smtClean="0">
                <a:solidFill>
                  <a:srgbClr val="FFC000"/>
                </a:solidFill>
                <a:latin typeface="Arial" panose="020B0604020202020204" pitchFamily="34" charset="0"/>
                <a:cs typeface="Arial" panose="020B0604020202020204" pitchFamily="34" charset="0"/>
              </a:rPr>
              <a:t>constructor với tất cả agrs </a:t>
            </a:r>
            <a:r>
              <a:rPr lang="en-US" dirty="0">
                <a:solidFill>
                  <a:srgbClr val="FFC000"/>
                </a:solidFill>
                <a:latin typeface="Arial" panose="020B0604020202020204" pitchFamily="34" charset="0"/>
                <a:cs typeface="Arial" panose="020B0604020202020204" pitchFamily="34" charset="0"/>
              </a:rPr>
              <a:t>là properties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24045" y="2386013"/>
            <a:ext cx="2333625" cy="2085975"/>
          </a:xfrm>
          <a:prstGeom prst="rect">
            <a:avLst/>
          </a:prstGeom>
        </p:spPr>
      </p:pic>
    </p:spTree>
    <p:extLst>
      <p:ext uri="{BB962C8B-B14F-4D97-AF65-F5344CB8AC3E}">
        <p14:creationId xmlns:p14="http://schemas.microsoft.com/office/powerpoint/2010/main" val="155741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234</TotalTime>
  <Words>862</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Spring Boot</vt:lpstr>
      <vt:lpstr>Initial project Spring</vt:lpstr>
      <vt:lpstr>Initial project Spring</vt:lpstr>
      <vt:lpstr>Initial project Spring</vt:lpstr>
      <vt:lpstr>Initial project Spring</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Initial project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171</cp:revision>
  <dcterms:created xsi:type="dcterms:W3CDTF">2024-06-06T15:40:49Z</dcterms:created>
  <dcterms:modified xsi:type="dcterms:W3CDTF">2024-06-18T16:43:19Z</dcterms:modified>
</cp:coreProperties>
</file>