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313" r:id="rId4"/>
    <p:sldId id="268" r:id="rId5"/>
    <p:sldId id="314" r:id="rId6"/>
    <p:sldId id="317" r:id="rId7"/>
    <p:sldId id="318" r:id="rId8"/>
    <p:sldId id="316" r:id="rId9"/>
    <p:sldId id="319" r:id="rId10"/>
    <p:sldId id="32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7/1/2024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Spring </a:t>
            </a:r>
            <a:r>
              <a:rPr lang="en-US" dirty="0" smtClean="0">
                <a:latin typeface="Arial" panose="020B0604020202020204" pitchFamily="34" charset="0"/>
                <a:cs typeface="Arial" panose="020B0604020202020204" pitchFamily="34" charset="0"/>
              </a:rPr>
              <a:t>Boot</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04</a:t>
            </a:r>
            <a:r>
              <a:rPr lang="en-US" dirty="0" smtClean="0">
                <a:latin typeface="Arial" panose="020B0604020202020204" pitchFamily="34" charset="0"/>
                <a:cs typeface="Arial" panose="020B0604020202020204" pitchFamily="34" charset="0"/>
              </a:rPr>
              <a:t>. Exception </a:t>
            </a:r>
            <a:r>
              <a:rPr lang="en-US" dirty="0">
                <a:latin typeface="Arial" panose="020B0604020202020204" pitchFamily="34" charset="0"/>
                <a:cs typeface="Arial" panose="020B0604020202020204" pitchFamily="34" charset="0"/>
              </a:rPr>
              <a:t>handle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Exception handler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Một số keyword mới đó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@ExceptionHandler</a:t>
            </a:r>
            <a:r>
              <a:rPr lang="en-US" dirty="0">
                <a:latin typeface="Arial" panose="020B0604020202020204" pitchFamily="34" charset="0"/>
                <a:cs typeface="Arial" panose="020B0604020202020204" pitchFamily="34" charset="0"/>
              </a:rPr>
              <a:t> và </a:t>
            </a:r>
            <a:r>
              <a:rPr lang="en-US" dirty="0">
                <a:solidFill>
                  <a:srgbClr val="FFC000"/>
                </a:solidFill>
                <a:latin typeface="Arial" panose="020B0604020202020204" pitchFamily="34" charset="0"/>
                <a:cs typeface="Arial" panose="020B0604020202020204" pitchFamily="34" charset="0"/>
              </a:rPr>
              <a:t>@RestControllerAdvice</a:t>
            </a:r>
            <a:r>
              <a:rPr lang="en-US" dirty="0">
                <a:latin typeface="Arial" panose="020B0604020202020204" pitchFamily="34" charset="0"/>
                <a:cs typeface="Arial" panose="020B0604020202020204" pitchFamily="34" charset="0"/>
              </a:rPr>
              <a:t> (@ControllerAdvice + @ResponseBody</a:t>
            </a:r>
            <a:r>
              <a:rPr lang="en-US" dirty="0" smtClean="0">
                <a:latin typeface="Arial" panose="020B0604020202020204" pitchFamily="34" charset="0"/>
                <a:cs typeface="Arial" panose="020B0604020202020204" pitchFamily="34" charset="0"/>
              </a:rPr>
              <a:t>)</a:t>
            </a:r>
          </a:p>
          <a:p>
            <a:endParaRPr lang="en-US" dirty="0">
              <a:solidFill>
                <a:schemeClr val="tx1"/>
              </a:solidFill>
              <a:latin typeface="Arial" panose="020B0604020202020204" pitchFamily="34" charset="0"/>
              <a:cs typeface="Arial" panose="020B0604020202020204" pitchFamily="34" charset="0"/>
            </a:endParaRPr>
          </a:p>
          <a:p>
            <a:r>
              <a:rPr lang="en-US" dirty="0">
                <a:solidFill>
                  <a:srgbClr val="FFC000"/>
                </a:solidFill>
                <a:latin typeface="Arial" panose="020B0604020202020204" pitchFamily="34" charset="0"/>
                <a:cs typeface="Arial" panose="020B0604020202020204" pitchFamily="34" charset="0"/>
              </a:rPr>
              <a:t>@ControllerAdvice </a:t>
            </a:r>
            <a:r>
              <a:rPr lang="vi-VN" dirty="0">
                <a:solidFill>
                  <a:schemeClr val="tx1"/>
                </a:solidFill>
                <a:latin typeface="Arial" panose="020B0604020202020204" pitchFamily="34" charset="0"/>
                <a:cs typeface="Arial" panose="020B0604020202020204" pitchFamily="34" charset="0"/>
              </a:rPr>
              <a:t>là một annotation trong </a:t>
            </a:r>
            <a:r>
              <a:rPr lang="vi-VN" dirty="0" smtClean="0">
                <a:solidFill>
                  <a:schemeClr val="tx1"/>
                </a:solidFill>
                <a:latin typeface="Arial" panose="020B0604020202020204" pitchFamily="34" charset="0"/>
                <a:cs typeface="Arial" panose="020B0604020202020204" pitchFamily="34" charset="0"/>
              </a:rPr>
              <a:t>Spring, </a:t>
            </a:r>
            <a:r>
              <a:rPr lang="vi-VN" dirty="0">
                <a:solidFill>
                  <a:schemeClr val="tx1"/>
                </a:solidFill>
                <a:latin typeface="Arial" panose="020B0604020202020204" pitchFamily="34" charset="0"/>
                <a:cs typeface="Arial" panose="020B0604020202020204" pitchFamily="34" charset="0"/>
              </a:rPr>
              <a:t>được sử dụng để khai báo một </a:t>
            </a:r>
            <a:r>
              <a:rPr lang="en-US" dirty="0" smtClean="0">
                <a:solidFill>
                  <a:schemeClr val="tx1"/>
                </a:solidFill>
                <a:latin typeface="Arial" panose="020B0604020202020204" pitchFamily="34" charset="0"/>
                <a:cs typeface="Arial" panose="020B0604020202020204" pitchFamily="34" charset="0"/>
              </a:rPr>
              <a:t>class</a:t>
            </a:r>
            <a:r>
              <a:rPr lang="vi-VN" dirty="0" smtClean="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mà sẽ xử lý </a:t>
            </a:r>
            <a:r>
              <a:rPr lang="vi-VN" dirty="0" smtClean="0">
                <a:solidFill>
                  <a:schemeClr val="tx1"/>
                </a:solidFill>
                <a:latin typeface="Arial" panose="020B0604020202020204" pitchFamily="34" charset="0"/>
                <a:cs typeface="Arial" panose="020B0604020202020204" pitchFamily="34" charset="0"/>
              </a:rPr>
              <a:t>các</a:t>
            </a:r>
            <a:r>
              <a:rPr lang="en-US" dirty="0" smtClean="0">
                <a:solidFill>
                  <a:schemeClr val="tx1"/>
                </a:solidFill>
                <a:latin typeface="Arial" panose="020B0604020202020204" pitchFamily="34" charset="0"/>
                <a:cs typeface="Arial" panose="020B0604020202020204" pitchFamily="34" charset="0"/>
              </a:rPr>
              <a:t> global</a:t>
            </a:r>
            <a:r>
              <a:rPr lang="vi-VN"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exception </a:t>
            </a:r>
            <a:r>
              <a:rPr lang="vi-VN" dirty="0" smtClean="0">
                <a:solidFill>
                  <a:schemeClr val="tx1"/>
                </a:solidFill>
                <a:latin typeface="Arial" panose="020B0604020202020204" pitchFamily="34" charset="0"/>
                <a:cs typeface="Arial" panose="020B0604020202020204" pitchFamily="34" charset="0"/>
              </a:rPr>
              <a:t>cho </a:t>
            </a:r>
            <a:r>
              <a:rPr lang="vi-VN" dirty="0">
                <a:solidFill>
                  <a:schemeClr val="tx1"/>
                </a:solidFill>
                <a:latin typeface="Arial" panose="020B0604020202020204" pitchFamily="34" charset="0"/>
                <a:cs typeface="Arial" panose="020B0604020202020204" pitchFamily="34" charset="0"/>
              </a:rPr>
              <a:t>tất cả các controller trong ứng </a:t>
            </a:r>
            <a:r>
              <a:rPr lang="vi-VN" dirty="0" smtClean="0">
                <a:solidFill>
                  <a:schemeClr val="tx1"/>
                </a:solidFill>
                <a:latin typeface="Arial" panose="020B0604020202020204" pitchFamily="34" charset="0"/>
                <a:cs typeface="Arial" panose="020B0604020202020204" pitchFamily="34" charset="0"/>
              </a:rPr>
              <a:t>dụng.</a:t>
            </a:r>
            <a:endParaRPr lang="en-US" dirty="0" smtClean="0">
              <a:solidFill>
                <a:schemeClr val="tx1"/>
              </a:solidFill>
              <a:latin typeface="Arial" panose="020B0604020202020204" pitchFamily="34" charset="0"/>
              <a:cs typeface="Arial" panose="020B0604020202020204" pitchFamily="34" charset="0"/>
            </a:endParaRPr>
          </a:p>
          <a:p>
            <a:r>
              <a:rPr lang="vi-VN" dirty="0" smtClean="0">
                <a:solidFill>
                  <a:schemeClr val="tx1"/>
                </a:solidFill>
                <a:latin typeface="Arial" panose="020B0604020202020204" pitchFamily="34" charset="0"/>
                <a:cs typeface="Arial" panose="020B0604020202020204" pitchFamily="34" charset="0"/>
              </a:rPr>
              <a:t>Điều </a:t>
            </a:r>
            <a:r>
              <a:rPr lang="vi-VN" dirty="0">
                <a:solidFill>
                  <a:schemeClr val="tx1"/>
                </a:solidFill>
                <a:latin typeface="Arial" panose="020B0604020202020204" pitchFamily="34" charset="0"/>
                <a:cs typeface="Arial" panose="020B0604020202020204" pitchFamily="34" charset="0"/>
              </a:rPr>
              <a:t>này giúp bạn tập trung và tái sử dụng </a:t>
            </a:r>
            <a:r>
              <a:rPr lang="vi-VN" dirty="0" smtClean="0">
                <a:solidFill>
                  <a:schemeClr val="tx1"/>
                </a:solidFill>
                <a:latin typeface="Arial" panose="020B0604020202020204" pitchFamily="34" charset="0"/>
                <a:cs typeface="Arial" panose="020B0604020202020204" pitchFamily="34" charset="0"/>
              </a:rPr>
              <a:t>xử </a:t>
            </a:r>
            <a:r>
              <a:rPr lang="vi-VN" dirty="0">
                <a:solidFill>
                  <a:schemeClr val="tx1"/>
                </a:solidFill>
                <a:latin typeface="Arial" panose="020B0604020202020204" pitchFamily="34" charset="0"/>
                <a:cs typeface="Arial" panose="020B0604020202020204" pitchFamily="34" charset="0"/>
              </a:rPr>
              <a:t>lý </a:t>
            </a:r>
            <a:r>
              <a:rPr lang="en-US" dirty="0">
                <a:solidFill>
                  <a:schemeClr val="tx1"/>
                </a:solidFill>
                <a:latin typeface="Arial" panose="020B0604020202020204" pitchFamily="34" charset="0"/>
                <a:cs typeface="Arial" panose="020B0604020202020204" pitchFamily="34" charset="0"/>
              </a:rPr>
              <a:t>exception</a:t>
            </a:r>
            <a:r>
              <a:rPr lang="vi-VN" dirty="0" smtClean="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thay vì phải xử lý từng </a:t>
            </a:r>
            <a:r>
              <a:rPr lang="en-US" dirty="0">
                <a:solidFill>
                  <a:schemeClr val="tx1"/>
                </a:solidFill>
                <a:latin typeface="Arial" panose="020B0604020202020204" pitchFamily="34" charset="0"/>
                <a:cs typeface="Arial" panose="020B0604020202020204" pitchFamily="34" charset="0"/>
              </a:rPr>
              <a:t>exception </a:t>
            </a:r>
            <a:r>
              <a:rPr lang="vi-VN" dirty="0" smtClean="0">
                <a:solidFill>
                  <a:schemeClr val="tx1"/>
                </a:solidFill>
                <a:latin typeface="Arial" panose="020B0604020202020204" pitchFamily="34" charset="0"/>
                <a:cs typeface="Arial" panose="020B0604020202020204" pitchFamily="34" charset="0"/>
              </a:rPr>
              <a:t>riêng lẻ</a:t>
            </a:r>
            <a:r>
              <a:rPr lang="en-US" dirty="0" smtClean="0">
                <a:solidFill>
                  <a:schemeClr val="tx1"/>
                </a:solidFill>
                <a:latin typeface="Arial" panose="020B0604020202020204" pitchFamily="34" charset="0"/>
                <a:cs typeface="Arial" panose="020B0604020202020204" pitchFamily="34" charset="0"/>
              </a:rPr>
              <a:t> cho từng class</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71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Example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trường hợp chúng ta get thông tin User theo ID</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Thông thường ta sẽ check xem thông tin User theo ID có tồn tại không để trả về status cho đúng</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73350"/>
            <a:ext cx="2743200" cy="1981200"/>
          </a:xfrm>
          <a:prstGeom prst="rect">
            <a:avLst/>
          </a:prstGeom>
        </p:spPr>
      </p:pic>
      <p:pic>
        <p:nvPicPr>
          <p:cNvPr id="5" name="Picture 4"/>
          <p:cNvPicPr>
            <a:picLocks noChangeAspect="1"/>
          </p:cNvPicPr>
          <p:nvPr/>
        </p:nvPicPr>
        <p:blipFill>
          <a:blip r:embed="rId3"/>
          <a:stretch>
            <a:fillRect/>
          </a:stretch>
        </p:blipFill>
        <p:spPr>
          <a:xfrm>
            <a:off x="3631671" y="2654300"/>
            <a:ext cx="6448425" cy="2019300"/>
          </a:xfrm>
          <a:prstGeom prst="rect">
            <a:avLst/>
          </a:prstGeom>
        </p:spPr>
      </p:pic>
    </p:spTree>
    <p:extLst>
      <p:ext uri="{BB962C8B-B14F-4D97-AF65-F5344CB8AC3E}">
        <p14:creationId xmlns:p14="http://schemas.microsoft.com/office/powerpoint/2010/main" val="35673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Example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Thay vì sử dụng phương án như trên để xử lý thì ra có thể custom exception để sử dụng</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179639"/>
            <a:ext cx="2743200" cy="1981200"/>
          </a:xfrm>
          <a:prstGeom prst="rect">
            <a:avLst/>
          </a:prstGeom>
        </p:spPr>
      </p:pic>
      <p:pic>
        <p:nvPicPr>
          <p:cNvPr id="5" name="Picture 4"/>
          <p:cNvPicPr>
            <a:picLocks noChangeAspect="1"/>
          </p:cNvPicPr>
          <p:nvPr/>
        </p:nvPicPr>
        <p:blipFill>
          <a:blip r:embed="rId3"/>
          <a:stretch>
            <a:fillRect/>
          </a:stretch>
        </p:blipFill>
        <p:spPr>
          <a:xfrm>
            <a:off x="3631671" y="2160589"/>
            <a:ext cx="6448425" cy="2019300"/>
          </a:xfrm>
          <a:prstGeom prst="rect">
            <a:avLst/>
          </a:prstGeom>
        </p:spPr>
      </p:pic>
    </p:spTree>
    <p:extLst>
      <p:ext uri="{BB962C8B-B14F-4D97-AF65-F5344CB8AC3E}">
        <p14:creationId xmlns:p14="http://schemas.microsoft.com/office/powerpoint/2010/main" val="109018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Exception handler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Ví dụ ta tạo một exception là </a:t>
            </a:r>
            <a:r>
              <a:rPr lang="en-US" dirty="0">
                <a:solidFill>
                  <a:srgbClr val="FFC000"/>
                </a:solidFill>
                <a:latin typeface="Arial" panose="020B0604020202020204" pitchFamily="34" charset="0"/>
                <a:cs typeface="Arial" panose="020B0604020202020204" pitchFamily="34" charset="0"/>
              </a:rPr>
              <a:t>UserNotFoundException</a:t>
            </a:r>
            <a:r>
              <a:rPr lang="en-US" dirty="0">
                <a:latin typeface="Arial" panose="020B0604020202020204" pitchFamily="34" charset="0"/>
                <a:cs typeface="Arial" panose="020B0604020202020204" pitchFamily="34" charset="0"/>
              </a:rPr>
              <a:t>, được extends từ </a:t>
            </a:r>
            <a:r>
              <a:rPr lang="en-US" dirty="0">
                <a:solidFill>
                  <a:srgbClr val="FFC000"/>
                </a:solidFill>
                <a:latin typeface="Arial" panose="020B0604020202020204" pitchFamily="34" charset="0"/>
                <a:cs typeface="Arial" panose="020B0604020202020204" pitchFamily="34" charset="0"/>
              </a:rPr>
              <a:t>RuntimeException</a:t>
            </a:r>
            <a:endParaRPr lang="en-US" dirty="0" smtClean="0">
              <a:solidFill>
                <a:srgbClr val="FFC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15484" y="2868612"/>
            <a:ext cx="5486400" cy="1285875"/>
          </a:xfrm>
          <a:prstGeom prst="rect">
            <a:avLst/>
          </a:prstGeom>
        </p:spPr>
      </p:pic>
    </p:spTree>
    <p:extLst>
      <p:ext uri="{BB962C8B-B14F-4D97-AF65-F5344CB8AC3E}">
        <p14:creationId xmlns:p14="http://schemas.microsoft.com/office/powerpoint/2010/main" val="149670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Exception handler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Có 2 cách xử lý exception như sau:</a:t>
            </a:r>
          </a:p>
          <a:p>
            <a:pPr lvl="1"/>
            <a:r>
              <a:rPr lang="en-US" dirty="0" smtClean="0">
                <a:solidFill>
                  <a:schemeClr val="tx1"/>
                </a:solidFill>
                <a:latin typeface="Arial" panose="020B0604020202020204" pitchFamily="34" charset="0"/>
                <a:cs typeface="Arial" panose="020B0604020202020204" pitchFamily="34" charset="0"/>
              </a:rPr>
              <a:t>1. Xử lý cho nội bộ từng class</a:t>
            </a:r>
            <a:endParaRPr lang="en-US" dirty="0" smtClean="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506787" y="2922988"/>
            <a:ext cx="4250826" cy="2731550"/>
          </a:xfrm>
          <a:prstGeom prst="rect">
            <a:avLst/>
          </a:prstGeom>
        </p:spPr>
      </p:pic>
    </p:spTree>
    <p:extLst>
      <p:ext uri="{BB962C8B-B14F-4D97-AF65-F5344CB8AC3E}">
        <p14:creationId xmlns:p14="http://schemas.microsoft.com/office/powerpoint/2010/main" val="17051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Exception handler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Có 2 cách xử lý exception như sau:</a:t>
            </a:r>
          </a:p>
          <a:p>
            <a:pPr lvl="1"/>
            <a:r>
              <a:rPr lang="en-US" dirty="0" smtClean="0">
                <a:solidFill>
                  <a:schemeClr val="tx1"/>
                </a:solidFill>
                <a:latin typeface="Arial" panose="020B0604020202020204" pitchFamily="34" charset="0"/>
                <a:cs typeface="Arial" panose="020B0604020202020204" pitchFamily="34" charset="0"/>
              </a:rPr>
              <a:t>2. Xử lý global</a:t>
            </a:r>
            <a:endParaRPr lang="en-US" dirty="0" smtClean="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514475" y="4792374"/>
            <a:ext cx="3965864" cy="1835727"/>
          </a:xfrm>
          <a:prstGeom prst="rect">
            <a:avLst/>
          </a:prstGeom>
        </p:spPr>
      </p:pic>
      <p:pic>
        <p:nvPicPr>
          <p:cNvPr id="9" name="Picture 8"/>
          <p:cNvPicPr>
            <a:picLocks noChangeAspect="1"/>
          </p:cNvPicPr>
          <p:nvPr/>
        </p:nvPicPr>
        <p:blipFill>
          <a:blip r:embed="rId3"/>
          <a:stretch>
            <a:fillRect/>
          </a:stretch>
        </p:blipFill>
        <p:spPr>
          <a:xfrm>
            <a:off x="1514475" y="2929370"/>
            <a:ext cx="6260523" cy="1792432"/>
          </a:xfrm>
          <a:prstGeom prst="rect">
            <a:avLst/>
          </a:prstGeom>
        </p:spPr>
      </p:pic>
    </p:spTree>
    <p:extLst>
      <p:ext uri="{BB962C8B-B14F-4D97-AF65-F5344CB8AC3E}">
        <p14:creationId xmlns:p14="http://schemas.microsoft.com/office/powerpoint/2010/main" val="291557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Exception handler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Có 2 cách xử lý exception như sau:</a:t>
            </a:r>
          </a:p>
          <a:p>
            <a:pPr lvl="1"/>
            <a:r>
              <a:rPr lang="en-US" dirty="0" smtClean="0">
                <a:solidFill>
                  <a:schemeClr val="tx1"/>
                </a:solidFill>
                <a:latin typeface="Arial" panose="020B0604020202020204" pitchFamily="34" charset="0"/>
                <a:cs typeface="Arial" panose="020B0604020202020204" pitchFamily="34" charset="0"/>
              </a:rPr>
              <a:t>1. Xử lý cho nội bộ từng class</a:t>
            </a:r>
          </a:p>
          <a:p>
            <a:pPr lvl="2"/>
            <a:r>
              <a:rPr lang="en-US" dirty="0" smtClean="0">
                <a:solidFill>
                  <a:schemeClr val="tx1"/>
                </a:solidFill>
                <a:latin typeface="Arial" panose="020B0604020202020204" pitchFamily="34" charset="0"/>
                <a:cs typeface="Arial" panose="020B0604020202020204" pitchFamily="34" charset="0"/>
              </a:rPr>
              <a:t>Với cách này thì chúng ta chỉ sử dụng trong class đó thôi</a:t>
            </a:r>
          </a:p>
          <a:p>
            <a:pPr lvl="2"/>
            <a:r>
              <a:rPr lang="en-US" dirty="0" smtClean="0">
                <a:solidFill>
                  <a:schemeClr val="tx1"/>
                </a:solidFill>
                <a:latin typeface="Arial" panose="020B0604020202020204" pitchFamily="34" charset="0"/>
                <a:cs typeface="Arial" panose="020B0604020202020204" pitchFamily="34" charset="0"/>
              </a:rPr>
              <a:t>Chỉ những exception nào mà đặc thù, tương lai không sử dụng cho các class khác nữa thì ta dùng cách này cho tiện</a:t>
            </a:r>
          </a:p>
          <a:p>
            <a:pPr lvl="2"/>
            <a:endParaRPr lang="en-US" dirty="0">
              <a:solidFill>
                <a:schemeClr val="tx1"/>
              </a:solidFill>
              <a:latin typeface="Arial" panose="020B0604020202020204" pitchFamily="34" charset="0"/>
              <a:cs typeface="Arial" panose="020B0604020202020204" pitchFamily="34" charset="0"/>
            </a:endParaRPr>
          </a:p>
          <a:p>
            <a:pPr lvl="1"/>
            <a:r>
              <a:rPr lang="en-US" dirty="0" smtClean="0">
                <a:solidFill>
                  <a:schemeClr val="tx1"/>
                </a:solidFill>
                <a:latin typeface="Arial" panose="020B0604020202020204" pitchFamily="34" charset="0"/>
                <a:cs typeface="Arial" panose="020B0604020202020204" pitchFamily="34" charset="0"/>
              </a:rPr>
              <a:t>2. Xử lý global</a:t>
            </a:r>
          </a:p>
          <a:p>
            <a:pPr lvl="2"/>
            <a:r>
              <a:rPr lang="en-US" dirty="0" smtClean="0">
                <a:solidFill>
                  <a:schemeClr val="tx1"/>
                </a:solidFill>
                <a:latin typeface="Arial" panose="020B0604020202020204" pitchFamily="34" charset="0"/>
                <a:cs typeface="Arial" panose="020B0604020202020204" pitchFamily="34" charset="0"/>
              </a:rPr>
              <a:t>Với cách này thì common hơn, chúng ta có thể sử dụng ở bất cứ đâu chúng ta cần</a:t>
            </a:r>
          </a:p>
          <a:p>
            <a:pPr lvl="2"/>
            <a:endParaRPr lang="en-US" dirty="0">
              <a:solidFill>
                <a:schemeClr val="tx1"/>
              </a:solidFill>
              <a:latin typeface="Arial" panose="020B0604020202020204" pitchFamily="34" charset="0"/>
              <a:cs typeface="Arial" panose="020B0604020202020204" pitchFamily="34" charset="0"/>
            </a:endParaRPr>
          </a:p>
          <a:p>
            <a:pPr lvl="1"/>
            <a:r>
              <a:rPr lang="en-US" dirty="0" smtClean="0">
                <a:solidFill>
                  <a:schemeClr val="tx1"/>
                </a:solidFill>
                <a:latin typeface="Arial" panose="020B0604020202020204" pitchFamily="34" charset="0"/>
                <a:cs typeface="Arial" panose="020B0604020202020204" pitchFamily="34" charset="0"/>
              </a:rPr>
              <a:t>Cách xử lý của cả 2 thì sẽ như nhau</a:t>
            </a:r>
            <a:endParaRPr lang="en-US" dirty="0" smtClean="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573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Exception handler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Hoạt động của nó:</a:t>
            </a:r>
          </a:p>
          <a:p>
            <a:pPr lvl="1"/>
            <a:r>
              <a:rPr lang="en-US" dirty="0" smtClean="0">
                <a:solidFill>
                  <a:schemeClr val="tx1"/>
                </a:solidFill>
                <a:latin typeface="Arial" panose="020B0604020202020204" pitchFamily="34" charset="0"/>
                <a:cs typeface="Arial" panose="020B0604020202020204" pitchFamily="34" charset="0"/>
              </a:rPr>
              <a:t>Bình thường thì với mỗi request từ Client thì Controller sẽ nhận và phản hồi lại</a:t>
            </a:r>
          </a:p>
          <a:p>
            <a:pPr lvl="1"/>
            <a:r>
              <a:rPr lang="en-US" dirty="0" smtClean="0">
                <a:solidFill>
                  <a:schemeClr val="tx1"/>
                </a:solidFill>
                <a:latin typeface="Arial" panose="020B0604020202020204" pitchFamily="34" charset="0"/>
                <a:cs typeface="Arial" panose="020B0604020202020204" pitchFamily="34" charset="0"/>
              </a:rPr>
              <a:t>Còn trường hợp lỗi thì sẽ throw ra một exception, và sẽ có một bộ phận Exception hanler sẽ chờ sẳn, thấy exception được thả ra là sẽ tóm ngay và đem đi xử lý. Lúc này phản hồi lại Client không còn là Controller nữa mà là Exception handler</a:t>
            </a:r>
            <a:endParaRPr lang="en-US" dirty="0" smtClean="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1637266" y="3974387"/>
            <a:ext cx="6676804" cy="2297164"/>
          </a:xfrm>
          <a:prstGeom prst="rect">
            <a:avLst/>
          </a:prstGeom>
        </p:spPr>
      </p:pic>
    </p:spTree>
    <p:extLst>
      <p:ext uri="{BB962C8B-B14F-4D97-AF65-F5344CB8AC3E}">
        <p14:creationId xmlns:p14="http://schemas.microsoft.com/office/powerpoint/2010/main" val="369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Exception handler</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Một số keyword mới đó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@ExceptionHandler</a:t>
            </a:r>
            <a:r>
              <a:rPr lang="en-US" dirty="0">
                <a:latin typeface="Arial" panose="020B0604020202020204" pitchFamily="34" charset="0"/>
                <a:cs typeface="Arial" panose="020B0604020202020204" pitchFamily="34" charset="0"/>
              </a:rPr>
              <a:t> và </a:t>
            </a:r>
            <a:r>
              <a:rPr lang="en-US" dirty="0">
                <a:solidFill>
                  <a:srgbClr val="FFC000"/>
                </a:solidFill>
                <a:latin typeface="Arial" panose="020B0604020202020204" pitchFamily="34" charset="0"/>
                <a:cs typeface="Arial" panose="020B0604020202020204" pitchFamily="34" charset="0"/>
              </a:rPr>
              <a:t>@RestControllerAdvice</a:t>
            </a:r>
            <a:r>
              <a:rPr lang="en-US" dirty="0">
                <a:latin typeface="Arial" panose="020B0604020202020204" pitchFamily="34" charset="0"/>
                <a:cs typeface="Arial" panose="020B0604020202020204" pitchFamily="34" charset="0"/>
              </a:rPr>
              <a:t> (@ControllerAdvice + @ResponseBody</a:t>
            </a:r>
            <a:r>
              <a:rPr lang="en-US" dirty="0" smtClean="0">
                <a:latin typeface="Arial" panose="020B0604020202020204" pitchFamily="34" charset="0"/>
                <a:cs typeface="Arial" panose="020B0604020202020204" pitchFamily="34" charset="0"/>
              </a:rPr>
              <a:t>)</a:t>
            </a:r>
          </a:p>
          <a:p>
            <a:endParaRPr lang="en-US" dirty="0">
              <a:solidFill>
                <a:schemeClr val="tx1"/>
              </a:solidFill>
              <a:latin typeface="Arial" panose="020B0604020202020204" pitchFamily="34" charset="0"/>
              <a:cs typeface="Arial" panose="020B0604020202020204" pitchFamily="34" charset="0"/>
            </a:endParaRPr>
          </a:p>
          <a:p>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ExceptionHandler </a:t>
            </a:r>
            <a:r>
              <a:rPr lang="vi-VN" dirty="0">
                <a:solidFill>
                  <a:schemeClr val="tx1"/>
                </a:solidFill>
                <a:latin typeface="Arial" panose="020B0604020202020204" pitchFamily="34" charset="0"/>
                <a:cs typeface="Arial" panose="020B0604020202020204" pitchFamily="34" charset="0"/>
              </a:rPr>
              <a:t>là một annotation trong Spring </a:t>
            </a:r>
            <a:r>
              <a:rPr lang="vi-VN" dirty="0" smtClean="0">
                <a:solidFill>
                  <a:schemeClr val="tx1"/>
                </a:solidFill>
                <a:latin typeface="Arial" panose="020B0604020202020204" pitchFamily="34" charset="0"/>
                <a:cs typeface="Arial" panose="020B0604020202020204" pitchFamily="34" charset="0"/>
              </a:rPr>
              <a:t>được </a:t>
            </a:r>
            <a:r>
              <a:rPr lang="vi-VN" dirty="0">
                <a:solidFill>
                  <a:schemeClr val="tx1"/>
                </a:solidFill>
                <a:latin typeface="Arial" panose="020B0604020202020204" pitchFamily="34" charset="0"/>
                <a:cs typeface="Arial" panose="020B0604020202020204" pitchFamily="34" charset="0"/>
              </a:rPr>
              <a:t>sử dụng để xử lý các </a:t>
            </a:r>
            <a:r>
              <a:rPr lang="en-US" dirty="0" smtClean="0">
                <a:solidFill>
                  <a:schemeClr val="tx1"/>
                </a:solidFill>
                <a:latin typeface="Arial" panose="020B0604020202020204" pitchFamily="34" charset="0"/>
                <a:cs typeface="Arial" panose="020B0604020202020204" pitchFamily="34" charset="0"/>
              </a:rPr>
              <a:t>exception</a:t>
            </a:r>
            <a:r>
              <a:rPr lang="vi-VN" dirty="0" smtClean="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Khi một </a:t>
            </a:r>
            <a:r>
              <a:rPr lang="en-US" dirty="0">
                <a:solidFill>
                  <a:schemeClr val="tx1"/>
                </a:solidFill>
                <a:latin typeface="Arial" panose="020B0604020202020204" pitchFamily="34" charset="0"/>
                <a:cs typeface="Arial" panose="020B0604020202020204" pitchFamily="34" charset="0"/>
              </a:rPr>
              <a:t>exception </a:t>
            </a:r>
            <a:r>
              <a:rPr lang="vi-VN" dirty="0" smtClean="0">
                <a:solidFill>
                  <a:schemeClr val="tx1"/>
                </a:solidFill>
                <a:latin typeface="Arial" panose="020B0604020202020204" pitchFamily="34" charset="0"/>
                <a:cs typeface="Arial" panose="020B0604020202020204" pitchFamily="34" charset="0"/>
              </a:rPr>
              <a:t>xảy </a:t>
            </a:r>
            <a:r>
              <a:rPr lang="vi-VN" dirty="0">
                <a:solidFill>
                  <a:schemeClr val="tx1"/>
                </a:solidFill>
                <a:latin typeface="Arial" panose="020B0604020202020204" pitchFamily="34" charset="0"/>
                <a:cs typeface="Arial" panose="020B0604020202020204" pitchFamily="34" charset="0"/>
              </a:rPr>
              <a:t>ra trong ứng dụng, </a:t>
            </a:r>
            <a:r>
              <a:rPr lang="vi-VN" dirty="0">
                <a:solidFill>
                  <a:srgbClr val="FFC000"/>
                </a:solidFill>
                <a:latin typeface="Arial" panose="020B0604020202020204" pitchFamily="34" charset="0"/>
                <a:cs typeface="Arial" panose="020B0604020202020204" pitchFamily="34" charset="0"/>
              </a:rPr>
              <a:t>@ExceptionHandler</a:t>
            </a:r>
            <a:r>
              <a:rPr lang="vi-VN" dirty="0">
                <a:solidFill>
                  <a:schemeClr val="tx1"/>
                </a:solidFill>
                <a:latin typeface="Arial" panose="020B0604020202020204" pitchFamily="34" charset="0"/>
                <a:cs typeface="Arial" panose="020B0604020202020204" pitchFamily="34" charset="0"/>
              </a:rPr>
              <a:t> sẽ giúp định tuyến </a:t>
            </a:r>
            <a:r>
              <a:rPr lang="en-US" dirty="0">
                <a:solidFill>
                  <a:schemeClr val="tx1"/>
                </a:solidFill>
                <a:latin typeface="Arial" panose="020B0604020202020204" pitchFamily="34" charset="0"/>
                <a:cs typeface="Arial" panose="020B0604020202020204" pitchFamily="34" charset="0"/>
              </a:rPr>
              <a:t>exception </a:t>
            </a:r>
            <a:r>
              <a:rPr lang="vi-VN" dirty="0" smtClean="0">
                <a:solidFill>
                  <a:schemeClr val="tx1"/>
                </a:solidFill>
                <a:latin typeface="Arial" panose="020B0604020202020204" pitchFamily="34" charset="0"/>
                <a:cs typeface="Arial" panose="020B0604020202020204" pitchFamily="34" charset="0"/>
              </a:rPr>
              <a:t>đó </a:t>
            </a:r>
            <a:r>
              <a:rPr lang="vi-VN" dirty="0">
                <a:solidFill>
                  <a:schemeClr val="tx1"/>
                </a:solidFill>
                <a:latin typeface="Arial" panose="020B0604020202020204" pitchFamily="34" charset="0"/>
                <a:cs typeface="Arial" panose="020B0604020202020204" pitchFamily="34" charset="0"/>
              </a:rPr>
              <a:t>tới phương thức xử lý tương ứng mà bạn đã định nghĩa.</a:t>
            </a:r>
            <a:r>
              <a:rPr lang="en-US" dirty="0" smtClean="0">
                <a:solidFill>
                  <a:schemeClr val="tx1"/>
                </a:solidFill>
                <a:latin typeface="Arial" panose="020B0604020202020204" pitchFamily="34" charset="0"/>
                <a:cs typeface="Arial" panose="020B0604020202020204" pitchFamily="34" charset="0"/>
              </a:rPr>
              <a:t> </a:t>
            </a:r>
            <a:endParaRPr lang="en-US" dirty="0" smtClean="0">
              <a:solidFill>
                <a:schemeClr val="tx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179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544</TotalTime>
  <Words>424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Spring Boot</vt:lpstr>
      <vt:lpstr>Example</vt:lpstr>
      <vt:lpstr>Example</vt:lpstr>
      <vt:lpstr>Exception handler</vt:lpstr>
      <vt:lpstr>Exception handler</vt:lpstr>
      <vt:lpstr>Exception handler</vt:lpstr>
      <vt:lpstr>Exception handler</vt:lpstr>
      <vt:lpstr>Exception handler</vt:lpstr>
      <vt:lpstr>Exception handler</vt:lpstr>
      <vt:lpstr>Exception handler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User</cp:lastModifiedBy>
  <cp:revision>290</cp:revision>
  <dcterms:created xsi:type="dcterms:W3CDTF">2024-06-06T15:40:49Z</dcterms:created>
  <dcterms:modified xsi:type="dcterms:W3CDTF">2024-07-01T16:11:37Z</dcterms:modified>
</cp:coreProperties>
</file>