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60" r:id="rId3"/>
    <p:sldId id="268" r:id="rId4"/>
    <p:sldId id="269" r:id="rId5"/>
    <p:sldId id="270" r:id="rId6"/>
    <p:sldId id="271" r:id="rId7"/>
    <p:sldId id="272" r:id="rId8"/>
    <p:sldId id="273" r:id="rId9"/>
    <p:sldId id="274" r:id="rId10"/>
    <p:sldId id="275" r:id="rId11"/>
    <p:sldId id="276" r:id="rId12"/>
    <p:sldId id="277" r:id="rId13"/>
    <p:sldId id="278" r:id="rId14"/>
    <p:sldId id="280" r:id="rId15"/>
    <p:sldId id="281" r:id="rId16"/>
    <p:sldId id="282" r:id="rId17"/>
    <p:sldId id="283" r:id="rId18"/>
    <p:sldId id="284" r:id="rId19"/>
    <p:sldId id="285" r:id="rId20"/>
    <p:sldId id="286" r:id="rId21"/>
    <p:sldId id="287" r:id="rId22"/>
    <p:sldId id="299" r:id="rId23"/>
    <p:sldId id="288" r:id="rId24"/>
    <p:sldId id="290" r:id="rId25"/>
    <p:sldId id="300" r:id="rId26"/>
    <p:sldId id="301" r:id="rId27"/>
    <p:sldId id="302" r:id="rId28"/>
    <p:sldId id="303" r:id="rId29"/>
    <p:sldId id="291" r:id="rId30"/>
    <p:sldId id="293" r:id="rId31"/>
    <p:sldId id="294" r:id="rId32"/>
    <p:sldId id="295" r:id="rId33"/>
    <p:sldId id="296" r:id="rId34"/>
    <p:sldId id="297" r:id="rId35"/>
    <p:sldId id="298" r:id="rId36"/>
    <p:sldId id="311" r:id="rId37"/>
    <p:sldId id="312" r:id="rId38"/>
    <p:sldId id="313" r:id="rId39"/>
    <p:sldId id="314"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50" d="100"/>
          <a:sy n="150" d="100"/>
        </p:scale>
        <p:origin x="576" y="1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7E49A89-72C0-40C6-A55C-C6C12D525ACC}" type="datetimeFigureOut">
              <a:rPr lang="en-US" smtClean="0"/>
              <a:t>6/26/2024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135FFB-2147-42A5-A690-6D898CF0645B}" type="slidenum">
              <a:rPr lang="en-US" smtClean="0"/>
              <a:t>‹#›</a:t>
            </a:fld>
            <a:endParaRPr lang="en-US"/>
          </a:p>
        </p:txBody>
      </p:sp>
    </p:spTree>
    <p:extLst>
      <p:ext uri="{BB962C8B-B14F-4D97-AF65-F5344CB8AC3E}">
        <p14:creationId xmlns:p14="http://schemas.microsoft.com/office/powerpoint/2010/main" val="41498544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7E49A89-72C0-40C6-A55C-C6C12D525ACC}" type="datetimeFigureOut">
              <a:rPr lang="en-US" smtClean="0"/>
              <a:t>6/26/2024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135FFB-2147-42A5-A690-6D898CF0645B}" type="slidenum">
              <a:rPr lang="en-US" smtClean="0"/>
              <a:t>‹#›</a:t>
            </a:fld>
            <a:endParaRPr lang="en-US"/>
          </a:p>
        </p:txBody>
      </p:sp>
    </p:spTree>
    <p:extLst>
      <p:ext uri="{BB962C8B-B14F-4D97-AF65-F5344CB8AC3E}">
        <p14:creationId xmlns:p14="http://schemas.microsoft.com/office/powerpoint/2010/main" val="9031711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7E49A89-72C0-40C6-A55C-C6C12D525ACC}" type="datetimeFigureOut">
              <a:rPr lang="en-US" smtClean="0"/>
              <a:t>6/26/2024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135FFB-2147-42A5-A690-6D898CF0645B}"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2080057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7E49A89-72C0-40C6-A55C-C6C12D525ACC}" type="datetimeFigureOut">
              <a:rPr lang="en-US" smtClean="0"/>
              <a:t>6/26/2024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135FFB-2147-42A5-A690-6D898CF0645B}" type="slidenum">
              <a:rPr lang="en-US" smtClean="0"/>
              <a:t>‹#›</a:t>
            </a:fld>
            <a:endParaRPr lang="en-US"/>
          </a:p>
        </p:txBody>
      </p:sp>
    </p:spTree>
    <p:extLst>
      <p:ext uri="{BB962C8B-B14F-4D97-AF65-F5344CB8AC3E}">
        <p14:creationId xmlns:p14="http://schemas.microsoft.com/office/powerpoint/2010/main" val="86131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7E49A89-72C0-40C6-A55C-C6C12D525ACC}" type="datetimeFigureOut">
              <a:rPr lang="en-US" smtClean="0"/>
              <a:t>6/26/2024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135FFB-2147-42A5-A690-6D898CF0645B}"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8742954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7E49A89-72C0-40C6-A55C-C6C12D525ACC}" type="datetimeFigureOut">
              <a:rPr lang="en-US" smtClean="0"/>
              <a:t>6/26/2024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135FFB-2147-42A5-A690-6D898CF0645B}" type="slidenum">
              <a:rPr lang="en-US" smtClean="0"/>
              <a:t>‹#›</a:t>
            </a:fld>
            <a:endParaRPr lang="en-US"/>
          </a:p>
        </p:txBody>
      </p:sp>
    </p:spTree>
    <p:extLst>
      <p:ext uri="{BB962C8B-B14F-4D97-AF65-F5344CB8AC3E}">
        <p14:creationId xmlns:p14="http://schemas.microsoft.com/office/powerpoint/2010/main" val="26002241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7E49A89-72C0-40C6-A55C-C6C12D525ACC}" type="datetimeFigureOut">
              <a:rPr lang="en-US" smtClean="0"/>
              <a:t>6/26/2024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135FFB-2147-42A5-A690-6D898CF0645B}" type="slidenum">
              <a:rPr lang="en-US" smtClean="0"/>
              <a:t>‹#›</a:t>
            </a:fld>
            <a:endParaRPr lang="en-US"/>
          </a:p>
        </p:txBody>
      </p:sp>
    </p:spTree>
    <p:extLst>
      <p:ext uri="{BB962C8B-B14F-4D97-AF65-F5344CB8AC3E}">
        <p14:creationId xmlns:p14="http://schemas.microsoft.com/office/powerpoint/2010/main" val="34638634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7E49A89-72C0-40C6-A55C-C6C12D525ACC}" type="datetimeFigureOut">
              <a:rPr lang="en-US" smtClean="0"/>
              <a:t>6/26/2024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135FFB-2147-42A5-A690-6D898CF0645B}" type="slidenum">
              <a:rPr lang="en-US" smtClean="0"/>
              <a:t>‹#›</a:t>
            </a:fld>
            <a:endParaRPr lang="en-US"/>
          </a:p>
        </p:txBody>
      </p:sp>
    </p:spTree>
    <p:extLst>
      <p:ext uri="{BB962C8B-B14F-4D97-AF65-F5344CB8AC3E}">
        <p14:creationId xmlns:p14="http://schemas.microsoft.com/office/powerpoint/2010/main" val="19043903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7E49A89-72C0-40C6-A55C-C6C12D525ACC}" type="datetimeFigureOut">
              <a:rPr lang="en-US" smtClean="0"/>
              <a:t>6/26/2024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135FFB-2147-42A5-A690-6D898CF0645B}" type="slidenum">
              <a:rPr lang="en-US" smtClean="0"/>
              <a:t>‹#›</a:t>
            </a:fld>
            <a:endParaRPr lang="en-US"/>
          </a:p>
        </p:txBody>
      </p:sp>
    </p:spTree>
    <p:extLst>
      <p:ext uri="{BB962C8B-B14F-4D97-AF65-F5344CB8AC3E}">
        <p14:creationId xmlns:p14="http://schemas.microsoft.com/office/powerpoint/2010/main" val="12465004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7E49A89-72C0-40C6-A55C-C6C12D525ACC}" type="datetimeFigureOut">
              <a:rPr lang="en-US" smtClean="0"/>
              <a:t>6/26/2024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135FFB-2147-42A5-A690-6D898CF0645B}" type="slidenum">
              <a:rPr lang="en-US" smtClean="0"/>
              <a:t>‹#›</a:t>
            </a:fld>
            <a:endParaRPr lang="en-US"/>
          </a:p>
        </p:txBody>
      </p:sp>
    </p:spTree>
    <p:extLst>
      <p:ext uri="{BB962C8B-B14F-4D97-AF65-F5344CB8AC3E}">
        <p14:creationId xmlns:p14="http://schemas.microsoft.com/office/powerpoint/2010/main" val="20271867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7E49A89-72C0-40C6-A55C-C6C12D525ACC}" type="datetimeFigureOut">
              <a:rPr lang="en-US" smtClean="0"/>
              <a:t>6/26/2024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135FFB-2147-42A5-A690-6D898CF0645B}" type="slidenum">
              <a:rPr lang="en-US" smtClean="0"/>
              <a:t>‹#›</a:t>
            </a:fld>
            <a:endParaRPr lang="en-US"/>
          </a:p>
        </p:txBody>
      </p:sp>
    </p:spTree>
    <p:extLst>
      <p:ext uri="{BB962C8B-B14F-4D97-AF65-F5344CB8AC3E}">
        <p14:creationId xmlns:p14="http://schemas.microsoft.com/office/powerpoint/2010/main" val="32549349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7E49A89-72C0-40C6-A55C-C6C12D525ACC}" type="datetimeFigureOut">
              <a:rPr lang="en-US" smtClean="0"/>
              <a:t>6/26/2024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2135FFB-2147-42A5-A690-6D898CF0645B}" type="slidenum">
              <a:rPr lang="en-US" smtClean="0"/>
              <a:t>‹#›</a:t>
            </a:fld>
            <a:endParaRPr lang="en-US"/>
          </a:p>
        </p:txBody>
      </p:sp>
    </p:spTree>
    <p:extLst>
      <p:ext uri="{BB962C8B-B14F-4D97-AF65-F5344CB8AC3E}">
        <p14:creationId xmlns:p14="http://schemas.microsoft.com/office/powerpoint/2010/main" val="22130841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7E49A89-72C0-40C6-A55C-C6C12D525ACC}" type="datetimeFigureOut">
              <a:rPr lang="en-US" smtClean="0"/>
              <a:t>6/26/2024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2135FFB-2147-42A5-A690-6D898CF0645B}" type="slidenum">
              <a:rPr lang="en-US" smtClean="0"/>
              <a:t>‹#›</a:t>
            </a:fld>
            <a:endParaRPr lang="en-US"/>
          </a:p>
        </p:txBody>
      </p:sp>
    </p:spTree>
    <p:extLst>
      <p:ext uri="{BB962C8B-B14F-4D97-AF65-F5344CB8AC3E}">
        <p14:creationId xmlns:p14="http://schemas.microsoft.com/office/powerpoint/2010/main" val="21012079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E49A89-72C0-40C6-A55C-C6C12D525ACC}" type="datetimeFigureOut">
              <a:rPr lang="en-US" smtClean="0"/>
              <a:t>6/26/2024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2135FFB-2147-42A5-A690-6D898CF0645B}" type="slidenum">
              <a:rPr lang="en-US" smtClean="0"/>
              <a:t>‹#›</a:t>
            </a:fld>
            <a:endParaRPr lang="en-US"/>
          </a:p>
        </p:txBody>
      </p:sp>
    </p:spTree>
    <p:extLst>
      <p:ext uri="{BB962C8B-B14F-4D97-AF65-F5344CB8AC3E}">
        <p14:creationId xmlns:p14="http://schemas.microsoft.com/office/powerpoint/2010/main" val="14286896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7E49A89-72C0-40C6-A55C-C6C12D525ACC}" type="datetimeFigureOut">
              <a:rPr lang="en-US" smtClean="0"/>
              <a:t>6/26/2024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135FFB-2147-42A5-A690-6D898CF0645B}" type="slidenum">
              <a:rPr lang="en-US" smtClean="0"/>
              <a:t>‹#›</a:t>
            </a:fld>
            <a:endParaRPr lang="en-US"/>
          </a:p>
        </p:txBody>
      </p:sp>
    </p:spTree>
    <p:extLst>
      <p:ext uri="{BB962C8B-B14F-4D97-AF65-F5344CB8AC3E}">
        <p14:creationId xmlns:p14="http://schemas.microsoft.com/office/powerpoint/2010/main" val="35964443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E7E49A89-72C0-40C6-A55C-C6C12D525ACC}" type="datetimeFigureOut">
              <a:rPr lang="en-US" smtClean="0"/>
              <a:t>6/26/2024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135FFB-2147-42A5-A690-6D898CF0645B}" type="slidenum">
              <a:rPr lang="en-US" smtClean="0"/>
              <a:t>‹#›</a:t>
            </a:fld>
            <a:endParaRPr lang="en-US"/>
          </a:p>
        </p:txBody>
      </p:sp>
    </p:spTree>
    <p:extLst>
      <p:ext uri="{BB962C8B-B14F-4D97-AF65-F5344CB8AC3E}">
        <p14:creationId xmlns:p14="http://schemas.microsoft.com/office/powerpoint/2010/main" val="8756483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7E49A89-72C0-40C6-A55C-C6C12D525ACC}" type="datetimeFigureOut">
              <a:rPr lang="en-US" smtClean="0"/>
              <a:t>6/26/2024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2135FFB-2147-42A5-A690-6D898CF0645B}" type="slidenum">
              <a:rPr lang="en-US" smtClean="0"/>
              <a:t>‹#›</a:t>
            </a:fld>
            <a:endParaRPr lang="en-US"/>
          </a:p>
        </p:txBody>
      </p:sp>
    </p:spTree>
    <p:extLst>
      <p:ext uri="{BB962C8B-B14F-4D97-AF65-F5344CB8AC3E}">
        <p14:creationId xmlns:p14="http://schemas.microsoft.com/office/powerpoint/2010/main" val="3461625844"/>
      </p:ext>
    </p:extLst>
  </p:cSld>
  <p:clrMap bg1="dk1" tx1="lt1" bg2="dk2" tx2="lt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start.spring.io/"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docs.spring.io/spring-framework/reference/6.0/core/beans/annotation-config/autowired.html"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hyperlink" Target="http://localhost:8080/user/11" TargetMode="Externa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mvnrepository.com/artifact/org.projectlombok/lombok"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latin typeface="Arial" panose="020B0604020202020204" pitchFamily="34" charset="0"/>
                <a:cs typeface="Arial" panose="020B0604020202020204" pitchFamily="34" charset="0"/>
              </a:rPr>
              <a:t>Spring </a:t>
            </a:r>
            <a:r>
              <a:rPr lang="en-US" dirty="0" smtClean="0">
                <a:latin typeface="Arial" panose="020B0604020202020204" pitchFamily="34" charset="0"/>
                <a:cs typeface="Arial" panose="020B0604020202020204" pitchFamily="34" charset="0"/>
              </a:rPr>
              <a:t>Boot</a:t>
            </a:r>
            <a:endParaRPr lang="en-US" dirty="0">
              <a:latin typeface="Arial" panose="020B0604020202020204" pitchFamily="34" charset="0"/>
              <a:cs typeface="Arial" panose="020B0604020202020204" pitchFamily="34" charset="0"/>
            </a:endParaRPr>
          </a:p>
        </p:txBody>
      </p:sp>
      <p:sp>
        <p:nvSpPr>
          <p:cNvPr id="3" name="Subtitle 2"/>
          <p:cNvSpPr>
            <a:spLocks noGrp="1"/>
          </p:cNvSpPr>
          <p:nvPr>
            <p:ph type="subTitle" idx="1"/>
          </p:nvPr>
        </p:nvSpPr>
        <p:spPr/>
        <p:txBody>
          <a:bodyPr/>
          <a:lstStyle/>
          <a:p>
            <a:r>
              <a:rPr lang="en-US" dirty="0" smtClean="0">
                <a:latin typeface="Arial" panose="020B0604020202020204" pitchFamily="34" charset="0"/>
                <a:cs typeface="Arial" panose="020B0604020202020204" pitchFamily="34" charset="0"/>
              </a:rPr>
              <a:t>02</a:t>
            </a:r>
            <a:r>
              <a:rPr lang="en-US" dirty="0">
                <a:latin typeface="Arial" panose="020B0604020202020204" pitchFamily="34" charset="0"/>
                <a:cs typeface="Arial" panose="020B0604020202020204" pitchFamily="34" charset="0"/>
              </a:rPr>
              <a:t>. RESTful API</a:t>
            </a:r>
          </a:p>
        </p:txBody>
      </p:sp>
    </p:spTree>
    <p:extLst>
      <p:ext uri="{BB962C8B-B14F-4D97-AF65-F5344CB8AC3E}">
        <p14:creationId xmlns:p14="http://schemas.microsoft.com/office/powerpoint/2010/main" val="42312273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panose="020B0604020202020204" pitchFamily="34" charset="0"/>
                <a:cs typeface="Arial" panose="020B0604020202020204" pitchFamily="34" charset="0"/>
              </a:rPr>
              <a:t>List User</a:t>
            </a:r>
          </a:p>
        </p:txBody>
      </p:sp>
      <p:sp>
        <p:nvSpPr>
          <p:cNvPr id="3" name="Content Placeholder 2"/>
          <p:cNvSpPr>
            <a:spLocks noGrp="1"/>
          </p:cNvSpPr>
          <p:nvPr>
            <p:ph idx="1"/>
          </p:nvPr>
        </p:nvSpPr>
        <p:spPr/>
        <p:txBody>
          <a:bodyPr/>
          <a:lstStyle/>
          <a:p>
            <a:r>
              <a:rPr lang="en-US" dirty="0" smtClean="0">
                <a:latin typeface="Arial" panose="020B0604020202020204" pitchFamily="34" charset="0"/>
                <a:cs typeface="Arial" panose="020B0604020202020204" pitchFamily="34" charset="0"/>
              </a:rPr>
              <a:t>Tiếp theo là việc list ra các all User để API trả về</a:t>
            </a:r>
          </a:p>
          <a:p>
            <a:pPr lvl="1"/>
            <a:r>
              <a:rPr lang="en-US" dirty="0" smtClean="0">
                <a:latin typeface="Arial" panose="020B0604020202020204" pitchFamily="34" charset="0"/>
                <a:cs typeface="Arial" panose="020B0604020202020204" pitchFamily="34" charset="0"/>
              </a:rPr>
              <a:t>Các logic xử lý sẽ nằm trong service</a:t>
            </a:r>
          </a:p>
          <a:p>
            <a:pPr lvl="1"/>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Step 4</a:t>
            </a:r>
            <a:r>
              <a:rPr lang="en-US" dirty="0" smtClean="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Tạo package </a:t>
            </a:r>
            <a:r>
              <a:rPr lang="en-US" dirty="0" smtClean="0">
                <a:latin typeface="Arial" panose="020B0604020202020204" pitchFamily="34" charset="0"/>
                <a:cs typeface="Arial" panose="020B0604020202020204" pitchFamily="34" charset="0"/>
              </a:rPr>
              <a:t>service </a:t>
            </a:r>
            <a:r>
              <a:rPr lang="en-US" dirty="0">
                <a:latin typeface="Arial" panose="020B0604020202020204" pitchFamily="34" charset="0"/>
                <a:cs typeface="Arial" panose="020B0604020202020204" pitchFamily="34" charset="0"/>
              </a:rPr>
              <a:t>để chứa toàn bộ </a:t>
            </a:r>
            <a:r>
              <a:rPr lang="en-US" dirty="0" smtClean="0">
                <a:latin typeface="Arial" panose="020B0604020202020204" pitchFamily="34" charset="0"/>
                <a:cs typeface="Arial" panose="020B0604020202020204" pitchFamily="34" charset="0"/>
              </a:rPr>
              <a:t>service</a:t>
            </a:r>
          </a:p>
          <a:p>
            <a:pPr marL="742950" lvl="2" indent="-342900"/>
            <a:r>
              <a:rPr lang="en-US" dirty="0">
                <a:latin typeface="Arial" panose="020B0604020202020204" pitchFamily="34" charset="0"/>
                <a:cs typeface="Arial" panose="020B0604020202020204" pitchFamily="34" charset="0"/>
              </a:rPr>
              <a:t>Tạo class </a:t>
            </a:r>
            <a:r>
              <a:rPr lang="en-US" dirty="0" smtClean="0">
                <a:latin typeface="Arial" panose="020B0604020202020204" pitchFamily="34" charset="0"/>
                <a:cs typeface="Arial" panose="020B0604020202020204" pitchFamily="34" charset="0"/>
              </a:rPr>
              <a:t>UserService và gắn annotation </a:t>
            </a:r>
            <a:r>
              <a:rPr lang="en-US" dirty="0" smtClean="0">
                <a:solidFill>
                  <a:srgbClr val="FFC000"/>
                </a:solidFill>
                <a:latin typeface="Arial" panose="020B0604020202020204" pitchFamily="34" charset="0"/>
                <a:cs typeface="Arial" panose="020B0604020202020204" pitchFamily="34" charset="0"/>
              </a:rPr>
              <a:t>@Service</a:t>
            </a:r>
            <a:endParaRPr lang="en-US" dirty="0">
              <a:solidFill>
                <a:srgbClr val="FFC000"/>
              </a:solidFill>
              <a:latin typeface="Arial" panose="020B0604020202020204" pitchFamily="34" charset="0"/>
              <a:cs typeface="Arial" panose="020B0604020202020204" pitchFamily="34" charset="0"/>
            </a:endParaRPr>
          </a:p>
          <a:p>
            <a:endParaRPr lang="en-US" dirty="0" smtClean="0">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stretch>
            <a:fillRect/>
          </a:stretch>
        </p:blipFill>
        <p:spPr>
          <a:xfrm>
            <a:off x="1519335" y="4100975"/>
            <a:ext cx="2286000" cy="781050"/>
          </a:xfrm>
          <a:prstGeom prst="rect">
            <a:avLst/>
          </a:prstGeom>
        </p:spPr>
      </p:pic>
    </p:spTree>
    <p:extLst>
      <p:ext uri="{BB962C8B-B14F-4D97-AF65-F5344CB8AC3E}">
        <p14:creationId xmlns:p14="http://schemas.microsoft.com/office/powerpoint/2010/main" val="32830079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panose="020B0604020202020204" pitchFamily="34" charset="0"/>
                <a:cs typeface="Arial" panose="020B0604020202020204" pitchFamily="34" charset="0"/>
              </a:rPr>
              <a:t>List User</a:t>
            </a:r>
          </a:p>
        </p:txBody>
      </p:sp>
      <p:sp>
        <p:nvSpPr>
          <p:cNvPr id="3" name="Content Placeholder 2"/>
          <p:cNvSpPr>
            <a:spLocks noGrp="1"/>
          </p:cNvSpPr>
          <p:nvPr>
            <p:ph idx="1"/>
          </p:nvPr>
        </p:nvSpPr>
        <p:spPr/>
        <p:txBody>
          <a:bodyPr/>
          <a:lstStyle/>
          <a:p>
            <a:r>
              <a:rPr lang="en-US" dirty="0">
                <a:solidFill>
                  <a:srgbClr val="FFC000"/>
                </a:solidFill>
                <a:latin typeface="Arial" panose="020B0604020202020204" pitchFamily="34" charset="0"/>
                <a:cs typeface="Arial" panose="020B0604020202020204" pitchFamily="34" charset="0"/>
              </a:rPr>
              <a:t>@Service </a:t>
            </a:r>
            <a:r>
              <a:rPr lang="en-US" dirty="0" smtClean="0">
                <a:latin typeface="Arial" panose="020B0604020202020204" pitchFamily="34" charset="0"/>
                <a:cs typeface="Arial" panose="020B0604020202020204" pitchFamily="34" charset="0"/>
              </a:rPr>
              <a:t>thực chất là một </a:t>
            </a:r>
            <a:r>
              <a:rPr lang="en-US" dirty="0" smtClean="0">
                <a:solidFill>
                  <a:srgbClr val="FFC000"/>
                </a:solidFill>
                <a:latin typeface="Arial" panose="020B0604020202020204" pitchFamily="34" charset="0"/>
                <a:cs typeface="Arial" panose="020B0604020202020204" pitchFamily="34" charset="0"/>
              </a:rPr>
              <a:t>@Component</a:t>
            </a:r>
            <a:r>
              <a:rPr lang="en-US" dirty="0" smtClean="0">
                <a:latin typeface="Arial" panose="020B0604020202020204" pitchFamily="34" charset="0"/>
                <a:cs typeface="Arial" panose="020B0604020202020204" pitchFamily="34" charset="0"/>
              </a:rPr>
              <a:t> nhưng mà được sử dụng để đánh dấu một class là một service một cách tường minh hơn thay vì sử dụng </a:t>
            </a:r>
            <a:r>
              <a:rPr lang="en-US" dirty="0">
                <a:solidFill>
                  <a:srgbClr val="FFC000"/>
                </a:solidFill>
                <a:latin typeface="Arial" panose="020B0604020202020204" pitchFamily="34" charset="0"/>
                <a:cs typeface="Arial" panose="020B0604020202020204" pitchFamily="34" charset="0"/>
              </a:rPr>
              <a:t>@Component</a:t>
            </a:r>
            <a:r>
              <a:rPr lang="en-US" dirty="0" smtClean="0">
                <a:latin typeface="Arial" panose="020B0604020202020204" pitchFamily="34" charset="0"/>
                <a:cs typeface="Arial" panose="020B0604020202020204" pitchFamily="34" charset="0"/>
              </a:rPr>
              <a:t>.</a:t>
            </a:r>
          </a:p>
          <a:p>
            <a:endParaRPr lang="en-US" dirty="0" smtClean="0">
              <a:latin typeface="Arial" panose="020B0604020202020204" pitchFamily="34" charset="0"/>
              <a:cs typeface="Arial" panose="020B0604020202020204" pitchFamily="34" charset="0"/>
            </a:endParaRPr>
          </a:p>
        </p:txBody>
      </p:sp>
      <p:pic>
        <p:nvPicPr>
          <p:cNvPr id="5" name="Picture 4"/>
          <p:cNvPicPr>
            <a:picLocks noChangeAspect="1"/>
          </p:cNvPicPr>
          <p:nvPr/>
        </p:nvPicPr>
        <p:blipFill>
          <a:blip r:embed="rId2"/>
          <a:stretch>
            <a:fillRect/>
          </a:stretch>
        </p:blipFill>
        <p:spPr>
          <a:xfrm>
            <a:off x="3323080" y="3005600"/>
            <a:ext cx="3305175" cy="2190750"/>
          </a:xfrm>
          <a:prstGeom prst="rect">
            <a:avLst/>
          </a:prstGeom>
        </p:spPr>
      </p:pic>
    </p:spTree>
    <p:extLst>
      <p:ext uri="{BB962C8B-B14F-4D97-AF65-F5344CB8AC3E}">
        <p14:creationId xmlns:p14="http://schemas.microsoft.com/office/powerpoint/2010/main" val="39819339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panose="020B0604020202020204" pitchFamily="34" charset="0"/>
                <a:cs typeface="Arial" panose="020B0604020202020204" pitchFamily="34" charset="0"/>
              </a:rPr>
              <a:t>List User</a:t>
            </a:r>
          </a:p>
        </p:txBody>
      </p:sp>
      <p:sp>
        <p:nvSpPr>
          <p:cNvPr id="3" name="Content Placeholder 2"/>
          <p:cNvSpPr>
            <a:spLocks noGrp="1"/>
          </p:cNvSpPr>
          <p:nvPr>
            <p:ph idx="1"/>
          </p:nvPr>
        </p:nvSpPr>
        <p:spPr/>
        <p:txBody>
          <a:bodyPr/>
          <a:lstStyle/>
          <a:p>
            <a:r>
              <a:rPr lang="en-US" dirty="0" smtClean="0">
                <a:latin typeface="Arial" panose="020B0604020202020204" pitchFamily="34" charset="0"/>
                <a:cs typeface="Arial" panose="020B0604020202020204" pitchFamily="34" charset="0"/>
              </a:rPr>
              <a:t>Thế </a:t>
            </a:r>
            <a:r>
              <a:rPr lang="en-US" dirty="0" smtClean="0">
                <a:solidFill>
                  <a:srgbClr val="FFC000"/>
                </a:solidFill>
                <a:latin typeface="Arial" panose="020B0604020202020204" pitchFamily="34" charset="0"/>
                <a:cs typeface="Arial" panose="020B0604020202020204" pitchFamily="34" charset="0"/>
              </a:rPr>
              <a:t>@Component</a:t>
            </a:r>
            <a:r>
              <a:rPr lang="en-US" dirty="0" smtClean="0">
                <a:latin typeface="Arial" panose="020B0604020202020204" pitchFamily="34" charset="0"/>
                <a:cs typeface="Arial" panose="020B0604020202020204" pitchFamily="34" charset="0"/>
              </a:rPr>
              <a:t> là gì?</a:t>
            </a:r>
          </a:p>
        </p:txBody>
      </p:sp>
    </p:spTree>
    <p:extLst>
      <p:ext uri="{BB962C8B-B14F-4D97-AF65-F5344CB8AC3E}">
        <p14:creationId xmlns:p14="http://schemas.microsoft.com/office/powerpoint/2010/main" val="8295040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panose="020B0604020202020204" pitchFamily="34" charset="0"/>
                <a:cs typeface="Arial" panose="020B0604020202020204" pitchFamily="34" charset="0"/>
              </a:rPr>
              <a:t>List User</a:t>
            </a:r>
          </a:p>
        </p:txBody>
      </p:sp>
      <p:sp>
        <p:nvSpPr>
          <p:cNvPr id="3" name="Content Placeholder 2"/>
          <p:cNvSpPr>
            <a:spLocks noGrp="1"/>
          </p:cNvSpPr>
          <p:nvPr>
            <p:ph idx="1"/>
          </p:nvPr>
        </p:nvSpPr>
        <p:spPr/>
        <p:txBody>
          <a:bodyPr/>
          <a:lstStyle/>
          <a:p>
            <a:r>
              <a:rPr lang="en-US" dirty="0" smtClean="0">
                <a:solidFill>
                  <a:srgbClr val="FFC000"/>
                </a:solidFill>
                <a:latin typeface="Arial" panose="020B0604020202020204" pitchFamily="34" charset="0"/>
                <a:cs typeface="Arial" panose="020B0604020202020204" pitchFamily="34" charset="0"/>
              </a:rPr>
              <a:t>@Component</a:t>
            </a:r>
            <a:r>
              <a:rPr lang="en-US" dirty="0" smtClean="0">
                <a:latin typeface="Arial" panose="020B0604020202020204" pitchFamily="34" charset="0"/>
                <a:cs typeface="Arial" panose="020B0604020202020204" pitchFamily="34" charset="0"/>
              </a:rPr>
              <a:t> </a:t>
            </a:r>
            <a:r>
              <a:rPr lang="vi-VN" dirty="0" smtClean="0">
                <a:cs typeface="Arial" panose="020B0604020202020204" pitchFamily="34" charset="0"/>
              </a:rPr>
              <a:t>là </a:t>
            </a:r>
            <a:r>
              <a:rPr lang="vi-VN" dirty="0">
                <a:cs typeface="Arial" panose="020B0604020202020204" pitchFamily="34" charset="0"/>
              </a:rPr>
              <a:t>một annotation được sử dụng để đánh dấu </a:t>
            </a:r>
            <a:r>
              <a:rPr lang="en-US" dirty="0" smtClean="0">
                <a:cs typeface="Arial" panose="020B0604020202020204" pitchFamily="34" charset="0"/>
              </a:rPr>
              <a:t>class</a:t>
            </a:r>
            <a:r>
              <a:rPr lang="vi-VN" dirty="0" smtClean="0">
                <a:cs typeface="Arial" panose="020B0604020202020204" pitchFamily="34" charset="0"/>
              </a:rPr>
              <a:t> </a:t>
            </a:r>
            <a:r>
              <a:rPr lang="en-US" dirty="0" smtClean="0">
                <a:cs typeface="Arial" panose="020B0604020202020204" pitchFamily="34" charset="0"/>
              </a:rPr>
              <a:t>l</a:t>
            </a:r>
            <a:r>
              <a:rPr lang="vi-VN" dirty="0" smtClean="0">
                <a:cs typeface="Arial" panose="020B0604020202020204" pitchFamily="34" charset="0"/>
              </a:rPr>
              <a:t>à </a:t>
            </a:r>
            <a:r>
              <a:rPr lang="vi-VN" dirty="0">
                <a:cs typeface="Arial" panose="020B0604020202020204" pitchFamily="34" charset="0"/>
              </a:rPr>
              <a:t>một thành phần (component) của ứng </a:t>
            </a:r>
            <a:r>
              <a:rPr lang="vi-VN" dirty="0" smtClean="0">
                <a:cs typeface="Arial" panose="020B0604020202020204" pitchFamily="34" charset="0"/>
              </a:rPr>
              <a:t>dụng.</a:t>
            </a:r>
            <a:endParaRPr lang="en-US" dirty="0" smtClean="0">
              <a:cs typeface="Arial" panose="020B0604020202020204" pitchFamily="34" charset="0"/>
            </a:endParaRPr>
          </a:p>
          <a:p>
            <a:r>
              <a:rPr lang="vi-VN" dirty="0" smtClean="0">
                <a:cs typeface="Arial" panose="020B0604020202020204" pitchFamily="34" charset="0"/>
              </a:rPr>
              <a:t>Điều </a:t>
            </a:r>
            <a:r>
              <a:rPr lang="vi-VN" dirty="0">
                <a:cs typeface="Arial" panose="020B0604020202020204" pitchFamily="34" charset="0"/>
              </a:rPr>
              <a:t>này có nghĩa </a:t>
            </a:r>
            <a:r>
              <a:rPr lang="vi-VN" dirty="0" smtClean="0">
                <a:cs typeface="Arial" panose="020B0604020202020204" pitchFamily="34" charset="0"/>
              </a:rPr>
              <a:t>là Spring </a:t>
            </a:r>
            <a:r>
              <a:rPr lang="vi-VN" dirty="0">
                <a:cs typeface="Arial" panose="020B0604020202020204" pitchFamily="34" charset="0"/>
              </a:rPr>
              <a:t>sẽ tự động quản lý </a:t>
            </a:r>
            <a:r>
              <a:rPr lang="en-US" dirty="0" smtClean="0">
                <a:cs typeface="Arial" panose="020B0604020202020204" pitchFamily="34" charset="0"/>
              </a:rPr>
              <a:t>class </a:t>
            </a:r>
            <a:r>
              <a:rPr lang="vi-VN" dirty="0" smtClean="0">
                <a:cs typeface="Arial" panose="020B0604020202020204" pitchFamily="34" charset="0"/>
              </a:rPr>
              <a:t>đó </a:t>
            </a:r>
            <a:r>
              <a:rPr lang="vi-VN" dirty="0">
                <a:cs typeface="Arial" panose="020B0604020202020204" pitchFamily="34" charset="0"/>
              </a:rPr>
              <a:t>như một </a:t>
            </a:r>
            <a:r>
              <a:rPr lang="vi-VN" dirty="0" smtClean="0">
                <a:solidFill>
                  <a:srgbClr val="FFC000"/>
                </a:solidFill>
                <a:cs typeface="Arial" panose="020B0604020202020204" pitchFamily="34" charset="0"/>
              </a:rPr>
              <a:t>bean</a:t>
            </a:r>
            <a:r>
              <a:rPr lang="vi-VN" dirty="0" smtClean="0">
                <a:cs typeface="Arial" panose="020B0604020202020204" pitchFamily="34" charset="0"/>
              </a:rPr>
              <a:t> </a:t>
            </a:r>
            <a:r>
              <a:rPr lang="vi-VN" dirty="0">
                <a:cs typeface="Arial" panose="020B0604020202020204" pitchFamily="34" charset="0"/>
              </a:rPr>
              <a:t>trong context của ứng dụng</a:t>
            </a:r>
            <a:r>
              <a:rPr lang="vi-VN" dirty="0" smtClean="0">
                <a:cs typeface="Arial" panose="020B0604020202020204" pitchFamily="34" charset="0"/>
              </a:rPr>
              <a:t>.</a:t>
            </a:r>
            <a:endParaRPr lang="en-US" dirty="0" smtClean="0">
              <a:cs typeface="Arial" panose="020B0604020202020204" pitchFamily="34" charset="0"/>
            </a:endParaRPr>
          </a:p>
          <a:p>
            <a:endParaRPr lang="en-US" dirty="0">
              <a:latin typeface="Arial" panose="020B0604020202020204" pitchFamily="34" charset="0"/>
              <a:cs typeface="Arial" panose="020B0604020202020204" pitchFamily="34" charset="0"/>
            </a:endParaRPr>
          </a:p>
          <a:p>
            <a:r>
              <a:rPr lang="en-US" dirty="0" smtClean="0">
                <a:latin typeface="Arial" panose="020B0604020202020204" pitchFamily="34" charset="0"/>
                <a:cs typeface="Arial" panose="020B0604020202020204" pitchFamily="34" charset="0"/>
              </a:rPr>
              <a:t>Vậy </a:t>
            </a:r>
            <a:r>
              <a:rPr lang="en-US" dirty="0" smtClean="0">
                <a:solidFill>
                  <a:srgbClr val="FFC000"/>
                </a:solidFill>
                <a:latin typeface="Arial" panose="020B0604020202020204" pitchFamily="34" charset="0"/>
                <a:cs typeface="Arial" panose="020B0604020202020204" pitchFamily="34" charset="0"/>
              </a:rPr>
              <a:t>bean</a:t>
            </a:r>
            <a:r>
              <a:rPr lang="en-US" dirty="0" smtClean="0">
                <a:latin typeface="Arial" panose="020B0604020202020204" pitchFamily="34" charset="0"/>
                <a:cs typeface="Arial" panose="020B0604020202020204" pitchFamily="34" charset="0"/>
              </a:rPr>
              <a:t> là gì?</a:t>
            </a:r>
          </a:p>
          <a:p>
            <a:endParaRPr lang="en-US"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362060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panose="020B0604020202020204" pitchFamily="34" charset="0"/>
                <a:cs typeface="Arial" panose="020B0604020202020204" pitchFamily="34" charset="0"/>
              </a:rPr>
              <a:t>List User</a:t>
            </a:r>
          </a:p>
        </p:txBody>
      </p:sp>
      <p:sp>
        <p:nvSpPr>
          <p:cNvPr id="3" name="Content Placeholder 2"/>
          <p:cNvSpPr>
            <a:spLocks noGrp="1"/>
          </p:cNvSpPr>
          <p:nvPr>
            <p:ph idx="1"/>
          </p:nvPr>
        </p:nvSpPr>
        <p:spPr/>
        <p:txBody>
          <a:bodyPr/>
          <a:lstStyle/>
          <a:p>
            <a:r>
              <a:rPr lang="vi-VN" dirty="0">
                <a:solidFill>
                  <a:schemeClr val="tx1"/>
                </a:solidFill>
                <a:latin typeface="Arial" panose="020B0604020202020204" pitchFamily="34" charset="0"/>
                <a:cs typeface="Arial" panose="020B0604020202020204" pitchFamily="34" charset="0"/>
              </a:rPr>
              <a:t>Bean là một đối tượng </a:t>
            </a:r>
            <a:r>
              <a:rPr lang="vi-VN" dirty="0" smtClean="0">
                <a:solidFill>
                  <a:schemeClr val="tx1"/>
                </a:solidFill>
                <a:latin typeface="Arial" panose="020B0604020202020204" pitchFamily="34" charset="0"/>
                <a:cs typeface="Arial" panose="020B0604020202020204" pitchFamily="34" charset="0"/>
              </a:rPr>
              <a:t>được </a:t>
            </a:r>
            <a:r>
              <a:rPr lang="vi-VN" u="sng" dirty="0">
                <a:solidFill>
                  <a:srgbClr val="FFC000"/>
                </a:solidFill>
                <a:latin typeface="Arial" panose="020B0604020202020204" pitchFamily="34" charset="0"/>
                <a:cs typeface="Arial" panose="020B0604020202020204" pitchFamily="34" charset="0"/>
              </a:rPr>
              <a:t>Spring Container</a:t>
            </a:r>
            <a:r>
              <a:rPr lang="vi-VN" dirty="0">
                <a:solidFill>
                  <a:schemeClr val="tx1"/>
                </a:solidFill>
                <a:latin typeface="Arial" panose="020B0604020202020204" pitchFamily="34" charset="0"/>
                <a:cs typeface="Arial" panose="020B0604020202020204" pitchFamily="34" charset="0"/>
              </a:rPr>
              <a:t> quản lý, tạo ra, và cung cấp </a:t>
            </a:r>
            <a:r>
              <a:rPr lang="vi-VN" u="sng" dirty="0">
                <a:solidFill>
                  <a:srgbClr val="FFC000"/>
                </a:solidFill>
                <a:latin typeface="Arial" panose="020B0604020202020204" pitchFamily="34" charset="0"/>
                <a:cs typeface="Arial" panose="020B0604020202020204" pitchFamily="34" charset="0"/>
              </a:rPr>
              <a:t>DI (Dependency Injection)</a:t>
            </a:r>
            <a:r>
              <a:rPr lang="vi-VN" dirty="0">
                <a:solidFill>
                  <a:srgbClr val="FFC000"/>
                </a:solidFill>
                <a:latin typeface="Arial" panose="020B0604020202020204" pitchFamily="34" charset="0"/>
                <a:cs typeface="Arial" panose="020B0604020202020204" pitchFamily="34" charset="0"/>
              </a:rPr>
              <a:t> </a:t>
            </a:r>
            <a:r>
              <a:rPr lang="vi-VN" dirty="0">
                <a:solidFill>
                  <a:schemeClr val="tx1"/>
                </a:solidFill>
                <a:latin typeface="Arial" panose="020B0604020202020204" pitchFamily="34" charset="0"/>
                <a:cs typeface="Arial" panose="020B0604020202020204" pitchFamily="34" charset="0"/>
              </a:rPr>
              <a:t>khi cần thiết</a:t>
            </a:r>
            <a:r>
              <a:rPr lang="vi-VN" dirty="0" smtClean="0">
                <a:solidFill>
                  <a:schemeClr val="tx1"/>
                </a:solidFill>
                <a:latin typeface="Arial" panose="020B0604020202020204" pitchFamily="34" charset="0"/>
                <a:cs typeface="Arial" panose="020B0604020202020204" pitchFamily="34" charset="0"/>
              </a:rPr>
              <a:t>.</a:t>
            </a:r>
            <a:endParaRPr lang="en-US" dirty="0" smtClean="0">
              <a:solidFill>
                <a:schemeClr val="tx1"/>
              </a:solidFill>
              <a:latin typeface="Arial" panose="020B0604020202020204" pitchFamily="34" charset="0"/>
              <a:cs typeface="Arial" panose="020B0604020202020204" pitchFamily="34" charset="0"/>
            </a:endParaRPr>
          </a:p>
          <a:p>
            <a:r>
              <a:rPr lang="en-US" dirty="0" smtClean="0">
                <a:solidFill>
                  <a:schemeClr val="tx1"/>
                </a:solidFill>
                <a:latin typeface="Arial" panose="020B0604020202020204" pitchFamily="34" charset="0"/>
                <a:cs typeface="Arial" panose="020B0604020202020204" pitchFamily="34" charset="0"/>
              </a:rPr>
              <a:t>C</a:t>
            </a:r>
            <a:r>
              <a:rPr lang="vi-VN" dirty="0" smtClean="0">
                <a:solidFill>
                  <a:schemeClr val="tx1"/>
                </a:solidFill>
                <a:latin typeface="Arial" panose="020B0604020202020204" pitchFamily="34" charset="0"/>
                <a:cs typeface="Arial" panose="020B0604020202020204" pitchFamily="34" charset="0"/>
              </a:rPr>
              <a:t>ác</a:t>
            </a:r>
            <a:r>
              <a:rPr lang="en-US" dirty="0" smtClean="0">
                <a:solidFill>
                  <a:schemeClr val="tx1"/>
                </a:solidFill>
                <a:latin typeface="Arial" panose="020B0604020202020204" pitchFamily="34" charset="0"/>
                <a:cs typeface="Arial" panose="020B0604020202020204" pitchFamily="34" charset="0"/>
              </a:rPr>
              <a:t> class được</a:t>
            </a:r>
            <a:r>
              <a:rPr lang="vi-VN" dirty="0" smtClean="0">
                <a:solidFill>
                  <a:schemeClr val="tx1"/>
                </a:solidFill>
                <a:latin typeface="Arial" panose="020B0604020202020204" pitchFamily="34" charset="0"/>
                <a:cs typeface="Arial" panose="020B0604020202020204" pitchFamily="34" charset="0"/>
              </a:rPr>
              <a:t> </a:t>
            </a:r>
            <a:r>
              <a:rPr lang="vi-VN" dirty="0">
                <a:solidFill>
                  <a:schemeClr val="tx1"/>
                </a:solidFill>
                <a:latin typeface="Arial" panose="020B0604020202020204" pitchFamily="34" charset="0"/>
                <a:cs typeface="Arial" panose="020B0604020202020204" pitchFamily="34" charset="0"/>
              </a:rPr>
              <a:t>đánh dấu </a:t>
            </a:r>
            <a:r>
              <a:rPr lang="vi-VN" dirty="0" smtClean="0">
                <a:solidFill>
                  <a:schemeClr val="tx1"/>
                </a:solidFill>
                <a:latin typeface="Arial" panose="020B0604020202020204" pitchFamily="34" charset="0"/>
                <a:cs typeface="Arial" panose="020B0604020202020204" pitchFamily="34" charset="0"/>
              </a:rPr>
              <a:t>@</a:t>
            </a:r>
            <a:r>
              <a:rPr lang="vi-VN" dirty="0">
                <a:solidFill>
                  <a:schemeClr val="tx1"/>
                </a:solidFill>
                <a:latin typeface="Arial" panose="020B0604020202020204" pitchFamily="34" charset="0"/>
                <a:cs typeface="Arial" panose="020B0604020202020204" pitchFamily="34" charset="0"/>
              </a:rPr>
              <a:t>Component, @Service, @Repository, @Controller hoặc @</a:t>
            </a:r>
            <a:r>
              <a:rPr lang="vi-VN" dirty="0" smtClean="0">
                <a:solidFill>
                  <a:schemeClr val="tx1"/>
                </a:solidFill>
                <a:latin typeface="Arial" panose="020B0604020202020204" pitchFamily="34" charset="0"/>
                <a:cs typeface="Arial" panose="020B0604020202020204" pitchFamily="34" charset="0"/>
              </a:rPr>
              <a:t>Configuration</a:t>
            </a:r>
            <a:r>
              <a:rPr lang="en-US" dirty="0">
                <a:solidFill>
                  <a:schemeClr val="tx1"/>
                </a:solidFill>
                <a:latin typeface="Arial" panose="020B0604020202020204" pitchFamily="34" charset="0"/>
                <a:cs typeface="Arial" panose="020B0604020202020204" pitchFamily="34" charset="0"/>
              </a:rPr>
              <a:t> </a:t>
            </a:r>
            <a:r>
              <a:rPr lang="en-US" dirty="0" smtClean="0">
                <a:solidFill>
                  <a:schemeClr val="tx1"/>
                </a:solidFill>
                <a:latin typeface="Arial" panose="020B0604020202020204" pitchFamily="34" charset="0"/>
                <a:cs typeface="Arial" panose="020B0604020202020204" pitchFamily="34" charset="0"/>
              </a:rPr>
              <a:t>đều được gọi là bean.</a:t>
            </a:r>
          </a:p>
          <a:p>
            <a:endParaRPr lang="en-US" dirty="0">
              <a:solidFill>
                <a:schemeClr val="tx1"/>
              </a:solidFill>
              <a:latin typeface="Arial" panose="020B0604020202020204" pitchFamily="34" charset="0"/>
              <a:cs typeface="Arial" panose="020B0604020202020204" pitchFamily="34" charset="0"/>
            </a:endParaRPr>
          </a:p>
          <a:p>
            <a:r>
              <a:rPr lang="en-US" u="sng" dirty="0" smtClean="0">
                <a:solidFill>
                  <a:srgbClr val="FFC000"/>
                </a:solidFill>
                <a:latin typeface="Arial" panose="020B0604020202020204" pitchFamily="34" charset="0"/>
                <a:cs typeface="Arial" panose="020B0604020202020204" pitchFamily="34" charset="0"/>
              </a:rPr>
              <a:t>Spring Container </a:t>
            </a:r>
            <a:r>
              <a:rPr lang="en-US" dirty="0" smtClean="0">
                <a:solidFill>
                  <a:schemeClr val="tx1"/>
                </a:solidFill>
                <a:latin typeface="Arial" panose="020B0604020202020204" pitchFamily="34" charset="0"/>
                <a:cs typeface="Arial" panose="020B0604020202020204" pitchFamily="34" charset="0"/>
              </a:rPr>
              <a:t>và </a:t>
            </a:r>
            <a:r>
              <a:rPr lang="en-US" u="sng" dirty="0" smtClean="0">
                <a:solidFill>
                  <a:srgbClr val="FFC000"/>
                </a:solidFill>
                <a:latin typeface="Arial" panose="020B0604020202020204" pitchFamily="34" charset="0"/>
                <a:cs typeface="Arial" panose="020B0604020202020204" pitchFamily="34" charset="0"/>
              </a:rPr>
              <a:t>DI</a:t>
            </a:r>
            <a:r>
              <a:rPr lang="en-US" dirty="0" smtClean="0">
                <a:solidFill>
                  <a:schemeClr val="tx1"/>
                </a:solidFill>
                <a:latin typeface="Arial" panose="020B0604020202020204" pitchFamily="34" charset="0"/>
                <a:cs typeface="Arial" panose="020B0604020202020204" pitchFamily="34" charset="0"/>
              </a:rPr>
              <a:t> là gì nữa?</a:t>
            </a:r>
          </a:p>
          <a:p>
            <a:endParaRPr lang="en-US"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443402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panose="020B0604020202020204" pitchFamily="34" charset="0"/>
                <a:cs typeface="Arial" panose="020B0604020202020204" pitchFamily="34" charset="0"/>
              </a:rPr>
              <a:t>List User</a:t>
            </a:r>
          </a:p>
        </p:txBody>
      </p:sp>
      <p:sp>
        <p:nvSpPr>
          <p:cNvPr id="3" name="Content Placeholder 2"/>
          <p:cNvSpPr>
            <a:spLocks noGrp="1"/>
          </p:cNvSpPr>
          <p:nvPr>
            <p:ph idx="1"/>
          </p:nvPr>
        </p:nvSpPr>
        <p:spPr/>
        <p:txBody>
          <a:bodyPr/>
          <a:lstStyle/>
          <a:p>
            <a:r>
              <a:rPr lang="vi-VN" u="sng" dirty="0" smtClean="0">
                <a:solidFill>
                  <a:srgbClr val="FFC000"/>
                </a:solidFill>
                <a:latin typeface="Arial" panose="020B0604020202020204" pitchFamily="34" charset="0"/>
                <a:cs typeface="Arial" panose="020B0604020202020204" pitchFamily="34" charset="0"/>
              </a:rPr>
              <a:t>Spring </a:t>
            </a:r>
            <a:r>
              <a:rPr lang="vi-VN" u="sng" dirty="0">
                <a:solidFill>
                  <a:srgbClr val="FFC000"/>
                </a:solidFill>
                <a:latin typeface="Arial" panose="020B0604020202020204" pitchFamily="34" charset="0"/>
                <a:cs typeface="Arial" panose="020B0604020202020204" pitchFamily="34" charset="0"/>
              </a:rPr>
              <a:t>Container</a:t>
            </a:r>
            <a:r>
              <a:rPr lang="vi-VN" dirty="0">
                <a:solidFill>
                  <a:schemeClr val="tx1"/>
                </a:solidFill>
                <a:latin typeface="Arial" panose="020B0604020202020204" pitchFamily="34" charset="0"/>
                <a:cs typeface="Arial" panose="020B0604020202020204" pitchFamily="34" charset="0"/>
              </a:rPr>
              <a:t> </a:t>
            </a:r>
            <a:r>
              <a:rPr lang="en-US" dirty="0" smtClean="0">
                <a:solidFill>
                  <a:schemeClr val="tx1"/>
                </a:solidFill>
                <a:latin typeface="Arial" panose="020B0604020202020204" pitchFamily="34" charset="0"/>
                <a:cs typeface="Arial" panose="020B0604020202020204" pitchFamily="34" charset="0"/>
              </a:rPr>
              <a:t>chúng ta có thể hiểu là một cái kho chứa các bean được khởi tạo khi ứng dụng start ứng dụng.</a:t>
            </a:r>
          </a:p>
        </p:txBody>
      </p:sp>
    </p:spTree>
    <p:extLst>
      <p:ext uri="{BB962C8B-B14F-4D97-AF65-F5344CB8AC3E}">
        <p14:creationId xmlns:p14="http://schemas.microsoft.com/office/powerpoint/2010/main" val="36047758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panose="020B0604020202020204" pitchFamily="34" charset="0"/>
                <a:cs typeface="Arial" panose="020B0604020202020204" pitchFamily="34" charset="0"/>
              </a:rPr>
              <a:t>List User</a:t>
            </a:r>
          </a:p>
        </p:txBody>
      </p:sp>
      <p:sp>
        <p:nvSpPr>
          <p:cNvPr id="3" name="Content Placeholder 2"/>
          <p:cNvSpPr>
            <a:spLocks noGrp="1"/>
          </p:cNvSpPr>
          <p:nvPr>
            <p:ph idx="1"/>
          </p:nvPr>
        </p:nvSpPr>
        <p:spPr/>
        <p:txBody>
          <a:bodyPr/>
          <a:lstStyle/>
          <a:p>
            <a:r>
              <a:rPr lang="en-US" u="sng" dirty="0" smtClean="0">
                <a:solidFill>
                  <a:srgbClr val="FFC000"/>
                </a:solidFill>
                <a:latin typeface="Arial" panose="020B0604020202020204" pitchFamily="34" charset="0"/>
                <a:cs typeface="Arial" panose="020B0604020202020204" pitchFamily="34" charset="0"/>
              </a:rPr>
              <a:t>DI</a:t>
            </a:r>
            <a:r>
              <a:rPr lang="en-US" dirty="0" smtClean="0">
                <a:solidFill>
                  <a:schemeClr val="tx1"/>
                </a:solidFill>
                <a:latin typeface="Arial" panose="020B0604020202020204" pitchFamily="34" charset="0"/>
                <a:cs typeface="Arial" panose="020B0604020202020204" pitchFamily="34" charset="0"/>
              </a:rPr>
              <a:t> </a:t>
            </a:r>
            <a:r>
              <a:rPr lang="vi-VN" u="sng" dirty="0">
                <a:solidFill>
                  <a:srgbClr val="FFC000"/>
                </a:solidFill>
                <a:latin typeface="Arial" panose="020B0604020202020204" pitchFamily="34" charset="0"/>
                <a:cs typeface="Arial" panose="020B0604020202020204" pitchFamily="34" charset="0"/>
              </a:rPr>
              <a:t>(Dependency Injection)</a:t>
            </a:r>
            <a:r>
              <a:rPr lang="vi-VN" dirty="0">
                <a:solidFill>
                  <a:srgbClr val="FFC000"/>
                </a:solidFill>
                <a:latin typeface="Arial" panose="020B0604020202020204" pitchFamily="34" charset="0"/>
                <a:cs typeface="Arial" panose="020B0604020202020204" pitchFamily="34" charset="0"/>
              </a:rPr>
              <a:t> </a:t>
            </a:r>
            <a:r>
              <a:rPr lang="en-US" dirty="0" smtClean="0">
                <a:solidFill>
                  <a:schemeClr val="tx1"/>
                </a:solidFill>
                <a:latin typeface="Arial" panose="020B0604020202020204" pitchFamily="34" charset="0"/>
                <a:cs typeface="Arial" panose="020B0604020202020204" pitchFamily="34" charset="0"/>
              </a:rPr>
              <a:t>là </a:t>
            </a:r>
            <a:r>
              <a:rPr lang="vi-VN" dirty="0">
                <a:solidFill>
                  <a:schemeClr val="tx1"/>
                </a:solidFill>
                <a:latin typeface="Arial" panose="020B0604020202020204" pitchFamily="34" charset="0"/>
                <a:cs typeface="Arial" panose="020B0604020202020204" pitchFamily="34" charset="0"/>
              </a:rPr>
              <a:t>một kỹ thuật cho phép bạn cung cấp các đối tượng (dependencies) mà một đối tượng khác cần để thực hiện công việc của nó</a:t>
            </a:r>
            <a:r>
              <a:rPr lang="vi-VN" dirty="0" smtClean="0">
                <a:solidFill>
                  <a:schemeClr val="tx1"/>
                </a:solidFill>
                <a:latin typeface="Arial" panose="020B0604020202020204" pitchFamily="34" charset="0"/>
                <a:cs typeface="Arial" panose="020B0604020202020204" pitchFamily="34" charset="0"/>
              </a:rPr>
              <a:t>.</a:t>
            </a:r>
            <a:endParaRPr lang="en-US" dirty="0" smtClean="0">
              <a:solidFill>
                <a:schemeClr val="tx1"/>
              </a:solidFill>
              <a:latin typeface="Arial" panose="020B0604020202020204" pitchFamily="34" charset="0"/>
              <a:cs typeface="Arial" panose="020B0604020202020204" pitchFamily="34" charset="0"/>
            </a:endParaRPr>
          </a:p>
          <a:p>
            <a:endParaRPr lang="en-US" dirty="0" smtClean="0">
              <a:solidFill>
                <a:schemeClr val="tx1"/>
              </a:solidFill>
              <a:latin typeface="Arial" panose="020B0604020202020204" pitchFamily="34" charset="0"/>
              <a:cs typeface="Arial" panose="020B0604020202020204" pitchFamily="34" charset="0"/>
            </a:endParaRPr>
          </a:p>
          <a:p>
            <a:r>
              <a:rPr lang="en-US" dirty="0" smtClean="0">
                <a:solidFill>
                  <a:schemeClr val="tx1"/>
                </a:solidFill>
                <a:latin typeface="Arial" panose="020B0604020202020204" pitchFamily="34" charset="0"/>
                <a:cs typeface="Arial" panose="020B0604020202020204" pitchFamily="34" charset="0"/>
              </a:rPr>
              <a:t>Có thể hiểu là cho phép chúng ta sử dụng một đối tượng nhưng không cần phải khởi tạo. Vì nó đã được khởi tạo và nằm sẵn trong spring container rồi. Việc của chúng ta là bốc ra và sử dụng.</a:t>
            </a:r>
            <a:endParaRPr lang="en-US"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364852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panose="020B0604020202020204" pitchFamily="34" charset="0"/>
                <a:cs typeface="Arial" panose="020B0604020202020204" pitchFamily="34" charset="0"/>
              </a:rPr>
              <a:t>List User</a:t>
            </a:r>
          </a:p>
        </p:txBody>
      </p:sp>
      <p:sp>
        <p:nvSpPr>
          <p:cNvPr id="3" name="Content Placeholder 2"/>
          <p:cNvSpPr>
            <a:spLocks noGrp="1"/>
          </p:cNvSpPr>
          <p:nvPr>
            <p:ph idx="1"/>
          </p:nvPr>
        </p:nvSpPr>
        <p:spPr/>
        <p:txBody>
          <a:bodyPr/>
          <a:lstStyle/>
          <a:p>
            <a:r>
              <a:rPr lang="en-US" dirty="0" smtClean="0">
                <a:solidFill>
                  <a:schemeClr val="tx1"/>
                </a:solidFill>
                <a:cs typeface="Arial" panose="020B0604020202020204" pitchFamily="34" charset="0"/>
              </a:rPr>
              <a:t>Ví dụ:</a:t>
            </a:r>
          </a:p>
          <a:p>
            <a:pPr lvl="1"/>
            <a:r>
              <a:rPr lang="en-US" dirty="0" smtClean="0">
                <a:solidFill>
                  <a:schemeClr val="tx1"/>
                </a:solidFill>
                <a:latin typeface="Arial" panose="020B0604020202020204" pitchFamily="34" charset="0"/>
                <a:cs typeface="Arial" panose="020B0604020202020204" pitchFamily="34" charset="0"/>
              </a:rPr>
              <a:t>Có class UserRepository: Thao tác với database</a:t>
            </a:r>
          </a:p>
          <a:p>
            <a:pPr lvl="1"/>
            <a:r>
              <a:rPr lang="en-US" dirty="0" smtClean="0">
                <a:solidFill>
                  <a:schemeClr val="tx1"/>
                </a:solidFill>
                <a:latin typeface="Arial" panose="020B0604020202020204" pitchFamily="34" charset="0"/>
                <a:cs typeface="Arial" panose="020B0604020202020204" pitchFamily="34" charset="0"/>
              </a:rPr>
              <a:t>Có class UserService: Sử dụng UserRepository để lấy data từ database</a:t>
            </a:r>
          </a:p>
          <a:p>
            <a:pPr lvl="1"/>
            <a:r>
              <a:rPr lang="en-US" dirty="0" smtClean="0">
                <a:solidFill>
                  <a:schemeClr val="tx1"/>
                </a:solidFill>
                <a:latin typeface="Arial" panose="020B0604020202020204" pitchFamily="34" charset="0"/>
                <a:cs typeface="Arial" panose="020B0604020202020204" pitchFamily="34" charset="0"/>
              </a:rPr>
              <a:t>Có class UserController: Sử dụng UserService để xử lý logic</a:t>
            </a:r>
            <a:endParaRPr lang="en-US"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832782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panose="020B0604020202020204" pitchFamily="34" charset="0"/>
                <a:cs typeface="Arial" panose="020B0604020202020204" pitchFamily="34" charset="0"/>
              </a:rPr>
              <a:t>List User</a:t>
            </a:r>
          </a:p>
        </p:txBody>
      </p:sp>
      <p:sp>
        <p:nvSpPr>
          <p:cNvPr id="3" name="Content Placeholder 2"/>
          <p:cNvSpPr>
            <a:spLocks noGrp="1"/>
          </p:cNvSpPr>
          <p:nvPr>
            <p:ph idx="1"/>
          </p:nvPr>
        </p:nvSpPr>
        <p:spPr/>
        <p:txBody>
          <a:bodyPr/>
          <a:lstStyle/>
          <a:p>
            <a:r>
              <a:rPr lang="en-US" dirty="0" smtClean="0">
                <a:solidFill>
                  <a:schemeClr val="tx1"/>
                </a:solidFill>
                <a:cs typeface="Arial" panose="020B0604020202020204" pitchFamily="34" charset="0"/>
              </a:rPr>
              <a:t>Ví dụ:</a:t>
            </a:r>
          </a:p>
          <a:p>
            <a:pPr lvl="1"/>
            <a:r>
              <a:rPr lang="en-US" dirty="0" smtClean="0">
                <a:solidFill>
                  <a:schemeClr val="tx1"/>
                </a:solidFill>
                <a:latin typeface="Arial" panose="020B0604020202020204" pitchFamily="34" charset="0"/>
                <a:cs typeface="Arial" panose="020B0604020202020204" pitchFamily="34" charset="0"/>
              </a:rPr>
              <a:t>Để sử dụng UserRepository trong class UserService</a:t>
            </a:r>
            <a:endParaRPr lang="en-US" dirty="0" smtClean="0">
              <a:latin typeface="Arial" panose="020B0604020202020204" pitchFamily="34" charset="0"/>
              <a:cs typeface="Arial" panose="020B0604020202020204" pitchFamily="34" charset="0"/>
            </a:endParaRPr>
          </a:p>
        </p:txBody>
      </p:sp>
      <p:pic>
        <p:nvPicPr>
          <p:cNvPr id="5" name="Picture 4"/>
          <p:cNvPicPr>
            <a:picLocks noChangeAspect="1"/>
          </p:cNvPicPr>
          <p:nvPr/>
        </p:nvPicPr>
        <p:blipFill>
          <a:blip r:embed="rId2"/>
          <a:stretch>
            <a:fillRect/>
          </a:stretch>
        </p:blipFill>
        <p:spPr>
          <a:xfrm>
            <a:off x="6428696" y="1614527"/>
            <a:ext cx="3825744" cy="3628946"/>
          </a:xfrm>
          <a:prstGeom prst="rect">
            <a:avLst/>
          </a:prstGeom>
        </p:spPr>
      </p:pic>
    </p:spTree>
    <p:extLst>
      <p:ext uri="{BB962C8B-B14F-4D97-AF65-F5344CB8AC3E}">
        <p14:creationId xmlns:p14="http://schemas.microsoft.com/office/powerpoint/2010/main" val="38745175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panose="020B0604020202020204" pitchFamily="34" charset="0"/>
                <a:cs typeface="Arial" panose="020B0604020202020204" pitchFamily="34" charset="0"/>
              </a:rPr>
              <a:t>List User</a:t>
            </a:r>
          </a:p>
        </p:txBody>
      </p:sp>
      <p:sp>
        <p:nvSpPr>
          <p:cNvPr id="3" name="Content Placeholder 2"/>
          <p:cNvSpPr>
            <a:spLocks noGrp="1"/>
          </p:cNvSpPr>
          <p:nvPr>
            <p:ph idx="1"/>
          </p:nvPr>
        </p:nvSpPr>
        <p:spPr/>
        <p:txBody>
          <a:bodyPr/>
          <a:lstStyle/>
          <a:p>
            <a:r>
              <a:rPr lang="en-US" dirty="0" smtClean="0">
                <a:solidFill>
                  <a:schemeClr val="tx1"/>
                </a:solidFill>
                <a:cs typeface="Arial" panose="020B0604020202020204" pitchFamily="34" charset="0"/>
              </a:rPr>
              <a:t>Ví dụ:</a:t>
            </a:r>
          </a:p>
          <a:p>
            <a:pPr lvl="1"/>
            <a:r>
              <a:rPr lang="en-US" dirty="0" smtClean="0">
                <a:solidFill>
                  <a:schemeClr val="tx1"/>
                </a:solidFill>
                <a:latin typeface="Arial" panose="020B0604020202020204" pitchFamily="34" charset="0"/>
                <a:cs typeface="Arial" panose="020B0604020202020204" pitchFamily="34" charset="0"/>
              </a:rPr>
              <a:t>Để sử dụng </a:t>
            </a:r>
            <a:r>
              <a:rPr lang="en-US" dirty="0">
                <a:solidFill>
                  <a:schemeClr val="tx1"/>
                </a:solidFill>
                <a:latin typeface="Arial" panose="020B0604020202020204" pitchFamily="34" charset="0"/>
                <a:cs typeface="Arial" panose="020B0604020202020204" pitchFamily="34" charset="0"/>
              </a:rPr>
              <a:t>UserService</a:t>
            </a:r>
            <a:r>
              <a:rPr lang="en-US" dirty="0" smtClean="0">
                <a:solidFill>
                  <a:schemeClr val="tx1"/>
                </a:solidFill>
                <a:latin typeface="Arial" panose="020B0604020202020204" pitchFamily="34" charset="0"/>
                <a:cs typeface="Arial" panose="020B0604020202020204" pitchFamily="34" charset="0"/>
              </a:rPr>
              <a:t> trong </a:t>
            </a:r>
            <a:r>
              <a:rPr lang="en-US" dirty="0">
                <a:solidFill>
                  <a:schemeClr val="tx1"/>
                </a:solidFill>
                <a:latin typeface="Arial" panose="020B0604020202020204" pitchFamily="34" charset="0"/>
                <a:cs typeface="Arial" panose="020B0604020202020204" pitchFamily="34" charset="0"/>
              </a:rPr>
              <a:t>class UserController</a:t>
            </a:r>
            <a:endParaRPr lang="en-US" dirty="0" smtClean="0">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stretch>
            <a:fillRect/>
          </a:stretch>
        </p:blipFill>
        <p:spPr>
          <a:xfrm>
            <a:off x="6374504" y="1067430"/>
            <a:ext cx="3610665" cy="4723141"/>
          </a:xfrm>
          <a:prstGeom prst="rect">
            <a:avLst/>
          </a:prstGeom>
        </p:spPr>
      </p:pic>
    </p:spTree>
    <p:extLst>
      <p:ext uri="{BB962C8B-B14F-4D97-AF65-F5344CB8AC3E}">
        <p14:creationId xmlns:p14="http://schemas.microsoft.com/office/powerpoint/2010/main" val="36033415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panose="020B0604020202020204" pitchFamily="34" charset="0"/>
                <a:cs typeface="Arial" panose="020B0604020202020204" pitchFamily="34" charset="0"/>
              </a:rPr>
              <a:t>Initial project Spring</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lstStyle/>
          <a:p>
            <a:r>
              <a:rPr lang="en-US" dirty="0" smtClean="0">
                <a:latin typeface="Arial" panose="020B0604020202020204" pitchFamily="34" charset="0"/>
                <a:cs typeface="Arial" panose="020B0604020202020204" pitchFamily="34" charset="0"/>
              </a:rPr>
              <a:t>Chúng ta sẽ tạo một API đơn giản  về quản lý User, bao gồm:</a:t>
            </a:r>
          </a:p>
          <a:p>
            <a:pPr lvl="1"/>
            <a:r>
              <a:rPr lang="en-US" dirty="0" smtClean="0">
                <a:latin typeface="Arial" panose="020B0604020202020204" pitchFamily="34" charset="0"/>
                <a:cs typeface="Arial" panose="020B0604020202020204" pitchFamily="34" charset="0"/>
              </a:rPr>
              <a:t>List User</a:t>
            </a:r>
          </a:p>
          <a:p>
            <a:pPr lvl="1"/>
            <a:r>
              <a:rPr lang="en-US" dirty="0" smtClean="0">
                <a:latin typeface="Arial" panose="020B0604020202020204" pitchFamily="34" charset="0"/>
                <a:cs typeface="Arial" panose="020B0604020202020204" pitchFamily="34" charset="0"/>
              </a:rPr>
              <a:t>Add </a:t>
            </a:r>
            <a:r>
              <a:rPr lang="en-US" dirty="0">
                <a:latin typeface="Arial" panose="020B0604020202020204" pitchFamily="34" charset="0"/>
                <a:cs typeface="Arial" panose="020B0604020202020204" pitchFamily="34" charset="0"/>
              </a:rPr>
              <a:t>User</a:t>
            </a:r>
            <a:endParaRPr lang="en-US" dirty="0" smtClean="0">
              <a:latin typeface="Arial" panose="020B0604020202020204" pitchFamily="34" charset="0"/>
              <a:cs typeface="Arial" panose="020B0604020202020204" pitchFamily="34" charset="0"/>
            </a:endParaRPr>
          </a:p>
          <a:p>
            <a:pPr lvl="1"/>
            <a:r>
              <a:rPr lang="en-US" dirty="0" smtClean="0">
                <a:latin typeface="Arial" panose="020B0604020202020204" pitchFamily="34" charset="0"/>
                <a:cs typeface="Arial" panose="020B0604020202020204" pitchFamily="34" charset="0"/>
              </a:rPr>
              <a:t>Update User</a:t>
            </a:r>
          </a:p>
          <a:p>
            <a:pPr lvl="1"/>
            <a:r>
              <a:rPr lang="en-US" dirty="0" smtClean="0">
                <a:latin typeface="Arial" panose="020B0604020202020204" pitchFamily="34" charset="0"/>
                <a:cs typeface="Arial" panose="020B0604020202020204" pitchFamily="34" charset="0"/>
              </a:rPr>
              <a:t>Delete </a:t>
            </a:r>
            <a:r>
              <a:rPr lang="en-US" dirty="0">
                <a:latin typeface="Arial" panose="020B0604020202020204" pitchFamily="34" charset="0"/>
                <a:cs typeface="Arial" panose="020B0604020202020204" pitchFamily="34" charset="0"/>
              </a:rPr>
              <a:t>User</a:t>
            </a:r>
          </a:p>
          <a:p>
            <a:endParaRPr lang="en-US" dirty="0" smtClean="0">
              <a:latin typeface="Arial" panose="020B0604020202020204" pitchFamily="34" charset="0"/>
              <a:cs typeface="Arial" panose="020B0604020202020204" pitchFamily="34" charset="0"/>
            </a:endParaRPr>
          </a:p>
          <a:p>
            <a:r>
              <a:rPr lang="en-US" dirty="0" smtClean="0">
                <a:latin typeface="Arial" panose="020B0604020202020204" pitchFamily="34" charset="0"/>
                <a:cs typeface="Arial" panose="020B0604020202020204" pitchFamily="34" charset="0"/>
              </a:rPr>
              <a:t>Step 1: Tạo một project Spring Boot</a:t>
            </a:r>
          </a:p>
          <a:p>
            <a:pPr lvl="1"/>
            <a:r>
              <a:rPr lang="en-US" dirty="0">
                <a:latin typeface="Arial" panose="020B0604020202020204" pitchFamily="34" charset="0"/>
                <a:cs typeface="Arial" panose="020B0604020202020204" pitchFamily="34" charset="0"/>
                <a:hlinkClick r:id="rId2"/>
              </a:rPr>
              <a:t>https://start.spring.io</a:t>
            </a:r>
            <a:r>
              <a:rPr lang="en-US" dirty="0" smtClean="0">
                <a:latin typeface="Arial" panose="020B0604020202020204" pitchFamily="34" charset="0"/>
                <a:cs typeface="Arial" panose="020B0604020202020204" pitchFamily="34" charset="0"/>
                <a:hlinkClick r:id="rId2"/>
              </a:rPr>
              <a:t>/</a:t>
            </a:r>
            <a:r>
              <a:rPr lang="en-US" dirty="0" smtClean="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với dependencies là Spring Web</a:t>
            </a:r>
            <a:endParaRPr lang="en-US" dirty="0" smtClean="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67334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panose="020B0604020202020204" pitchFamily="34" charset="0"/>
                <a:cs typeface="Arial" panose="020B0604020202020204" pitchFamily="34" charset="0"/>
              </a:rPr>
              <a:t>List User</a:t>
            </a:r>
          </a:p>
        </p:txBody>
      </p:sp>
      <p:sp>
        <p:nvSpPr>
          <p:cNvPr id="3" name="Content Placeholder 2"/>
          <p:cNvSpPr>
            <a:spLocks noGrp="1"/>
          </p:cNvSpPr>
          <p:nvPr>
            <p:ph idx="1"/>
          </p:nvPr>
        </p:nvSpPr>
        <p:spPr/>
        <p:txBody>
          <a:bodyPr/>
          <a:lstStyle/>
          <a:p>
            <a:r>
              <a:rPr lang="en-US" dirty="0">
                <a:solidFill>
                  <a:schemeClr val="tx1"/>
                </a:solidFill>
                <a:latin typeface="Arial" panose="020B0604020202020204" pitchFamily="34" charset="0"/>
                <a:cs typeface="Arial" panose="020B0604020202020204" pitchFamily="34" charset="0"/>
              </a:rPr>
              <a:t>Ở đây ta có từ khóa </a:t>
            </a:r>
            <a:r>
              <a:rPr lang="en-US" dirty="0" smtClean="0">
                <a:solidFill>
                  <a:srgbClr val="FFC000"/>
                </a:solidFill>
                <a:latin typeface="Arial" panose="020B0604020202020204" pitchFamily="34" charset="0"/>
                <a:cs typeface="Arial" panose="020B0604020202020204" pitchFamily="34" charset="0"/>
              </a:rPr>
              <a:t>@Autowired</a:t>
            </a:r>
            <a:r>
              <a:rPr lang="en-US" dirty="0" smtClean="0">
                <a:solidFill>
                  <a:schemeClr val="tx1"/>
                </a:solidFill>
                <a:latin typeface="Arial" panose="020B0604020202020204" pitchFamily="34" charset="0"/>
                <a:cs typeface="Arial" panose="020B0604020202020204" pitchFamily="34" charset="0"/>
              </a:rPr>
              <a:t> thì chức năng của </a:t>
            </a:r>
            <a:r>
              <a:rPr lang="en-US" dirty="0">
                <a:solidFill>
                  <a:schemeClr val="tx1"/>
                </a:solidFill>
                <a:latin typeface="Arial" panose="020B0604020202020204" pitchFamily="34" charset="0"/>
                <a:cs typeface="Arial" panose="020B0604020202020204" pitchFamily="34" charset="0"/>
              </a:rPr>
              <a:t>nó là inject các </a:t>
            </a:r>
            <a:r>
              <a:rPr lang="en-US" dirty="0" smtClean="0">
                <a:solidFill>
                  <a:schemeClr val="tx1"/>
                </a:solidFill>
                <a:latin typeface="Arial" panose="020B0604020202020204" pitchFamily="34" charset="0"/>
                <a:cs typeface="Arial" panose="020B0604020202020204" pitchFamily="34" charset="0"/>
              </a:rPr>
              <a:t>dependency, tức là nó tìm kiếm các bean trong container và inject vào các tham số.</a:t>
            </a:r>
          </a:p>
          <a:p>
            <a:endParaRPr lang="en-US" dirty="0">
              <a:solidFill>
                <a:schemeClr val="tx1"/>
              </a:solidFill>
              <a:latin typeface="Arial" panose="020B0604020202020204" pitchFamily="34" charset="0"/>
              <a:cs typeface="Arial" panose="020B0604020202020204" pitchFamily="34" charset="0"/>
            </a:endParaRPr>
          </a:p>
          <a:p>
            <a:r>
              <a:rPr lang="en-US" dirty="0" smtClean="0">
                <a:solidFill>
                  <a:schemeClr val="tx1"/>
                </a:solidFill>
                <a:latin typeface="Arial" panose="020B0604020202020204" pitchFamily="34" charset="0"/>
                <a:cs typeface="Arial" panose="020B0604020202020204" pitchFamily="34" charset="0"/>
              </a:rPr>
              <a:t>Các cách sử dụng </a:t>
            </a:r>
            <a:r>
              <a:rPr lang="en-US" dirty="0">
                <a:solidFill>
                  <a:srgbClr val="FFC000"/>
                </a:solidFill>
                <a:latin typeface="Arial" panose="020B0604020202020204" pitchFamily="34" charset="0"/>
                <a:cs typeface="Arial" panose="020B0604020202020204" pitchFamily="34" charset="0"/>
              </a:rPr>
              <a:t>@Autowired</a:t>
            </a:r>
            <a:r>
              <a:rPr lang="en-US" dirty="0">
                <a:solidFill>
                  <a:schemeClr val="tx1"/>
                </a:solidFill>
                <a:latin typeface="Arial" panose="020B0604020202020204" pitchFamily="34" charset="0"/>
                <a:cs typeface="Arial" panose="020B0604020202020204" pitchFamily="34" charset="0"/>
              </a:rPr>
              <a:t> </a:t>
            </a:r>
            <a:r>
              <a:rPr lang="en-US" dirty="0" smtClean="0">
                <a:solidFill>
                  <a:schemeClr val="tx1"/>
                </a:solidFill>
                <a:latin typeface="Arial" panose="020B0604020202020204" pitchFamily="34" charset="0"/>
                <a:cs typeface="Arial" panose="020B0604020202020204" pitchFamily="34" charset="0"/>
              </a:rPr>
              <a:t>thì các bạn tìm hiểu thêm ở đây:</a:t>
            </a:r>
          </a:p>
          <a:p>
            <a:pPr lvl="1"/>
            <a:r>
              <a:rPr lang="en-US" dirty="0">
                <a:latin typeface="Arial" panose="020B0604020202020204" pitchFamily="34" charset="0"/>
                <a:cs typeface="Arial" panose="020B0604020202020204" pitchFamily="34" charset="0"/>
                <a:hlinkClick r:id="rId2"/>
              </a:rPr>
              <a:t>https://</a:t>
            </a:r>
            <a:r>
              <a:rPr lang="en-US" dirty="0" smtClean="0">
                <a:latin typeface="Arial" panose="020B0604020202020204" pitchFamily="34" charset="0"/>
                <a:cs typeface="Arial" panose="020B0604020202020204" pitchFamily="34" charset="0"/>
                <a:hlinkClick r:id="rId2"/>
              </a:rPr>
              <a:t>docs.spring.io/spring-framework/reference/6.0/core/beans/annotation-config/autowired.html</a:t>
            </a:r>
            <a:endParaRPr lang="en-US"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771598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panose="020B0604020202020204" pitchFamily="34" charset="0"/>
                <a:cs typeface="Arial" panose="020B0604020202020204" pitchFamily="34" charset="0"/>
              </a:rPr>
              <a:t>List User</a:t>
            </a:r>
          </a:p>
        </p:txBody>
      </p:sp>
      <p:sp>
        <p:nvSpPr>
          <p:cNvPr id="3" name="Content Placeholder 2"/>
          <p:cNvSpPr>
            <a:spLocks noGrp="1"/>
          </p:cNvSpPr>
          <p:nvPr>
            <p:ph idx="1"/>
          </p:nvPr>
        </p:nvSpPr>
        <p:spPr/>
        <p:txBody>
          <a:bodyPr/>
          <a:lstStyle/>
          <a:p>
            <a:r>
              <a:rPr lang="en-US" dirty="0" smtClean="0">
                <a:solidFill>
                  <a:schemeClr val="tx1"/>
                </a:solidFill>
                <a:latin typeface="Arial" panose="020B0604020202020204" pitchFamily="34" charset="0"/>
                <a:cs typeface="Arial" panose="020B0604020202020204" pitchFamily="34" charset="0"/>
              </a:rPr>
              <a:t>Giải thích: (Mọi người tự tìm hiểu thêm cách xác định thứ tự phụ thuộc trong spring boot)</a:t>
            </a:r>
          </a:p>
          <a:p>
            <a:pPr lvl="1"/>
            <a:r>
              <a:rPr lang="en-US" dirty="0" smtClean="0">
                <a:solidFill>
                  <a:schemeClr val="tx1"/>
                </a:solidFill>
                <a:latin typeface="Arial" panose="020B0604020202020204" pitchFamily="34" charset="0"/>
                <a:cs typeface="Arial" panose="020B0604020202020204" pitchFamily="34" charset="0"/>
              </a:rPr>
              <a:t>Start ứng dụng</a:t>
            </a:r>
          </a:p>
          <a:p>
            <a:pPr lvl="1"/>
            <a:r>
              <a:rPr lang="en-US" dirty="0" smtClean="0">
                <a:solidFill>
                  <a:schemeClr val="tx1"/>
                </a:solidFill>
                <a:latin typeface="Arial" panose="020B0604020202020204" pitchFamily="34" charset="0"/>
                <a:cs typeface="Arial" panose="020B0604020202020204" pitchFamily="34" charset="0"/>
              </a:rPr>
              <a:t>Khởi </a:t>
            </a:r>
            <a:r>
              <a:rPr lang="en-US" dirty="0">
                <a:solidFill>
                  <a:schemeClr val="tx1"/>
                </a:solidFill>
                <a:latin typeface="Arial" panose="020B0604020202020204" pitchFamily="34" charset="0"/>
                <a:cs typeface="Arial" panose="020B0604020202020204" pitchFamily="34" charset="0"/>
              </a:rPr>
              <a:t>tạo </a:t>
            </a:r>
            <a:r>
              <a:rPr lang="en-US" dirty="0" smtClean="0">
                <a:solidFill>
                  <a:schemeClr val="tx1"/>
                </a:solidFill>
                <a:latin typeface="Arial" panose="020B0604020202020204" pitchFamily="34" charset="0"/>
                <a:cs typeface="Arial" panose="020B0604020202020204" pitchFamily="34" charset="0"/>
              </a:rPr>
              <a:t>UserRepository</a:t>
            </a:r>
          </a:p>
          <a:p>
            <a:pPr lvl="1"/>
            <a:r>
              <a:rPr lang="en-US" dirty="0" smtClean="0">
                <a:solidFill>
                  <a:schemeClr val="tx1"/>
                </a:solidFill>
                <a:latin typeface="Arial" panose="020B0604020202020204" pitchFamily="34" charset="0"/>
                <a:cs typeface="Arial" panose="020B0604020202020204" pitchFamily="34" charset="0"/>
              </a:rPr>
              <a:t>Khởi tạo UserService =&gt; Gọi constructor =&gt; Autowired inject UserRepository đã được khởi tạo ở trên </a:t>
            </a:r>
            <a:r>
              <a:rPr lang="en-US" dirty="0">
                <a:solidFill>
                  <a:schemeClr val="tx1"/>
                </a:solidFill>
                <a:latin typeface="Arial" panose="020B0604020202020204" pitchFamily="34" charset="0"/>
                <a:cs typeface="Arial" panose="020B0604020202020204" pitchFamily="34" charset="0"/>
              </a:rPr>
              <a:t>và sử dụng</a:t>
            </a:r>
            <a:endParaRPr lang="en-US" dirty="0" smtClean="0">
              <a:solidFill>
                <a:schemeClr val="tx1"/>
              </a:solidFill>
              <a:latin typeface="Arial" panose="020B0604020202020204" pitchFamily="34" charset="0"/>
              <a:cs typeface="Arial" panose="020B0604020202020204" pitchFamily="34" charset="0"/>
            </a:endParaRPr>
          </a:p>
          <a:p>
            <a:pPr lvl="1"/>
            <a:r>
              <a:rPr lang="en-US" dirty="0">
                <a:solidFill>
                  <a:schemeClr val="tx1"/>
                </a:solidFill>
                <a:latin typeface="Arial" panose="020B0604020202020204" pitchFamily="34" charset="0"/>
                <a:cs typeface="Arial" panose="020B0604020202020204" pitchFamily="34" charset="0"/>
              </a:rPr>
              <a:t>Khởi tạo </a:t>
            </a:r>
            <a:r>
              <a:rPr lang="en-US" dirty="0" smtClean="0">
                <a:solidFill>
                  <a:schemeClr val="tx1"/>
                </a:solidFill>
                <a:latin typeface="Arial" panose="020B0604020202020204" pitchFamily="34" charset="0"/>
                <a:cs typeface="Arial" panose="020B0604020202020204" pitchFamily="34" charset="0"/>
              </a:rPr>
              <a:t>UserController </a:t>
            </a:r>
            <a:r>
              <a:rPr lang="en-US" dirty="0">
                <a:solidFill>
                  <a:schemeClr val="tx1"/>
                </a:solidFill>
                <a:latin typeface="Arial" panose="020B0604020202020204" pitchFamily="34" charset="0"/>
                <a:cs typeface="Arial" panose="020B0604020202020204" pitchFamily="34" charset="0"/>
              </a:rPr>
              <a:t>=&gt; Gọi constructor =&gt; Autowired inject UserService</a:t>
            </a:r>
            <a:r>
              <a:rPr lang="en-US" dirty="0" smtClean="0">
                <a:solidFill>
                  <a:schemeClr val="tx1"/>
                </a:solidFill>
                <a:latin typeface="Arial" panose="020B0604020202020204" pitchFamily="34" charset="0"/>
                <a:cs typeface="Arial" panose="020B0604020202020204" pitchFamily="34" charset="0"/>
              </a:rPr>
              <a:t> </a:t>
            </a:r>
            <a:r>
              <a:rPr lang="en-US" dirty="0">
                <a:solidFill>
                  <a:schemeClr val="tx1"/>
                </a:solidFill>
                <a:latin typeface="Arial" panose="020B0604020202020204" pitchFamily="34" charset="0"/>
                <a:cs typeface="Arial" panose="020B0604020202020204" pitchFamily="34" charset="0"/>
              </a:rPr>
              <a:t>đã được khởi tạo ở </a:t>
            </a:r>
            <a:r>
              <a:rPr lang="en-US" dirty="0" smtClean="0">
                <a:solidFill>
                  <a:schemeClr val="tx1"/>
                </a:solidFill>
                <a:latin typeface="Arial" panose="020B0604020202020204" pitchFamily="34" charset="0"/>
                <a:cs typeface="Arial" panose="020B0604020202020204" pitchFamily="34" charset="0"/>
              </a:rPr>
              <a:t>trên và sử dụng</a:t>
            </a:r>
            <a:endParaRPr lang="en-US" dirty="0">
              <a:solidFill>
                <a:schemeClr val="tx1"/>
              </a:solidFill>
              <a:latin typeface="Arial" panose="020B0604020202020204" pitchFamily="34" charset="0"/>
              <a:cs typeface="Arial" panose="020B0604020202020204" pitchFamily="34" charset="0"/>
            </a:endParaRPr>
          </a:p>
          <a:p>
            <a:pPr lvl="1"/>
            <a:endParaRPr lang="en-US" dirty="0" smtClean="0">
              <a:solidFill>
                <a:schemeClr val="tx1"/>
              </a:solidFill>
              <a:latin typeface="Arial" panose="020B0604020202020204" pitchFamily="34" charset="0"/>
              <a:cs typeface="Arial" panose="020B0604020202020204" pitchFamily="34" charset="0"/>
            </a:endParaRPr>
          </a:p>
          <a:p>
            <a:pPr lvl="1"/>
            <a:endParaRPr lang="en-US" dirty="0" smtClean="0">
              <a:solidFill>
                <a:schemeClr val="tx1"/>
              </a:solidFill>
              <a:latin typeface="Arial" panose="020B0604020202020204" pitchFamily="34" charset="0"/>
              <a:cs typeface="Arial" panose="020B0604020202020204" pitchFamily="34" charset="0"/>
            </a:endParaRPr>
          </a:p>
          <a:p>
            <a:pPr lvl="1"/>
            <a:endParaRPr lang="en-US"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317480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panose="020B0604020202020204" pitchFamily="34" charset="0"/>
                <a:cs typeface="Arial" panose="020B0604020202020204" pitchFamily="34" charset="0"/>
              </a:rPr>
              <a:t>List User</a:t>
            </a:r>
          </a:p>
        </p:txBody>
      </p:sp>
      <p:sp>
        <p:nvSpPr>
          <p:cNvPr id="3" name="Content Placeholder 2"/>
          <p:cNvSpPr>
            <a:spLocks noGrp="1"/>
          </p:cNvSpPr>
          <p:nvPr>
            <p:ph idx="1"/>
          </p:nvPr>
        </p:nvSpPr>
        <p:spPr/>
        <p:txBody>
          <a:bodyPr/>
          <a:lstStyle/>
          <a:p>
            <a:r>
              <a:rPr lang="en-US" u="sng" dirty="0" smtClean="0">
                <a:solidFill>
                  <a:srgbClr val="FF0000"/>
                </a:solidFill>
                <a:latin typeface="Arial" panose="020B0604020202020204" pitchFamily="34" charset="0"/>
                <a:cs typeface="Arial" panose="020B0604020202020204" pitchFamily="34" charset="0"/>
              </a:rPr>
              <a:t>Note:</a:t>
            </a:r>
            <a:r>
              <a:rPr lang="en-US" dirty="0" smtClean="0">
                <a:solidFill>
                  <a:schemeClr val="tx1"/>
                </a:solidFill>
                <a:latin typeface="Arial" panose="020B0604020202020204" pitchFamily="34" charset="0"/>
                <a:cs typeface="Arial" panose="020B0604020202020204" pitchFamily="34" charset="0"/>
              </a:rPr>
              <a:t> Từ Spring </a:t>
            </a:r>
            <a:r>
              <a:rPr lang="en-US" dirty="0">
                <a:solidFill>
                  <a:schemeClr val="tx1"/>
                </a:solidFill>
                <a:latin typeface="Arial" panose="020B0604020202020204" pitchFamily="34" charset="0"/>
                <a:cs typeface="Arial" panose="020B0604020202020204" pitchFamily="34" charset="0"/>
              </a:rPr>
              <a:t>Framework 4.3</a:t>
            </a:r>
            <a:r>
              <a:rPr lang="en-US" dirty="0" smtClean="0">
                <a:solidFill>
                  <a:schemeClr val="tx1"/>
                </a:solidFill>
                <a:latin typeface="Arial" panose="020B0604020202020204" pitchFamily="34" charset="0"/>
                <a:cs typeface="Arial" panose="020B0604020202020204" pitchFamily="34" charset="0"/>
              </a:rPr>
              <a:t>, các constructor không cần phải đặt </a:t>
            </a:r>
            <a:r>
              <a:rPr lang="en-US" dirty="0">
                <a:solidFill>
                  <a:srgbClr val="FFC000"/>
                </a:solidFill>
                <a:latin typeface="Arial" panose="020B0604020202020204" pitchFamily="34" charset="0"/>
                <a:cs typeface="Arial" panose="020B0604020202020204" pitchFamily="34" charset="0"/>
              </a:rPr>
              <a:t>@</a:t>
            </a:r>
            <a:r>
              <a:rPr lang="en-US" dirty="0" smtClean="0">
                <a:solidFill>
                  <a:srgbClr val="FFC000"/>
                </a:solidFill>
                <a:latin typeface="Arial" panose="020B0604020202020204" pitchFamily="34" charset="0"/>
                <a:cs typeface="Arial" panose="020B0604020202020204" pitchFamily="34" charset="0"/>
              </a:rPr>
              <a:t>Autowired </a:t>
            </a:r>
            <a:r>
              <a:rPr lang="en-US" dirty="0" smtClean="0">
                <a:solidFill>
                  <a:schemeClr val="tx1"/>
                </a:solidFill>
                <a:latin typeface="Arial" panose="020B0604020202020204" pitchFamily="34" charset="0"/>
                <a:cs typeface="Arial" panose="020B0604020202020204" pitchFamily="34" charset="0"/>
              </a:rPr>
              <a:t>để inject các bean nữa.</a:t>
            </a:r>
            <a:endParaRPr lang="en-US" dirty="0">
              <a:solidFill>
                <a:schemeClr val="tx1"/>
              </a:solidFill>
              <a:latin typeface="Arial" panose="020B0604020202020204" pitchFamily="34" charset="0"/>
              <a:cs typeface="Arial" panose="020B0604020202020204" pitchFamily="34" charset="0"/>
            </a:endParaRPr>
          </a:p>
          <a:p>
            <a:pPr lvl="1"/>
            <a:endParaRPr lang="en-US" dirty="0" smtClean="0">
              <a:solidFill>
                <a:schemeClr val="tx1"/>
              </a:solidFill>
              <a:latin typeface="Arial" panose="020B0604020202020204" pitchFamily="34" charset="0"/>
              <a:cs typeface="Arial" panose="020B0604020202020204" pitchFamily="34" charset="0"/>
            </a:endParaRPr>
          </a:p>
          <a:p>
            <a:pPr lvl="1"/>
            <a:endParaRPr lang="en-US" dirty="0" smtClean="0">
              <a:solidFill>
                <a:schemeClr val="tx1"/>
              </a:solidFill>
              <a:latin typeface="Arial" panose="020B0604020202020204" pitchFamily="34" charset="0"/>
              <a:cs typeface="Arial" panose="020B0604020202020204" pitchFamily="34" charset="0"/>
            </a:endParaRPr>
          </a:p>
          <a:p>
            <a:pPr lvl="1"/>
            <a:endParaRPr lang="en-US"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779785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panose="020B0604020202020204" pitchFamily="34" charset="0"/>
                <a:cs typeface="Arial" panose="020B0604020202020204" pitchFamily="34" charset="0"/>
              </a:rPr>
              <a:t>List User</a:t>
            </a:r>
          </a:p>
        </p:txBody>
      </p:sp>
      <p:sp>
        <p:nvSpPr>
          <p:cNvPr id="3" name="Content Placeholder 2"/>
          <p:cNvSpPr>
            <a:spLocks noGrp="1"/>
          </p:cNvSpPr>
          <p:nvPr>
            <p:ph idx="1"/>
          </p:nvPr>
        </p:nvSpPr>
        <p:spPr>
          <a:xfrm>
            <a:off x="677334" y="2160589"/>
            <a:ext cx="6046005" cy="3880773"/>
          </a:xfrm>
        </p:spPr>
        <p:txBody>
          <a:bodyPr/>
          <a:lstStyle/>
          <a:p>
            <a:r>
              <a:rPr lang="en-US" dirty="0" smtClean="0">
                <a:latin typeface="Arial" panose="020B0604020202020204" pitchFamily="34" charset="0"/>
                <a:cs typeface="Arial" panose="020B0604020202020204" pitchFamily="34" charset="0"/>
              </a:rPr>
              <a:t>Tạm thời chúng ta chưa sử dụng tới database nên sẽ hardcode thông tin User</a:t>
            </a:r>
          </a:p>
          <a:p>
            <a:pPr lvl="1"/>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Step </a:t>
            </a:r>
            <a:r>
              <a:rPr lang="en-US" dirty="0" smtClean="0">
                <a:latin typeface="Arial" panose="020B0604020202020204" pitchFamily="34" charset="0"/>
                <a:cs typeface="Arial" panose="020B0604020202020204" pitchFamily="34" charset="0"/>
              </a:rPr>
              <a:t>5: Create hàm get users</a:t>
            </a:r>
            <a:endParaRPr lang="en-US" dirty="0">
              <a:solidFill>
                <a:srgbClr val="FFC000"/>
              </a:solidFill>
              <a:latin typeface="Arial" panose="020B0604020202020204" pitchFamily="34" charset="0"/>
              <a:cs typeface="Arial" panose="020B0604020202020204" pitchFamily="34" charset="0"/>
            </a:endParaRPr>
          </a:p>
          <a:p>
            <a:endParaRPr lang="en-US" dirty="0" smtClean="0">
              <a:latin typeface="Arial" panose="020B0604020202020204" pitchFamily="34" charset="0"/>
              <a:cs typeface="Arial" panose="020B0604020202020204" pitchFamily="34" charset="0"/>
            </a:endParaRPr>
          </a:p>
        </p:txBody>
      </p:sp>
      <p:pic>
        <p:nvPicPr>
          <p:cNvPr id="5" name="Picture 4"/>
          <p:cNvPicPr>
            <a:picLocks noChangeAspect="1"/>
          </p:cNvPicPr>
          <p:nvPr/>
        </p:nvPicPr>
        <p:blipFill>
          <a:blip r:embed="rId2"/>
          <a:stretch>
            <a:fillRect/>
          </a:stretch>
        </p:blipFill>
        <p:spPr>
          <a:xfrm>
            <a:off x="6723339" y="1878236"/>
            <a:ext cx="3833615" cy="3101529"/>
          </a:xfrm>
          <a:prstGeom prst="rect">
            <a:avLst/>
          </a:prstGeom>
        </p:spPr>
      </p:pic>
    </p:spTree>
    <p:extLst>
      <p:ext uri="{BB962C8B-B14F-4D97-AF65-F5344CB8AC3E}">
        <p14:creationId xmlns:p14="http://schemas.microsoft.com/office/powerpoint/2010/main" val="38597199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panose="020B0604020202020204" pitchFamily="34" charset="0"/>
                <a:cs typeface="Arial" panose="020B0604020202020204" pitchFamily="34" charset="0"/>
              </a:rPr>
              <a:t>Initial project Spring</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lstStyle/>
          <a:p>
            <a:r>
              <a:rPr lang="en-US" dirty="0" smtClean="0">
                <a:latin typeface="Arial" panose="020B0604020202020204" pitchFamily="34" charset="0"/>
                <a:cs typeface="Arial" panose="020B0604020202020204" pitchFamily="34" charset="0"/>
              </a:rPr>
              <a:t>Step 6: Create api get all user</a:t>
            </a:r>
            <a:endParaRPr lang="en-US" dirty="0">
              <a:latin typeface="Arial" panose="020B0604020202020204" pitchFamily="34" charset="0"/>
              <a:cs typeface="Arial" panose="020B0604020202020204" pitchFamily="34" charset="0"/>
            </a:endParaRPr>
          </a:p>
        </p:txBody>
      </p:sp>
      <p:pic>
        <p:nvPicPr>
          <p:cNvPr id="5" name="Picture 4"/>
          <p:cNvPicPr>
            <a:picLocks noChangeAspect="1"/>
          </p:cNvPicPr>
          <p:nvPr/>
        </p:nvPicPr>
        <p:blipFill>
          <a:blip r:embed="rId2"/>
          <a:stretch>
            <a:fillRect/>
          </a:stretch>
        </p:blipFill>
        <p:spPr>
          <a:xfrm>
            <a:off x="1121229" y="2557268"/>
            <a:ext cx="4114800" cy="3286125"/>
          </a:xfrm>
          <a:prstGeom prst="rect">
            <a:avLst/>
          </a:prstGeom>
        </p:spPr>
      </p:pic>
    </p:spTree>
    <p:extLst>
      <p:ext uri="{BB962C8B-B14F-4D97-AF65-F5344CB8AC3E}">
        <p14:creationId xmlns:p14="http://schemas.microsoft.com/office/powerpoint/2010/main" val="20354518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panose="020B0604020202020204" pitchFamily="34" charset="0"/>
                <a:cs typeface="Arial" panose="020B0604020202020204" pitchFamily="34" charset="0"/>
              </a:rPr>
              <a:t>Initial project Spring</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lstStyle/>
          <a:p>
            <a:r>
              <a:rPr lang="en-US" dirty="0" smtClean="0">
                <a:latin typeface="Arial" panose="020B0604020202020204" pitchFamily="34" charset="0"/>
                <a:cs typeface="Arial" panose="020B0604020202020204" pitchFamily="34" charset="0"/>
              </a:rPr>
              <a:t>Có một cách đơn giản để chúng ta có thể inject các bean thay vì phải viết </a:t>
            </a:r>
            <a:r>
              <a:rPr lang="en-US" dirty="0">
                <a:latin typeface="Arial" panose="020B0604020202020204" pitchFamily="34" charset="0"/>
                <a:cs typeface="Arial" panose="020B0604020202020204" pitchFamily="34" charset="0"/>
              </a:rPr>
              <a:t>các constructor đó là sử dụng annotation </a:t>
            </a:r>
            <a:r>
              <a:rPr lang="en-US" dirty="0">
                <a:solidFill>
                  <a:srgbClr val="FFC000"/>
                </a:solidFill>
                <a:latin typeface="Arial" panose="020B0604020202020204" pitchFamily="34" charset="0"/>
                <a:cs typeface="Arial" panose="020B0604020202020204" pitchFamily="34" charset="0"/>
              </a:rPr>
              <a:t>@</a:t>
            </a:r>
            <a:r>
              <a:rPr lang="en-US" dirty="0" smtClean="0">
                <a:solidFill>
                  <a:srgbClr val="FFC000"/>
                </a:solidFill>
                <a:latin typeface="Arial" panose="020B0604020202020204" pitchFamily="34" charset="0"/>
                <a:cs typeface="Arial" panose="020B0604020202020204" pitchFamily="34" charset="0"/>
              </a:rPr>
              <a:t>RequiredArgsConstructor</a:t>
            </a:r>
            <a:r>
              <a:rPr lang="en-US" dirty="0" smtClean="0">
                <a:latin typeface="Arial" panose="020B0604020202020204" pitchFamily="34" charset="0"/>
                <a:cs typeface="Arial" panose="020B0604020202020204" pitchFamily="34" charset="0"/>
              </a:rPr>
              <a:t> của lombok</a:t>
            </a:r>
            <a:endParaRPr lang="en-US" dirty="0">
              <a:latin typeface="Arial" panose="020B0604020202020204" pitchFamily="34" charset="0"/>
              <a:cs typeface="Arial" panose="020B0604020202020204" pitchFamily="34" charset="0"/>
            </a:endParaRPr>
          </a:p>
        </p:txBody>
      </p:sp>
      <p:pic>
        <p:nvPicPr>
          <p:cNvPr id="6" name="Picture 5"/>
          <p:cNvPicPr>
            <a:picLocks noChangeAspect="1"/>
          </p:cNvPicPr>
          <p:nvPr/>
        </p:nvPicPr>
        <p:blipFill>
          <a:blip r:embed="rId2"/>
          <a:stretch>
            <a:fillRect/>
          </a:stretch>
        </p:blipFill>
        <p:spPr>
          <a:xfrm>
            <a:off x="1109071" y="2824625"/>
            <a:ext cx="3181350" cy="2552700"/>
          </a:xfrm>
          <a:prstGeom prst="rect">
            <a:avLst/>
          </a:prstGeom>
        </p:spPr>
      </p:pic>
    </p:spTree>
    <p:extLst>
      <p:ext uri="{BB962C8B-B14F-4D97-AF65-F5344CB8AC3E}">
        <p14:creationId xmlns:p14="http://schemas.microsoft.com/office/powerpoint/2010/main" val="27630511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panose="020B0604020202020204" pitchFamily="34" charset="0"/>
                <a:cs typeface="Arial" panose="020B0604020202020204" pitchFamily="34" charset="0"/>
              </a:rPr>
              <a:t>Initial project Spring</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lstStyle/>
          <a:p>
            <a:r>
              <a:rPr lang="en-US" dirty="0" smtClean="0">
                <a:latin typeface="Arial" panose="020B0604020202020204" pitchFamily="34" charset="0"/>
                <a:cs typeface="Arial" panose="020B0604020202020204" pitchFamily="34" charset="0"/>
              </a:rPr>
              <a:t>Vậy </a:t>
            </a:r>
            <a:r>
              <a:rPr lang="en-US" dirty="0" smtClean="0">
                <a:solidFill>
                  <a:srgbClr val="FFC000"/>
                </a:solidFill>
                <a:latin typeface="Arial" panose="020B0604020202020204" pitchFamily="34" charset="0"/>
                <a:cs typeface="Arial" panose="020B0604020202020204" pitchFamily="34" charset="0"/>
              </a:rPr>
              <a:t>@RequiredArgsConstructor</a:t>
            </a:r>
            <a:r>
              <a:rPr lang="en-US" dirty="0" smtClean="0">
                <a:latin typeface="Arial" panose="020B0604020202020204" pitchFamily="34" charset="0"/>
                <a:cs typeface="Arial" panose="020B0604020202020204" pitchFamily="34" charset="0"/>
              </a:rPr>
              <a:t> hoạt động như nào?</a:t>
            </a:r>
          </a:p>
          <a:p>
            <a:endParaRPr lang="en-US" dirty="0">
              <a:latin typeface="Arial" panose="020B0604020202020204" pitchFamily="34" charset="0"/>
              <a:cs typeface="Arial" panose="020B0604020202020204" pitchFamily="34" charset="0"/>
            </a:endParaRPr>
          </a:p>
          <a:p>
            <a:r>
              <a:rPr lang="en-US" dirty="0">
                <a:solidFill>
                  <a:srgbClr val="FFC000"/>
                </a:solidFill>
                <a:latin typeface="Arial" panose="020B0604020202020204" pitchFamily="34" charset="0"/>
                <a:cs typeface="Arial" panose="020B0604020202020204" pitchFamily="34" charset="0"/>
              </a:rPr>
              <a:t>@RequiredArgsConstructor</a:t>
            </a:r>
            <a:r>
              <a:rPr lang="en-US" dirty="0">
                <a:latin typeface="Arial" panose="020B0604020202020204" pitchFamily="34" charset="0"/>
                <a:cs typeface="Arial" panose="020B0604020202020204" pitchFamily="34" charset="0"/>
              </a:rPr>
              <a:t> </a:t>
            </a:r>
            <a:r>
              <a:rPr lang="vi-VN" dirty="0" smtClean="0">
                <a:cs typeface="Arial" panose="020B0604020202020204" pitchFamily="34" charset="0"/>
              </a:rPr>
              <a:t>là </a:t>
            </a:r>
            <a:r>
              <a:rPr lang="vi-VN" dirty="0">
                <a:cs typeface="Arial" panose="020B0604020202020204" pitchFamily="34" charset="0"/>
              </a:rPr>
              <a:t>một annotation từ thư viện Lombok, được sử dụng để tự động tạo ra một constructor chứa tất cả các trường (fields) đã được đánh dấu </a:t>
            </a:r>
            <a:r>
              <a:rPr lang="vi-VN" dirty="0" smtClean="0">
                <a:cs typeface="Arial" panose="020B0604020202020204" pitchFamily="34" charset="0"/>
              </a:rPr>
              <a:t>với</a:t>
            </a:r>
            <a:r>
              <a:rPr lang="en-US" dirty="0" smtClean="0">
                <a:cs typeface="Arial" panose="020B0604020202020204" pitchFamily="34" charset="0"/>
              </a:rPr>
              <a:t> </a:t>
            </a:r>
            <a:r>
              <a:rPr lang="en-US" dirty="0" smtClean="0">
                <a:solidFill>
                  <a:srgbClr val="00B0F0"/>
                </a:solidFill>
                <a:latin typeface="Arial" panose="020B0604020202020204" pitchFamily="34" charset="0"/>
                <a:cs typeface="Arial" panose="020B0604020202020204" pitchFamily="34" charset="0"/>
              </a:rPr>
              <a:t>final</a:t>
            </a:r>
            <a:r>
              <a:rPr lang="en-US" dirty="0" smtClean="0">
                <a:latin typeface="Arial" panose="020B0604020202020204" pitchFamily="34" charset="0"/>
                <a:cs typeface="Arial" panose="020B0604020202020204" pitchFamily="34" charset="0"/>
              </a:rPr>
              <a:t> hoặc </a:t>
            </a:r>
            <a:r>
              <a:rPr lang="en-US" dirty="0" smtClean="0">
                <a:solidFill>
                  <a:srgbClr val="FFC000"/>
                </a:solidFill>
                <a:latin typeface="Arial" panose="020B0604020202020204" pitchFamily="34" charset="0"/>
                <a:cs typeface="Arial" panose="020B0604020202020204" pitchFamily="34" charset="0"/>
              </a:rPr>
              <a:t>@NonNull </a:t>
            </a:r>
            <a:r>
              <a:rPr lang="en-US" dirty="0" smtClean="0">
                <a:latin typeface="Arial" panose="020B0604020202020204" pitchFamily="34" charset="0"/>
                <a:cs typeface="Arial" panose="020B0604020202020204" pitchFamily="34" charset="0"/>
              </a:rPr>
              <a:t>mà chưa được gán giá trị.</a:t>
            </a:r>
          </a:p>
        </p:txBody>
      </p:sp>
    </p:spTree>
    <p:extLst>
      <p:ext uri="{BB962C8B-B14F-4D97-AF65-F5344CB8AC3E}">
        <p14:creationId xmlns:p14="http://schemas.microsoft.com/office/powerpoint/2010/main" val="9270281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panose="020B0604020202020204" pitchFamily="34" charset="0"/>
                <a:cs typeface="Arial" panose="020B0604020202020204" pitchFamily="34" charset="0"/>
              </a:rPr>
              <a:t>Initial project Spring</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lstStyle/>
          <a:p>
            <a:r>
              <a:rPr lang="en-US" dirty="0" smtClean="0">
                <a:latin typeface="Arial" panose="020B0604020202020204" pitchFamily="34" charset="0"/>
                <a:cs typeface="Arial" panose="020B0604020202020204" pitchFamily="34" charset="0"/>
              </a:rPr>
              <a:t>Ví dụ:</a:t>
            </a:r>
          </a:p>
          <a:p>
            <a:pPr lvl="1"/>
            <a:r>
              <a:rPr lang="en-US" dirty="0" smtClean="0">
                <a:latin typeface="Arial" panose="020B0604020202020204" pitchFamily="34" charset="0"/>
                <a:cs typeface="Arial" panose="020B0604020202020204" pitchFamily="34" charset="0"/>
              </a:rPr>
              <a:t>sex đã được gán giá trị</a:t>
            </a:r>
          </a:p>
          <a:p>
            <a:pPr lvl="1"/>
            <a:r>
              <a:rPr lang="en-US" dirty="0" smtClean="0">
                <a:latin typeface="Arial" panose="020B0604020202020204" pitchFamily="34" charset="0"/>
                <a:cs typeface="Arial" panose="020B0604020202020204" pitchFamily="34" charset="0"/>
              </a:rPr>
              <a:t>heigh đã được gán giá trị</a:t>
            </a:r>
          </a:p>
          <a:p>
            <a:pPr lvl="1"/>
            <a:r>
              <a:rPr lang="en-US" dirty="0" smtClean="0">
                <a:latin typeface="Arial" panose="020B0604020202020204" pitchFamily="34" charset="0"/>
                <a:cs typeface="Arial" panose="020B0604020202020204" pitchFamily="34" charset="0"/>
              </a:rPr>
              <a:t>address không được gắn final/NonNull</a:t>
            </a:r>
          </a:p>
          <a:p>
            <a:pPr lvl="1"/>
            <a:r>
              <a:rPr lang="en-US" dirty="0" smtClean="0">
                <a:latin typeface="Arial" panose="020B0604020202020204" pitchFamily="34" charset="0"/>
                <a:cs typeface="Arial" panose="020B0604020202020204" pitchFamily="34" charset="0"/>
              </a:rPr>
              <a:t>=&gt; Constructor chỉ có name và age</a:t>
            </a:r>
          </a:p>
        </p:txBody>
      </p:sp>
      <p:pic>
        <p:nvPicPr>
          <p:cNvPr id="4" name="Picture 3"/>
          <p:cNvPicPr>
            <a:picLocks noChangeAspect="1"/>
          </p:cNvPicPr>
          <p:nvPr/>
        </p:nvPicPr>
        <p:blipFill>
          <a:blip r:embed="rId2"/>
          <a:stretch>
            <a:fillRect/>
          </a:stretch>
        </p:blipFill>
        <p:spPr>
          <a:xfrm>
            <a:off x="5491288" y="2480104"/>
            <a:ext cx="4744609" cy="3857232"/>
          </a:xfrm>
          <a:prstGeom prst="rect">
            <a:avLst/>
          </a:prstGeom>
        </p:spPr>
      </p:pic>
    </p:spTree>
    <p:extLst>
      <p:ext uri="{BB962C8B-B14F-4D97-AF65-F5344CB8AC3E}">
        <p14:creationId xmlns:p14="http://schemas.microsoft.com/office/powerpoint/2010/main" val="201131366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panose="020B0604020202020204" pitchFamily="34" charset="0"/>
                <a:cs typeface="Arial" panose="020B0604020202020204" pitchFamily="34" charset="0"/>
              </a:rPr>
              <a:t>Initial project Spring</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lstStyle/>
          <a:p>
            <a:r>
              <a:rPr lang="en-US" dirty="0" smtClean="0">
                <a:latin typeface="Arial" panose="020B0604020202020204" pitchFamily="34" charset="0"/>
                <a:cs typeface="Arial" panose="020B0604020202020204" pitchFamily="34" charset="0"/>
              </a:rPr>
              <a:t>Quay lại bài học</a:t>
            </a:r>
            <a:endParaRPr lang="en-US" dirty="0">
              <a:latin typeface="Arial" panose="020B0604020202020204" pitchFamily="34" charset="0"/>
              <a:cs typeface="Arial" panose="020B0604020202020204" pitchFamily="34" charset="0"/>
            </a:endParaRPr>
          </a:p>
        </p:txBody>
      </p:sp>
      <p:pic>
        <p:nvPicPr>
          <p:cNvPr id="6" name="Picture 5"/>
          <p:cNvPicPr>
            <a:picLocks noChangeAspect="1"/>
          </p:cNvPicPr>
          <p:nvPr/>
        </p:nvPicPr>
        <p:blipFill>
          <a:blip r:embed="rId2"/>
          <a:stretch>
            <a:fillRect/>
          </a:stretch>
        </p:blipFill>
        <p:spPr>
          <a:xfrm>
            <a:off x="1109071" y="2824625"/>
            <a:ext cx="3181350" cy="2552700"/>
          </a:xfrm>
          <a:prstGeom prst="rect">
            <a:avLst/>
          </a:prstGeom>
        </p:spPr>
      </p:pic>
    </p:spTree>
    <p:extLst>
      <p:ext uri="{BB962C8B-B14F-4D97-AF65-F5344CB8AC3E}">
        <p14:creationId xmlns:p14="http://schemas.microsoft.com/office/powerpoint/2010/main" val="115596728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panose="020B0604020202020204" pitchFamily="34" charset="0"/>
                <a:cs typeface="Arial" panose="020B0604020202020204" pitchFamily="34" charset="0"/>
              </a:rPr>
              <a:t>Initial project Spring</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lstStyle/>
          <a:p>
            <a:r>
              <a:rPr lang="en-US" dirty="0">
                <a:solidFill>
                  <a:srgbClr val="FFC000"/>
                </a:solidFill>
                <a:latin typeface="Arial" panose="020B0604020202020204" pitchFamily="34" charset="0"/>
                <a:cs typeface="Arial" panose="020B0604020202020204" pitchFamily="34" charset="0"/>
              </a:rPr>
              <a:t>@</a:t>
            </a:r>
            <a:r>
              <a:rPr lang="en-US" dirty="0" smtClean="0">
                <a:solidFill>
                  <a:srgbClr val="FFC000"/>
                </a:solidFill>
                <a:latin typeface="Arial" panose="020B0604020202020204" pitchFamily="34" charset="0"/>
                <a:cs typeface="Arial" panose="020B0604020202020204" pitchFamily="34" charset="0"/>
              </a:rPr>
              <a:t>RequestMapping</a:t>
            </a:r>
            <a:r>
              <a:rPr lang="en-US" dirty="0" smtClean="0">
                <a:latin typeface="Arial" panose="020B0604020202020204" pitchFamily="34" charset="0"/>
                <a:cs typeface="Arial" panose="020B0604020202020204" pitchFamily="34" charset="0"/>
              </a:rPr>
              <a:t> ở đây có tác dụng </a:t>
            </a:r>
            <a:r>
              <a:rPr lang="vi-VN" dirty="0">
                <a:latin typeface="Arial" panose="020B0604020202020204" pitchFamily="34" charset="0"/>
                <a:cs typeface="Arial" panose="020B0604020202020204" pitchFamily="34" charset="0"/>
              </a:rPr>
              <a:t>ánh xạ các HTTP request tới các phương thức xử lý </a:t>
            </a:r>
            <a:r>
              <a:rPr lang="en-US" dirty="0" smtClean="0">
                <a:latin typeface="Arial" panose="020B0604020202020204" pitchFamily="34" charset="0"/>
                <a:cs typeface="Arial" panose="020B0604020202020204" pitchFamily="34" charset="0"/>
              </a:rPr>
              <a:t>trong một controller</a:t>
            </a:r>
            <a:r>
              <a:rPr lang="vi-VN" dirty="0" smtClean="0">
                <a:latin typeface="Arial" panose="020B0604020202020204" pitchFamily="34" charset="0"/>
                <a:cs typeface="Arial" panose="020B0604020202020204" pitchFamily="34" charset="0"/>
              </a:rPr>
              <a:t>.</a:t>
            </a:r>
            <a:endParaRPr lang="en-US" dirty="0">
              <a:latin typeface="Arial" panose="020B0604020202020204" pitchFamily="34" charset="0"/>
              <a:cs typeface="Arial" panose="020B0604020202020204" pitchFamily="34" charset="0"/>
            </a:endParaRPr>
          </a:p>
          <a:p>
            <a:r>
              <a:rPr lang="en-US" dirty="0" smtClean="0">
                <a:latin typeface="Arial" panose="020B0604020202020204" pitchFamily="34" charset="0"/>
                <a:cs typeface="Arial" panose="020B0604020202020204" pitchFamily="34" charset="0"/>
              </a:rPr>
              <a:t>Các </a:t>
            </a:r>
            <a:r>
              <a:rPr lang="vi-VN" dirty="0">
                <a:latin typeface="Arial" panose="020B0604020202020204" pitchFamily="34" charset="0"/>
                <a:cs typeface="Arial" panose="020B0604020202020204" pitchFamily="34" charset="0"/>
              </a:rPr>
              <a:t>phương thức </a:t>
            </a:r>
            <a:r>
              <a:rPr lang="vi-VN" dirty="0" smtClean="0">
                <a:latin typeface="Arial" panose="020B0604020202020204" pitchFamily="34" charset="0"/>
                <a:cs typeface="Arial" panose="020B0604020202020204" pitchFamily="34" charset="0"/>
              </a:rPr>
              <a:t>HTTP</a:t>
            </a:r>
            <a:r>
              <a:rPr lang="en-US" dirty="0" smtClean="0">
                <a:latin typeface="Arial" panose="020B0604020202020204" pitchFamily="34" charset="0"/>
                <a:cs typeface="Arial" panose="020B0604020202020204" pitchFamily="34" charset="0"/>
              </a:rPr>
              <a:t> thường sử dụng:</a:t>
            </a:r>
          </a:p>
          <a:p>
            <a:pPr lvl="1"/>
            <a:r>
              <a:rPr lang="en-US" dirty="0" smtClean="0">
                <a:latin typeface="Arial" panose="020B0604020202020204" pitchFamily="34" charset="0"/>
                <a:cs typeface="Arial" panose="020B0604020202020204" pitchFamily="34" charset="0"/>
              </a:rPr>
              <a:t>GET</a:t>
            </a:r>
          </a:p>
          <a:p>
            <a:pPr lvl="1"/>
            <a:r>
              <a:rPr lang="en-US" dirty="0" smtClean="0">
                <a:latin typeface="Arial" panose="020B0604020202020204" pitchFamily="34" charset="0"/>
                <a:cs typeface="Arial" panose="020B0604020202020204" pitchFamily="34" charset="0"/>
              </a:rPr>
              <a:t>POST</a:t>
            </a:r>
          </a:p>
          <a:p>
            <a:pPr lvl="1"/>
            <a:r>
              <a:rPr lang="en-US" dirty="0" smtClean="0">
                <a:latin typeface="Arial" panose="020B0604020202020204" pitchFamily="34" charset="0"/>
                <a:cs typeface="Arial" panose="020B0604020202020204" pitchFamily="34" charset="0"/>
              </a:rPr>
              <a:t>PUT</a:t>
            </a:r>
          </a:p>
          <a:p>
            <a:pPr lvl="1"/>
            <a:r>
              <a:rPr lang="en-US" dirty="0" smtClean="0">
                <a:latin typeface="Arial" panose="020B0604020202020204" pitchFamily="34" charset="0"/>
                <a:cs typeface="Arial" panose="020B0604020202020204" pitchFamily="34" charset="0"/>
              </a:rPr>
              <a:t>DELETE</a:t>
            </a:r>
          </a:p>
          <a:p>
            <a:r>
              <a:rPr lang="en-US" dirty="0" smtClean="0">
                <a:latin typeface="Arial" panose="020B0604020202020204" pitchFamily="34" charset="0"/>
                <a:cs typeface="Arial" panose="020B0604020202020204" pitchFamily="34" charset="0"/>
              </a:rPr>
              <a:t>Kêu không chỉ định phương thức cụ thể trong </a:t>
            </a:r>
            <a:r>
              <a:rPr lang="en-US" dirty="0">
                <a:solidFill>
                  <a:srgbClr val="FFC000"/>
                </a:solidFill>
                <a:latin typeface="Arial" panose="020B0604020202020204" pitchFamily="34" charset="0"/>
                <a:cs typeface="Arial" panose="020B0604020202020204" pitchFamily="34" charset="0"/>
              </a:rPr>
              <a:t>@RequestMapping</a:t>
            </a:r>
            <a:r>
              <a:rPr lang="en-US" dirty="0">
                <a:latin typeface="Arial" panose="020B0604020202020204" pitchFamily="34" charset="0"/>
                <a:cs typeface="Arial" panose="020B0604020202020204" pitchFamily="34" charset="0"/>
              </a:rPr>
              <a:t> thì </a:t>
            </a:r>
            <a:r>
              <a:rPr lang="en-US" dirty="0" smtClean="0">
                <a:latin typeface="Arial" panose="020B0604020202020204" pitchFamily="34" charset="0"/>
                <a:cs typeface="Arial" panose="020B0604020202020204" pitchFamily="34" charset="0"/>
              </a:rPr>
              <a:t>nó sẽ cho phép tất cả các phương thức HTTP đều truy cập được</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792524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panose="020B0604020202020204" pitchFamily="34" charset="0"/>
                <a:cs typeface="Arial" panose="020B0604020202020204" pitchFamily="34" charset="0"/>
              </a:rPr>
              <a:t>Initial project Spring</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lstStyle/>
          <a:p>
            <a:r>
              <a:rPr lang="en-US" dirty="0" smtClean="0">
                <a:latin typeface="Arial" panose="020B0604020202020204" pitchFamily="34" charset="0"/>
                <a:cs typeface="Arial" panose="020B0604020202020204" pitchFamily="34" charset="0"/>
              </a:rPr>
              <a:t>Step 2: Tạo package controller để chứa toàn bộ controller</a:t>
            </a:r>
          </a:p>
          <a:p>
            <a:pPr lvl="1"/>
            <a:r>
              <a:rPr lang="en-US" dirty="0" smtClean="0">
                <a:latin typeface="Arial" panose="020B0604020202020204" pitchFamily="34" charset="0"/>
                <a:cs typeface="Arial" panose="020B0604020202020204" pitchFamily="34" charset="0"/>
              </a:rPr>
              <a:t>Tạo class UserController và gắn annotation cho nó </a:t>
            </a:r>
            <a:r>
              <a:rPr lang="en-US" dirty="0">
                <a:latin typeface="Arial" panose="020B0604020202020204" pitchFamily="34" charset="0"/>
                <a:cs typeface="Arial" panose="020B0604020202020204" pitchFamily="34" charset="0"/>
              </a:rPr>
              <a:t>là </a:t>
            </a:r>
            <a:r>
              <a:rPr lang="en-US" dirty="0">
                <a:solidFill>
                  <a:srgbClr val="FFC000"/>
                </a:solidFill>
                <a:latin typeface="Arial" panose="020B0604020202020204" pitchFamily="34" charset="0"/>
                <a:cs typeface="Arial" panose="020B0604020202020204" pitchFamily="34" charset="0"/>
              </a:rPr>
              <a:t>@RestController</a:t>
            </a:r>
            <a:endParaRPr lang="en-US" dirty="0" smtClean="0">
              <a:solidFill>
                <a:srgbClr val="FFC000"/>
              </a:solidFill>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p:txBody>
      </p:sp>
      <p:pic>
        <p:nvPicPr>
          <p:cNvPr id="7" name="Picture 6"/>
          <p:cNvPicPr>
            <a:picLocks noChangeAspect="1"/>
          </p:cNvPicPr>
          <p:nvPr/>
        </p:nvPicPr>
        <p:blipFill>
          <a:blip r:embed="rId2"/>
          <a:stretch>
            <a:fillRect/>
          </a:stretch>
        </p:blipFill>
        <p:spPr>
          <a:xfrm>
            <a:off x="1505242" y="3034781"/>
            <a:ext cx="2600325" cy="838200"/>
          </a:xfrm>
          <a:prstGeom prst="rect">
            <a:avLst/>
          </a:prstGeom>
        </p:spPr>
      </p:pic>
    </p:spTree>
    <p:extLst>
      <p:ext uri="{BB962C8B-B14F-4D97-AF65-F5344CB8AC3E}">
        <p14:creationId xmlns:p14="http://schemas.microsoft.com/office/powerpoint/2010/main" val="149670509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panose="020B0604020202020204" pitchFamily="34" charset="0"/>
                <a:cs typeface="Arial" panose="020B0604020202020204" pitchFamily="34" charset="0"/>
              </a:rPr>
              <a:t>Initial project Spring</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lstStyle/>
          <a:p>
            <a:r>
              <a:rPr lang="en-US" dirty="0" smtClean="0">
                <a:latin typeface="Arial" panose="020B0604020202020204" pitchFamily="34" charset="0"/>
                <a:cs typeface="Arial" panose="020B0604020202020204" pitchFamily="34" charset="0"/>
              </a:rPr>
              <a:t>Ví dụ với method getUser của chúng ta hiện không chỉ rõ phương thức cho nên tất cả các phương thức đều có thể gửi request được.</a:t>
            </a:r>
            <a:endParaRPr lang="en-US" dirty="0">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stretch>
            <a:fillRect/>
          </a:stretch>
        </p:blipFill>
        <p:spPr>
          <a:xfrm>
            <a:off x="1140569" y="2976854"/>
            <a:ext cx="4200525" cy="1638300"/>
          </a:xfrm>
          <a:prstGeom prst="rect">
            <a:avLst/>
          </a:prstGeom>
        </p:spPr>
      </p:pic>
    </p:spTree>
    <p:extLst>
      <p:ext uri="{BB962C8B-B14F-4D97-AF65-F5344CB8AC3E}">
        <p14:creationId xmlns:p14="http://schemas.microsoft.com/office/powerpoint/2010/main" val="38840959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panose="020B0604020202020204" pitchFamily="34" charset="0"/>
                <a:cs typeface="Arial" panose="020B0604020202020204" pitchFamily="34" charset="0"/>
              </a:rPr>
              <a:t>Initial project Spring</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lstStyle/>
          <a:p>
            <a:r>
              <a:rPr lang="en-US" dirty="0" smtClean="0">
                <a:latin typeface="Arial" panose="020B0604020202020204" pitchFamily="34" charset="0"/>
                <a:cs typeface="Arial" panose="020B0604020202020204" pitchFamily="34" charset="0"/>
              </a:rPr>
              <a:t>Trường hợp mình chỉ rõ là phương thức GET thì khi sử dụng các phương thức khác sẽ không thể request được.</a:t>
            </a:r>
            <a:endParaRPr lang="en-US" dirty="0">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stretch>
            <a:fillRect/>
          </a:stretch>
        </p:blipFill>
        <p:spPr>
          <a:xfrm>
            <a:off x="1108107" y="2877814"/>
            <a:ext cx="5248275" cy="3267075"/>
          </a:xfrm>
          <a:prstGeom prst="rect">
            <a:avLst/>
          </a:prstGeom>
        </p:spPr>
      </p:pic>
    </p:spTree>
    <p:extLst>
      <p:ext uri="{BB962C8B-B14F-4D97-AF65-F5344CB8AC3E}">
        <p14:creationId xmlns:p14="http://schemas.microsoft.com/office/powerpoint/2010/main" val="414300247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panose="020B0604020202020204" pitchFamily="34" charset="0"/>
                <a:cs typeface="Arial" panose="020B0604020202020204" pitchFamily="34" charset="0"/>
              </a:rPr>
              <a:t>Initial project Spring</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lstStyle/>
          <a:p>
            <a:r>
              <a:rPr lang="en-US" dirty="0" smtClean="0">
                <a:latin typeface="Arial" panose="020B0604020202020204" pitchFamily="34" charset="0"/>
                <a:cs typeface="Arial" panose="020B0604020202020204" pitchFamily="34" charset="0"/>
              </a:rPr>
              <a:t>Trường hợp mình chỉ rõ là phương thức GET thì khi sử dụng các phương thức khác sẽ không thể request được.</a:t>
            </a:r>
            <a:endParaRPr lang="en-US" dirty="0">
              <a:latin typeface="Arial" panose="020B0604020202020204" pitchFamily="34" charset="0"/>
              <a:cs typeface="Arial" panose="020B0604020202020204" pitchFamily="34" charset="0"/>
            </a:endParaRPr>
          </a:p>
        </p:txBody>
      </p:sp>
      <p:pic>
        <p:nvPicPr>
          <p:cNvPr id="6" name="Picture 5"/>
          <p:cNvPicPr>
            <a:picLocks noChangeAspect="1"/>
          </p:cNvPicPr>
          <p:nvPr/>
        </p:nvPicPr>
        <p:blipFill>
          <a:blip r:embed="rId2"/>
          <a:stretch>
            <a:fillRect/>
          </a:stretch>
        </p:blipFill>
        <p:spPr>
          <a:xfrm>
            <a:off x="1118826" y="2923650"/>
            <a:ext cx="5911082" cy="2876823"/>
          </a:xfrm>
          <a:prstGeom prst="rect">
            <a:avLst/>
          </a:prstGeom>
        </p:spPr>
      </p:pic>
    </p:spTree>
    <p:extLst>
      <p:ext uri="{BB962C8B-B14F-4D97-AF65-F5344CB8AC3E}">
        <p14:creationId xmlns:p14="http://schemas.microsoft.com/office/powerpoint/2010/main" val="244497155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panose="020B0604020202020204" pitchFamily="34" charset="0"/>
                <a:cs typeface="Arial" panose="020B0604020202020204" pitchFamily="34" charset="0"/>
              </a:rPr>
              <a:t>Initial project Spring</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lstStyle/>
          <a:p>
            <a:r>
              <a:rPr lang="en-US" dirty="0" smtClean="0">
                <a:latin typeface="Arial" panose="020B0604020202020204" pitchFamily="34" charset="0"/>
                <a:cs typeface="Arial" panose="020B0604020202020204" pitchFamily="34" charset="0"/>
              </a:rPr>
              <a:t>Trường </a:t>
            </a:r>
            <a:r>
              <a:rPr lang="en-US" dirty="0" smtClean="0">
                <a:latin typeface="Arial" panose="020B0604020202020204" pitchFamily="34" charset="0"/>
                <a:cs typeface="Arial" panose="020B0604020202020204" pitchFamily="34" charset="0"/>
              </a:rPr>
              <a:t>hợp muốn ánh xạ nhiều url thì sử dụng:</a:t>
            </a:r>
          </a:p>
          <a:p>
            <a:endParaRPr lang="en-US" dirty="0">
              <a:latin typeface="Arial" panose="020B0604020202020204" pitchFamily="34" charset="0"/>
              <a:cs typeface="Arial" panose="020B0604020202020204" pitchFamily="34" charset="0"/>
            </a:endParaRPr>
          </a:p>
        </p:txBody>
      </p:sp>
      <p:sp>
        <p:nvSpPr>
          <p:cNvPr id="4" name="Rectangle 1"/>
          <p:cNvSpPr>
            <a:spLocks noChangeArrowheads="1"/>
          </p:cNvSpPr>
          <p:nvPr/>
        </p:nvSpPr>
        <p:spPr bwMode="auto">
          <a:xfrm>
            <a:off x="1104963" y="2620308"/>
            <a:ext cx="7116148" cy="276999"/>
          </a:xfrm>
          <a:prstGeom prst="rect">
            <a:avLst/>
          </a:prstGeom>
          <a:solidFill>
            <a:srgbClr val="282A3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50FA78"/>
                </a:solidFill>
                <a:effectLst/>
                <a:latin typeface="Arial Unicode MS"/>
                <a:ea typeface="JetBrains Mono"/>
              </a:rPr>
              <a:t>@RequestMapping</a:t>
            </a:r>
            <a:r>
              <a:rPr kumimoji="0" lang="en-US" altLang="en-US" sz="1200" b="0" i="0" u="none" strike="noStrike" cap="none" normalizeH="0" baseline="0" dirty="0" smtClean="0">
                <a:ln>
                  <a:noFill/>
                </a:ln>
                <a:solidFill>
                  <a:srgbClr val="F8F8F2"/>
                </a:solidFill>
                <a:effectLst/>
                <a:latin typeface="Arial Unicode MS"/>
                <a:ea typeface="JetBrains Mono"/>
              </a:rPr>
              <a:t>(</a:t>
            </a:r>
            <a:r>
              <a:rPr kumimoji="0" lang="en-US" altLang="en-US" sz="1200" b="0" i="0" u="none" strike="noStrike" cap="none" normalizeH="0" baseline="0" dirty="0" smtClean="0">
                <a:ln>
                  <a:noFill/>
                </a:ln>
                <a:solidFill>
                  <a:srgbClr val="F89580"/>
                </a:solidFill>
                <a:effectLst/>
                <a:latin typeface="Arial Unicode MS"/>
                <a:ea typeface="JetBrains Mono"/>
              </a:rPr>
              <a:t>value </a:t>
            </a:r>
            <a:r>
              <a:rPr kumimoji="0" lang="en-US" altLang="en-US" sz="1200" b="0" i="0" u="none" strike="noStrike" cap="none" normalizeH="0" baseline="0" dirty="0" smtClean="0">
                <a:ln>
                  <a:noFill/>
                </a:ln>
                <a:solidFill>
                  <a:srgbClr val="F780BF"/>
                </a:solidFill>
                <a:effectLst/>
                <a:latin typeface="Arial Unicode MS"/>
                <a:ea typeface="JetBrains Mono"/>
              </a:rPr>
              <a:t>= </a:t>
            </a:r>
            <a:r>
              <a:rPr kumimoji="0" lang="en-US" altLang="en-US" sz="1200" b="0" i="0" u="none" strike="noStrike" cap="none" normalizeH="0" baseline="0" dirty="0" smtClean="0">
                <a:ln>
                  <a:noFill/>
                </a:ln>
                <a:solidFill>
                  <a:srgbClr val="F8F8F2"/>
                </a:solidFill>
                <a:effectLst/>
                <a:latin typeface="Arial Unicode MS"/>
                <a:ea typeface="JetBrains Mono"/>
              </a:rPr>
              <a:t>{</a:t>
            </a:r>
            <a:r>
              <a:rPr kumimoji="0" lang="en-US" altLang="en-US" sz="1200" b="0" i="0" u="none" strike="noStrike" cap="none" normalizeH="0" baseline="0" dirty="0" smtClean="0">
                <a:ln>
                  <a:noFill/>
                </a:ln>
                <a:solidFill>
                  <a:srgbClr val="FEFF80"/>
                </a:solidFill>
                <a:effectLst/>
                <a:latin typeface="Arial Unicode MS"/>
                <a:ea typeface="JetBrains Mono"/>
              </a:rPr>
              <a:t>"/user"</a:t>
            </a:r>
            <a:r>
              <a:rPr kumimoji="0" lang="en-US" altLang="en-US" sz="1200" b="0" i="0" u="none" strike="noStrike" cap="none" normalizeH="0" baseline="0" dirty="0" smtClean="0">
                <a:ln>
                  <a:noFill/>
                </a:ln>
                <a:solidFill>
                  <a:srgbClr val="F8F8F2"/>
                </a:solidFill>
                <a:effectLst/>
                <a:latin typeface="Arial Unicode MS"/>
                <a:ea typeface="JetBrains Mono"/>
              </a:rPr>
              <a:t>, </a:t>
            </a:r>
            <a:r>
              <a:rPr kumimoji="0" lang="en-US" altLang="en-US" sz="1200" b="0" i="0" u="none" strike="noStrike" cap="none" normalizeH="0" baseline="0" dirty="0" smtClean="0">
                <a:ln>
                  <a:noFill/>
                </a:ln>
                <a:solidFill>
                  <a:srgbClr val="FEFF80"/>
                </a:solidFill>
                <a:effectLst/>
                <a:latin typeface="Arial Unicode MS"/>
                <a:ea typeface="JetBrains Mono"/>
              </a:rPr>
              <a:t>"/user2“, ...</a:t>
            </a:r>
            <a:r>
              <a:rPr kumimoji="0" lang="en-US" altLang="en-US" sz="1200" b="0" i="0" u="none" strike="noStrike" cap="none" normalizeH="0" baseline="0" dirty="0" smtClean="0">
                <a:ln>
                  <a:noFill/>
                </a:ln>
                <a:solidFill>
                  <a:srgbClr val="F8F8F2"/>
                </a:solidFill>
                <a:effectLst/>
                <a:latin typeface="Arial Unicode MS"/>
                <a:ea typeface="JetBrains Mono"/>
              </a:rPr>
              <a:t>}, </a:t>
            </a:r>
            <a:r>
              <a:rPr kumimoji="0" lang="en-US" altLang="en-US" sz="1200" b="0" i="0" u="none" strike="noStrike" cap="none" normalizeH="0" baseline="0" dirty="0" smtClean="0">
                <a:ln>
                  <a:noFill/>
                </a:ln>
                <a:solidFill>
                  <a:srgbClr val="F89580"/>
                </a:solidFill>
                <a:effectLst/>
                <a:latin typeface="Arial Unicode MS"/>
                <a:ea typeface="JetBrains Mono"/>
              </a:rPr>
              <a:t>method </a:t>
            </a:r>
            <a:r>
              <a:rPr kumimoji="0" lang="en-US" altLang="en-US" sz="1200" b="0" i="0" u="none" strike="noStrike" cap="none" normalizeH="0" baseline="0" dirty="0" smtClean="0">
                <a:ln>
                  <a:noFill/>
                </a:ln>
                <a:solidFill>
                  <a:srgbClr val="F780BF"/>
                </a:solidFill>
                <a:effectLst/>
                <a:latin typeface="Arial Unicode MS"/>
                <a:ea typeface="JetBrains Mono"/>
              </a:rPr>
              <a:t>= </a:t>
            </a:r>
            <a:r>
              <a:rPr kumimoji="0" lang="en-US" altLang="en-US" sz="1200" b="0" i="1" u="none" strike="noStrike" cap="none" normalizeH="0" baseline="0" dirty="0" smtClean="0">
                <a:ln>
                  <a:noFill/>
                </a:ln>
                <a:solidFill>
                  <a:srgbClr val="80FFEA"/>
                </a:solidFill>
                <a:effectLst/>
                <a:latin typeface="Arial Unicode MS"/>
                <a:ea typeface="JetBrains Mono"/>
              </a:rPr>
              <a:t>RequestMethod</a:t>
            </a:r>
            <a:r>
              <a:rPr kumimoji="0" lang="en-US" altLang="en-US" sz="1200" b="0" i="0" u="none" strike="noStrike" cap="none" normalizeH="0" baseline="0" dirty="0" smtClean="0">
                <a:ln>
                  <a:noFill/>
                </a:ln>
                <a:solidFill>
                  <a:srgbClr val="F8F8F2"/>
                </a:solidFill>
                <a:effectLst/>
                <a:latin typeface="Arial Unicode MS"/>
                <a:ea typeface="JetBrains Mono"/>
              </a:rPr>
              <a:t>.</a:t>
            </a:r>
            <a:r>
              <a:rPr kumimoji="0" lang="en-US" altLang="en-US" sz="1200" b="0" i="1" u="none" strike="noStrike" cap="none" normalizeH="0" baseline="0" dirty="0" smtClean="0">
                <a:ln>
                  <a:noFill/>
                </a:ln>
                <a:solidFill>
                  <a:srgbClr val="9580FF"/>
                </a:solidFill>
                <a:effectLst/>
                <a:latin typeface="Arial Unicode MS"/>
                <a:ea typeface="JetBrains Mono"/>
              </a:rPr>
              <a:t>GET</a:t>
            </a:r>
            <a:r>
              <a:rPr kumimoji="0" lang="en-US" altLang="en-US" sz="1200" b="0" i="0" u="none" strike="noStrike" cap="none" normalizeH="0" baseline="0" dirty="0" smtClean="0">
                <a:ln>
                  <a:noFill/>
                </a:ln>
                <a:solidFill>
                  <a:srgbClr val="F8F8F2"/>
                </a:solidFill>
                <a:effectLst/>
                <a:latin typeface="Arial Unicode MS"/>
                <a:ea typeface="JetBrains Mono"/>
              </a:rPr>
              <a:t>)</a:t>
            </a:r>
            <a:endParaRPr kumimoji="0" lang="en-US" altLang="en-US" sz="32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9628089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panose="020B0604020202020204" pitchFamily="34" charset="0"/>
                <a:cs typeface="Arial" panose="020B0604020202020204" pitchFamily="34" charset="0"/>
              </a:rPr>
              <a:t>Initial project Spring</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lstStyle/>
          <a:p>
            <a:r>
              <a:rPr lang="en-US" dirty="0" smtClean="0">
                <a:latin typeface="Arial" panose="020B0604020202020204" pitchFamily="34" charset="0"/>
                <a:cs typeface="Arial" panose="020B0604020202020204" pitchFamily="34" charset="0"/>
              </a:rPr>
              <a:t>Ngoài ra để ngắn gọn code, Spring sinh ra các annotation</a:t>
            </a:r>
          </a:p>
          <a:p>
            <a:pPr lvl="1"/>
            <a:r>
              <a:rPr lang="en-US" dirty="0" smtClean="0">
                <a:latin typeface="Arial" panose="020B0604020202020204" pitchFamily="34" charset="0"/>
                <a:cs typeface="Arial" panose="020B0604020202020204" pitchFamily="34" charset="0"/>
              </a:rPr>
              <a:t>@GetMapping để </a:t>
            </a:r>
            <a:r>
              <a:rPr lang="en-US" dirty="0">
                <a:latin typeface="Arial" panose="020B0604020202020204" pitchFamily="34" charset="0"/>
                <a:cs typeface="Arial" panose="020B0604020202020204" pitchFamily="34" charset="0"/>
              </a:rPr>
              <a:t>thay thế @</a:t>
            </a:r>
            <a:r>
              <a:rPr lang="en-US" dirty="0" smtClean="0">
                <a:latin typeface="Arial" panose="020B0604020202020204" pitchFamily="34" charset="0"/>
                <a:cs typeface="Arial" panose="020B0604020202020204" pitchFamily="34" charset="0"/>
              </a:rPr>
              <a:t>RequestMapping với method GET</a:t>
            </a:r>
          </a:p>
          <a:p>
            <a:pPr lvl="1"/>
            <a:r>
              <a:rPr lang="en-US" dirty="0" smtClean="0">
                <a:latin typeface="Arial" panose="020B0604020202020204" pitchFamily="34" charset="0"/>
                <a:cs typeface="Arial" panose="020B0604020202020204" pitchFamily="34" charset="0"/>
              </a:rPr>
              <a:t>@PostMapping </a:t>
            </a:r>
            <a:r>
              <a:rPr lang="en-US" dirty="0">
                <a:latin typeface="Arial" panose="020B0604020202020204" pitchFamily="34" charset="0"/>
                <a:cs typeface="Arial" panose="020B0604020202020204" pitchFamily="34" charset="0"/>
              </a:rPr>
              <a:t>để thay thế @RequestMapping với method </a:t>
            </a:r>
            <a:r>
              <a:rPr lang="en-US" dirty="0" smtClean="0">
                <a:latin typeface="Arial" panose="020B0604020202020204" pitchFamily="34" charset="0"/>
                <a:cs typeface="Arial" panose="020B0604020202020204" pitchFamily="34" charset="0"/>
              </a:rPr>
              <a:t>POST</a:t>
            </a:r>
            <a:endParaRPr lang="en-US" dirty="0">
              <a:latin typeface="Arial" panose="020B0604020202020204" pitchFamily="34" charset="0"/>
              <a:cs typeface="Arial" panose="020B0604020202020204" pitchFamily="34" charset="0"/>
            </a:endParaRPr>
          </a:p>
          <a:p>
            <a:pPr lvl="1"/>
            <a:r>
              <a:rPr lang="en-US" dirty="0" smtClean="0">
                <a:latin typeface="Arial" panose="020B0604020202020204" pitchFamily="34" charset="0"/>
                <a:cs typeface="Arial" panose="020B0604020202020204" pitchFamily="34" charset="0"/>
              </a:rPr>
              <a:t>@PutMapping </a:t>
            </a:r>
            <a:r>
              <a:rPr lang="en-US" dirty="0">
                <a:latin typeface="Arial" panose="020B0604020202020204" pitchFamily="34" charset="0"/>
                <a:cs typeface="Arial" panose="020B0604020202020204" pitchFamily="34" charset="0"/>
              </a:rPr>
              <a:t>để thay thế @RequestMapping với method </a:t>
            </a:r>
            <a:r>
              <a:rPr lang="en-US" dirty="0" smtClean="0">
                <a:latin typeface="Arial" panose="020B0604020202020204" pitchFamily="34" charset="0"/>
                <a:cs typeface="Arial" panose="020B0604020202020204" pitchFamily="34" charset="0"/>
              </a:rPr>
              <a:t>PUT</a:t>
            </a:r>
          </a:p>
          <a:p>
            <a:pPr lvl="1"/>
            <a:r>
              <a:rPr lang="en-US" dirty="0" smtClean="0">
                <a:latin typeface="Arial" panose="020B0604020202020204" pitchFamily="34" charset="0"/>
                <a:cs typeface="Arial" panose="020B0604020202020204" pitchFamily="34" charset="0"/>
              </a:rPr>
              <a:t>@DeleteMapping </a:t>
            </a:r>
            <a:r>
              <a:rPr lang="en-US" dirty="0">
                <a:latin typeface="Arial" panose="020B0604020202020204" pitchFamily="34" charset="0"/>
                <a:cs typeface="Arial" panose="020B0604020202020204" pitchFamily="34" charset="0"/>
              </a:rPr>
              <a:t>để thay thế @RequestMapping với method </a:t>
            </a:r>
            <a:r>
              <a:rPr lang="en-US" dirty="0" smtClean="0">
                <a:latin typeface="Arial" panose="020B0604020202020204" pitchFamily="34" charset="0"/>
                <a:cs typeface="Arial" panose="020B0604020202020204" pitchFamily="34" charset="0"/>
              </a:rPr>
              <a:t>DELETE</a:t>
            </a:r>
          </a:p>
          <a:p>
            <a:pPr lvl="1"/>
            <a:endParaRPr lang="en-US" dirty="0" smtClean="0">
              <a:latin typeface="Arial" panose="020B0604020202020204" pitchFamily="34" charset="0"/>
              <a:cs typeface="Arial" panose="020B0604020202020204" pitchFamily="34" charset="0"/>
            </a:endParaRPr>
          </a:p>
          <a:p>
            <a:r>
              <a:rPr lang="en-US" dirty="0" smtClean="0">
                <a:latin typeface="Arial" panose="020B0604020202020204" pitchFamily="34" charset="0"/>
                <a:cs typeface="Arial" panose="020B0604020202020204" pitchFamily="34" charset="0"/>
              </a:rPr>
              <a:t>Ví dụ:</a:t>
            </a:r>
            <a:endParaRPr lang="en-US" dirty="0">
              <a:latin typeface="Arial" panose="020B0604020202020204" pitchFamily="34" charset="0"/>
              <a:cs typeface="Arial" panose="020B0604020202020204" pitchFamily="34" charset="0"/>
            </a:endParaRPr>
          </a:p>
          <a:p>
            <a:pPr lvl="1"/>
            <a:endParaRPr lang="en-US" dirty="0">
              <a:latin typeface="Arial" panose="020B0604020202020204" pitchFamily="34" charset="0"/>
              <a:cs typeface="Arial" panose="020B0604020202020204" pitchFamily="34" charset="0"/>
            </a:endParaRPr>
          </a:p>
        </p:txBody>
      </p:sp>
      <p:sp>
        <p:nvSpPr>
          <p:cNvPr id="5" name="Rectangle 2"/>
          <p:cNvSpPr>
            <a:spLocks noChangeArrowheads="1"/>
          </p:cNvSpPr>
          <p:nvPr/>
        </p:nvSpPr>
        <p:spPr bwMode="auto">
          <a:xfrm>
            <a:off x="1119672" y="4900422"/>
            <a:ext cx="7116148" cy="646331"/>
          </a:xfrm>
          <a:prstGeom prst="rect">
            <a:avLst/>
          </a:prstGeom>
          <a:solidFill>
            <a:srgbClr val="282A3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50FA78"/>
                </a:solidFill>
                <a:effectLst/>
                <a:latin typeface="Arial Unicode MS"/>
                <a:ea typeface="JetBrains Mono"/>
              </a:rPr>
              <a:t>@RequestMapping</a:t>
            </a:r>
            <a:r>
              <a:rPr kumimoji="0" lang="en-US" altLang="en-US" sz="1200" b="0" i="0" u="none" strike="noStrike" cap="none" normalizeH="0" baseline="0" dirty="0" smtClean="0">
                <a:ln>
                  <a:noFill/>
                </a:ln>
                <a:solidFill>
                  <a:srgbClr val="F8F8F2"/>
                </a:solidFill>
                <a:effectLst/>
                <a:latin typeface="Arial Unicode MS"/>
                <a:ea typeface="JetBrains Mono"/>
              </a:rPr>
              <a:t>(</a:t>
            </a:r>
            <a:r>
              <a:rPr kumimoji="0" lang="en-US" altLang="en-US" sz="1200" b="0" i="0" u="none" strike="noStrike" cap="none" normalizeH="0" baseline="0" dirty="0" smtClean="0">
                <a:ln>
                  <a:noFill/>
                </a:ln>
                <a:solidFill>
                  <a:srgbClr val="F89580"/>
                </a:solidFill>
                <a:effectLst/>
                <a:latin typeface="Arial Unicode MS"/>
                <a:ea typeface="JetBrains Mono"/>
              </a:rPr>
              <a:t>value </a:t>
            </a:r>
            <a:r>
              <a:rPr kumimoji="0" lang="en-US" altLang="en-US" sz="1200" b="0" i="0" u="none" strike="noStrike" cap="none" normalizeH="0" baseline="0" dirty="0" smtClean="0">
                <a:ln>
                  <a:noFill/>
                </a:ln>
                <a:solidFill>
                  <a:srgbClr val="F780BF"/>
                </a:solidFill>
                <a:effectLst/>
                <a:latin typeface="Arial Unicode MS"/>
                <a:ea typeface="JetBrains Mono"/>
              </a:rPr>
              <a:t>= </a:t>
            </a:r>
            <a:r>
              <a:rPr kumimoji="0" lang="en-US" altLang="en-US" sz="1200" b="0" i="0" u="none" strike="noStrike" cap="none" normalizeH="0" baseline="0" dirty="0" smtClean="0">
                <a:ln>
                  <a:noFill/>
                </a:ln>
                <a:solidFill>
                  <a:srgbClr val="FEFF80"/>
                </a:solidFill>
                <a:effectLst/>
                <a:latin typeface="Arial Unicode MS"/>
                <a:ea typeface="JetBrains Mono"/>
              </a:rPr>
              <a:t>"/user"</a:t>
            </a:r>
            <a:r>
              <a:rPr kumimoji="0" lang="en-US" altLang="en-US" sz="1200" b="0" i="0" u="none" strike="noStrike" cap="none" normalizeH="0" baseline="0" dirty="0" smtClean="0">
                <a:ln>
                  <a:noFill/>
                </a:ln>
                <a:solidFill>
                  <a:srgbClr val="F8F8F2"/>
                </a:solidFill>
                <a:effectLst/>
                <a:latin typeface="Arial Unicode MS"/>
                <a:ea typeface="JetBrains Mono"/>
              </a:rPr>
              <a:t>, </a:t>
            </a:r>
            <a:r>
              <a:rPr kumimoji="0" lang="en-US" altLang="en-US" sz="1200" b="0" i="0" u="none" strike="noStrike" cap="none" normalizeH="0" baseline="0" dirty="0" smtClean="0">
                <a:ln>
                  <a:noFill/>
                </a:ln>
                <a:solidFill>
                  <a:srgbClr val="F89580"/>
                </a:solidFill>
                <a:effectLst/>
                <a:latin typeface="Arial Unicode MS"/>
                <a:ea typeface="JetBrains Mono"/>
              </a:rPr>
              <a:t>method </a:t>
            </a:r>
            <a:r>
              <a:rPr kumimoji="0" lang="en-US" altLang="en-US" sz="1200" b="0" i="0" u="none" strike="noStrike" cap="none" normalizeH="0" baseline="0" dirty="0" smtClean="0">
                <a:ln>
                  <a:noFill/>
                </a:ln>
                <a:solidFill>
                  <a:srgbClr val="F780BF"/>
                </a:solidFill>
                <a:effectLst/>
                <a:latin typeface="Arial Unicode MS"/>
                <a:ea typeface="JetBrains Mono"/>
              </a:rPr>
              <a:t>= </a:t>
            </a:r>
            <a:r>
              <a:rPr kumimoji="0" lang="en-US" altLang="en-US" sz="1200" b="0" i="1" u="none" strike="noStrike" cap="none" normalizeH="0" baseline="0" dirty="0" smtClean="0">
                <a:ln>
                  <a:noFill/>
                </a:ln>
                <a:solidFill>
                  <a:srgbClr val="80FFEA"/>
                </a:solidFill>
                <a:effectLst/>
                <a:latin typeface="Arial Unicode MS"/>
                <a:ea typeface="JetBrains Mono"/>
              </a:rPr>
              <a:t>RequestMethod</a:t>
            </a:r>
            <a:r>
              <a:rPr kumimoji="0" lang="en-US" altLang="en-US" sz="1200" b="0" i="0" u="none" strike="noStrike" cap="none" normalizeH="0" baseline="0" dirty="0" smtClean="0">
                <a:ln>
                  <a:noFill/>
                </a:ln>
                <a:solidFill>
                  <a:srgbClr val="F8F8F2"/>
                </a:solidFill>
                <a:effectLst/>
                <a:latin typeface="Arial Unicode MS"/>
                <a:ea typeface="JetBrains Mono"/>
              </a:rPr>
              <a:t>.</a:t>
            </a:r>
            <a:r>
              <a:rPr kumimoji="0" lang="en-US" altLang="en-US" sz="1200" b="0" i="1" u="none" strike="noStrike" cap="none" normalizeH="0" baseline="0" dirty="0" smtClean="0">
                <a:ln>
                  <a:noFill/>
                </a:ln>
                <a:solidFill>
                  <a:srgbClr val="9580FF"/>
                </a:solidFill>
                <a:effectLst/>
                <a:latin typeface="Arial Unicode MS"/>
                <a:ea typeface="JetBrains Mono"/>
              </a:rPr>
              <a:t>GET</a:t>
            </a:r>
            <a:r>
              <a:rPr kumimoji="0" lang="en-US" altLang="en-US" sz="1200" b="0" i="0" u="none" strike="noStrike" cap="none" normalizeH="0" baseline="0" dirty="0" smtClean="0">
                <a:ln>
                  <a:noFill/>
                </a:ln>
                <a:solidFill>
                  <a:srgbClr val="F8F8F2"/>
                </a:solidFill>
                <a:effectLst/>
                <a:latin typeface="Arial Unicode MS"/>
                <a:ea typeface="JetBrains Mono"/>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F8F8F2"/>
                </a:solidFill>
                <a:effectLst/>
                <a:latin typeface="Arial Unicode MS"/>
                <a:ea typeface="JetBrains Mono"/>
              </a:rPr>
              <a:t/>
            </a:r>
            <a:br>
              <a:rPr kumimoji="0" lang="en-US" altLang="en-US" sz="1200" b="0" i="0" u="none" strike="noStrike" cap="none" normalizeH="0" baseline="0" dirty="0" smtClean="0">
                <a:ln>
                  <a:noFill/>
                </a:ln>
                <a:solidFill>
                  <a:srgbClr val="F8F8F2"/>
                </a:solidFill>
                <a:effectLst/>
                <a:latin typeface="Arial Unicode MS"/>
                <a:ea typeface="JetBrains Mono"/>
              </a:rPr>
            </a:br>
            <a:r>
              <a:rPr kumimoji="0" lang="en-US" altLang="en-US" sz="1200" b="0" i="0" u="none" strike="noStrike" cap="none" normalizeH="0" baseline="0" dirty="0" smtClean="0">
                <a:ln>
                  <a:noFill/>
                </a:ln>
                <a:solidFill>
                  <a:srgbClr val="50FA78"/>
                </a:solidFill>
                <a:effectLst/>
                <a:latin typeface="Arial Unicode MS"/>
                <a:ea typeface="JetBrains Mono"/>
              </a:rPr>
              <a:t>@GetMapping</a:t>
            </a:r>
            <a:r>
              <a:rPr kumimoji="0" lang="en-US" altLang="en-US" sz="1200" b="0" i="0" u="none" strike="noStrike" cap="none" normalizeH="0" baseline="0" dirty="0" smtClean="0">
                <a:ln>
                  <a:noFill/>
                </a:ln>
                <a:solidFill>
                  <a:srgbClr val="F8F8F2"/>
                </a:solidFill>
                <a:effectLst/>
                <a:latin typeface="Arial Unicode MS"/>
                <a:ea typeface="JetBrains Mono"/>
              </a:rPr>
              <a:t>(</a:t>
            </a:r>
            <a:r>
              <a:rPr kumimoji="0" lang="en-US" altLang="en-US" sz="1200" b="0" i="0" u="none" strike="noStrike" cap="none" normalizeH="0" baseline="0" dirty="0" smtClean="0">
                <a:ln>
                  <a:noFill/>
                </a:ln>
                <a:solidFill>
                  <a:srgbClr val="FEFF80"/>
                </a:solidFill>
                <a:effectLst/>
                <a:latin typeface="Arial Unicode MS"/>
                <a:ea typeface="JetBrains Mono"/>
              </a:rPr>
              <a:t>"/user"</a:t>
            </a:r>
            <a:r>
              <a:rPr kumimoji="0" lang="en-US" altLang="en-US" sz="1200" b="0" i="0" u="none" strike="noStrike" cap="none" normalizeH="0" baseline="0" dirty="0" smtClean="0">
                <a:ln>
                  <a:noFill/>
                </a:ln>
                <a:solidFill>
                  <a:srgbClr val="F8F8F2"/>
                </a:solidFill>
                <a:effectLst/>
                <a:latin typeface="Arial Unicode MS"/>
                <a:ea typeface="JetBrains Mono"/>
              </a:rPr>
              <a:t>)</a:t>
            </a:r>
            <a:endParaRPr kumimoji="0" lang="en-US" altLang="en-US" sz="32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5068550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panose="020B0604020202020204" pitchFamily="34" charset="0"/>
                <a:cs typeface="Arial" panose="020B0604020202020204" pitchFamily="34" charset="0"/>
              </a:rPr>
              <a:t>Initial project Spring</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lstStyle/>
          <a:p>
            <a:r>
              <a:rPr lang="en-US" dirty="0" smtClean="0">
                <a:latin typeface="Arial" panose="020B0604020202020204" pitchFamily="34" charset="0"/>
                <a:cs typeface="Arial" panose="020B0604020202020204" pitchFamily="34" charset="0"/>
              </a:rPr>
              <a:t>Step 7: Create api get user</a:t>
            </a:r>
            <a:endParaRPr lang="en-US" dirty="0">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stretch>
            <a:fillRect/>
          </a:stretch>
        </p:blipFill>
        <p:spPr>
          <a:xfrm>
            <a:off x="1096444" y="2599936"/>
            <a:ext cx="3343275" cy="1085850"/>
          </a:xfrm>
          <a:prstGeom prst="rect">
            <a:avLst/>
          </a:prstGeom>
        </p:spPr>
      </p:pic>
      <p:pic>
        <p:nvPicPr>
          <p:cNvPr id="6" name="Picture 5"/>
          <p:cNvPicPr>
            <a:picLocks noChangeAspect="1"/>
          </p:cNvPicPr>
          <p:nvPr/>
        </p:nvPicPr>
        <p:blipFill>
          <a:blip r:embed="rId3"/>
          <a:stretch>
            <a:fillRect/>
          </a:stretch>
        </p:blipFill>
        <p:spPr>
          <a:xfrm>
            <a:off x="1096444" y="3853924"/>
            <a:ext cx="2800350" cy="2019300"/>
          </a:xfrm>
          <a:prstGeom prst="rect">
            <a:avLst/>
          </a:prstGeom>
        </p:spPr>
      </p:pic>
    </p:spTree>
    <p:extLst>
      <p:ext uri="{BB962C8B-B14F-4D97-AF65-F5344CB8AC3E}">
        <p14:creationId xmlns:p14="http://schemas.microsoft.com/office/powerpoint/2010/main" val="154195485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panose="020B0604020202020204" pitchFamily="34" charset="0"/>
                <a:cs typeface="Arial" panose="020B0604020202020204" pitchFamily="34" charset="0"/>
              </a:rPr>
              <a:t>Initial project Spring</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lstStyle/>
          <a:p>
            <a:r>
              <a:rPr lang="en-US" dirty="0" smtClean="0">
                <a:latin typeface="Arial" panose="020B0604020202020204" pitchFamily="34" charset="0"/>
                <a:cs typeface="Arial" panose="020B0604020202020204" pitchFamily="34" charset="0"/>
              </a:rPr>
              <a:t>Ở đây chúng ta có </a:t>
            </a:r>
            <a:r>
              <a:rPr lang="en-US" dirty="0">
                <a:latin typeface="Arial" panose="020B0604020202020204" pitchFamily="34" charset="0"/>
                <a:cs typeface="Arial" panose="020B0604020202020204" pitchFamily="34" charset="0"/>
              </a:rPr>
              <a:t>thêm </a:t>
            </a:r>
            <a:r>
              <a:rPr lang="en-US" dirty="0">
                <a:solidFill>
                  <a:srgbClr val="FFC000"/>
                </a:solidFill>
                <a:latin typeface="Arial" panose="020B0604020202020204" pitchFamily="34" charset="0"/>
                <a:cs typeface="Arial" panose="020B0604020202020204" pitchFamily="34" charset="0"/>
              </a:rPr>
              <a:t>@</a:t>
            </a:r>
            <a:r>
              <a:rPr lang="en-US" dirty="0" smtClean="0">
                <a:solidFill>
                  <a:srgbClr val="FFC000"/>
                </a:solidFill>
                <a:latin typeface="Arial" panose="020B0604020202020204" pitchFamily="34" charset="0"/>
                <a:cs typeface="Arial" panose="020B0604020202020204" pitchFamily="34" charset="0"/>
              </a:rPr>
              <a:t>PathVariable</a:t>
            </a:r>
            <a:r>
              <a:rPr lang="en-US" dirty="0" smtClean="0">
                <a:latin typeface="Arial" panose="020B0604020202020204" pitchFamily="34" charset="0"/>
                <a:cs typeface="Arial" panose="020B0604020202020204" pitchFamily="34" charset="0"/>
              </a:rPr>
              <a:t>, vậy nó dùng để làm gì?</a:t>
            </a:r>
          </a:p>
          <a:p>
            <a:endParaRPr lang="en-US" dirty="0">
              <a:latin typeface="Arial" panose="020B0604020202020204" pitchFamily="34" charset="0"/>
              <a:cs typeface="Arial" panose="020B0604020202020204" pitchFamily="34" charset="0"/>
            </a:endParaRPr>
          </a:p>
          <a:p>
            <a:r>
              <a:rPr lang="en-US" dirty="0" smtClean="0">
                <a:latin typeface="Arial" panose="020B0604020202020204" pitchFamily="34" charset="0"/>
                <a:cs typeface="Arial" panose="020B0604020202020204" pitchFamily="34" charset="0"/>
              </a:rPr>
              <a:t>Nó dùng để đánh dấu tham số </a:t>
            </a:r>
            <a:r>
              <a:rPr lang="en-US" dirty="0" smtClean="0">
                <a:solidFill>
                  <a:schemeClr val="tx1"/>
                </a:solidFill>
                <a:latin typeface="Arial" panose="020B0604020202020204" pitchFamily="34" charset="0"/>
                <a:cs typeface="Arial" panose="020B0604020202020204" pitchFamily="34" charset="0"/>
              </a:rPr>
              <a:t>“id” </a:t>
            </a:r>
            <a:r>
              <a:rPr lang="en-US" dirty="0" smtClean="0">
                <a:latin typeface="Arial" panose="020B0604020202020204" pitchFamily="34" charset="0"/>
                <a:cs typeface="Arial" panose="020B0604020202020204" pitchFamily="34" charset="0"/>
              </a:rPr>
              <a:t>là </a:t>
            </a:r>
            <a:r>
              <a:rPr lang="vi-VN" dirty="0">
                <a:latin typeface="Arial" panose="020B0604020202020204" pitchFamily="34" charset="0"/>
                <a:cs typeface="Arial" panose="020B0604020202020204" pitchFamily="34" charset="0"/>
              </a:rPr>
              <a:t>một path variable và Spring sẽ tự động liên kết giá trị của nó từ URL vào biến </a:t>
            </a:r>
            <a:r>
              <a:rPr lang="en-US" dirty="0">
                <a:solidFill>
                  <a:schemeClr val="tx1"/>
                </a:solidFill>
                <a:latin typeface="Arial" panose="020B0604020202020204" pitchFamily="34" charset="0"/>
                <a:cs typeface="Arial" panose="020B0604020202020204" pitchFamily="34" charset="0"/>
              </a:rPr>
              <a:t>“id”</a:t>
            </a:r>
            <a:r>
              <a:rPr lang="vi-VN" dirty="0" smtClean="0">
                <a:latin typeface="Arial" panose="020B0604020202020204" pitchFamily="34" charset="0"/>
                <a:cs typeface="Arial" panose="020B0604020202020204" pitchFamily="34" charset="0"/>
              </a:rPr>
              <a:t> </a:t>
            </a:r>
            <a:r>
              <a:rPr lang="vi-VN" dirty="0">
                <a:latin typeface="Arial" panose="020B0604020202020204" pitchFamily="34" charset="0"/>
                <a:cs typeface="Arial" panose="020B0604020202020204" pitchFamily="34" charset="0"/>
              </a:rPr>
              <a:t>của phương thức </a:t>
            </a:r>
            <a:r>
              <a:rPr lang="en-US" dirty="0" smtClean="0">
                <a:latin typeface="Arial" panose="020B0604020202020204" pitchFamily="34" charset="0"/>
                <a:cs typeface="Arial" panose="020B0604020202020204" pitchFamily="34" charset="0"/>
              </a:rPr>
              <a:t>getUser</a:t>
            </a:r>
            <a:r>
              <a:rPr lang="vi-VN" dirty="0" smtClean="0">
                <a:latin typeface="Arial" panose="020B0604020202020204" pitchFamily="34" charset="0"/>
                <a:cs typeface="Arial" panose="020B0604020202020204" pitchFamily="34" charset="0"/>
              </a:rPr>
              <a:t>.</a:t>
            </a:r>
            <a:endParaRPr lang="en-US" dirty="0" smtClean="0">
              <a:latin typeface="Arial" panose="020B0604020202020204" pitchFamily="34" charset="0"/>
              <a:cs typeface="Arial" panose="020B0604020202020204" pitchFamily="34" charset="0"/>
            </a:endParaRPr>
          </a:p>
          <a:p>
            <a:r>
              <a:rPr lang="vi-VN" dirty="0">
                <a:latin typeface="Arial" panose="020B0604020202020204" pitchFamily="34" charset="0"/>
                <a:cs typeface="Arial" panose="020B0604020202020204" pitchFamily="34" charset="0"/>
              </a:rPr>
              <a:t>Khi một request </a:t>
            </a:r>
            <a:r>
              <a:rPr lang="en-US" dirty="0" smtClean="0">
                <a:latin typeface="Arial" panose="020B0604020202020204" pitchFamily="34" charset="0"/>
                <a:cs typeface="Arial" panose="020B0604020202020204" pitchFamily="34" charset="0"/>
              </a:rPr>
              <a:t>/user</a:t>
            </a:r>
            <a:r>
              <a:rPr lang="vi-VN" dirty="0" smtClean="0">
                <a:latin typeface="Arial" panose="020B0604020202020204" pitchFamily="34" charset="0"/>
                <a:cs typeface="Arial" panose="020B0604020202020204" pitchFamily="34" charset="0"/>
              </a:rPr>
              <a:t>/1 </a:t>
            </a:r>
            <a:r>
              <a:rPr lang="vi-VN" dirty="0">
                <a:latin typeface="Arial" panose="020B0604020202020204" pitchFamily="34" charset="0"/>
                <a:cs typeface="Arial" panose="020B0604020202020204" pitchFamily="34" charset="0"/>
              </a:rPr>
              <a:t>được gửi tới server, Spring sẽ trích xuất giá trị </a:t>
            </a:r>
            <a:r>
              <a:rPr lang="en-US" dirty="0" smtClean="0">
                <a:latin typeface="Arial" panose="020B0604020202020204" pitchFamily="34" charset="0"/>
                <a:cs typeface="Arial" panose="020B0604020202020204" pitchFamily="34" charset="0"/>
              </a:rPr>
              <a:t>1</a:t>
            </a:r>
            <a:r>
              <a:rPr lang="vi-VN" dirty="0" smtClean="0">
                <a:latin typeface="Arial" panose="020B0604020202020204" pitchFamily="34" charset="0"/>
                <a:cs typeface="Arial" panose="020B0604020202020204" pitchFamily="34" charset="0"/>
              </a:rPr>
              <a:t> </a:t>
            </a:r>
            <a:r>
              <a:rPr lang="vi-VN" dirty="0">
                <a:latin typeface="Arial" panose="020B0604020202020204" pitchFamily="34" charset="0"/>
                <a:cs typeface="Arial" panose="020B0604020202020204" pitchFamily="34" charset="0"/>
              </a:rPr>
              <a:t>từ URL và truyền nó vào phương thức </a:t>
            </a:r>
            <a:r>
              <a:rPr lang="vi-VN" dirty="0" smtClean="0">
                <a:latin typeface="Arial" panose="020B0604020202020204" pitchFamily="34" charset="0"/>
                <a:cs typeface="Arial" panose="020B0604020202020204" pitchFamily="34" charset="0"/>
              </a:rPr>
              <a:t>getUser</a:t>
            </a:r>
            <a:r>
              <a:rPr lang="en-US" dirty="0" smtClean="0">
                <a:latin typeface="Arial" panose="020B0604020202020204" pitchFamily="34" charset="0"/>
                <a:cs typeface="Arial" panose="020B0604020202020204" pitchFamily="34" charset="0"/>
              </a:rPr>
              <a:t>(</a:t>
            </a:r>
            <a:r>
              <a:rPr lang="vi-VN" dirty="0" smtClean="0">
                <a:latin typeface="Arial" panose="020B0604020202020204" pitchFamily="34" charset="0"/>
                <a:cs typeface="Arial" panose="020B0604020202020204" pitchFamily="34" charset="0"/>
              </a:rPr>
              <a:t>int </a:t>
            </a:r>
            <a:r>
              <a:rPr lang="vi-VN" dirty="0">
                <a:latin typeface="Arial" panose="020B0604020202020204" pitchFamily="34" charset="0"/>
                <a:cs typeface="Arial" panose="020B0604020202020204" pitchFamily="34" charset="0"/>
              </a:rPr>
              <a:t>id</a:t>
            </a:r>
            <a:r>
              <a:rPr lang="vi-VN" dirty="0" smtClean="0">
                <a:latin typeface="Arial" panose="020B0604020202020204" pitchFamily="34" charset="0"/>
                <a:cs typeface="Arial" panose="020B0604020202020204" pitchFamily="34" charset="0"/>
              </a:rPr>
              <a:t>)</a:t>
            </a:r>
            <a:r>
              <a:rPr lang="en-US" dirty="0" smtClean="0">
                <a:latin typeface="Arial" panose="020B0604020202020204" pitchFamily="34" charset="0"/>
                <a:cs typeface="Arial" panose="020B0604020202020204" pitchFamily="34" charset="0"/>
              </a:rPr>
              <a:t>.</a:t>
            </a:r>
          </a:p>
          <a:p>
            <a:r>
              <a:rPr lang="vi-VN" dirty="0" smtClean="0">
                <a:latin typeface="Arial" panose="020B0604020202020204" pitchFamily="34" charset="0"/>
                <a:cs typeface="Arial" panose="020B0604020202020204" pitchFamily="34" charset="0"/>
              </a:rPr>
              <a:t>Sau </a:t>
            </a:r>
            <a:r>
              <a:rPr lang="vi-VN" dirty="0">
                <a:latin typeface="Arial" panose="020B0604020202020204" pitchFamily="34" charset="0"/>
                <a:cs typeface="Arial" panose="020B0604020202020204" pitchFamily="34" charset="0"/>
              </a:rPr>
              <a:t>đó, bạn có thể sử dụng giá trị này </a:t>
            </a:r>
            <a:r>
              <a:rPr lang="en-US" dirty="0" smtClean="0">
                <a:latin typeface="Arial" panose="020B0604020202020204" pitchFamily="34" charset="0"/>
                <a:cs typeface="Arial" panose="020B0604020202020204" pitchFamily="34" charset="0"/>
              </a:rPr>
              <a:t>xử lý tiếp.</a:t>
            </a:r>
            <a:endParaRPr lang="en-US" dirty="0">
              <a:latin typeface="Arial" panose="020B0604020202020204" pitchFamily="34" charset="0"/>
              <a:cs typeface="Arial" panose="020B0604020202020204" pitchFamily="34" charset="0"/>
            </a:endParaRPr>
          </a:p>
        </p:txBody>
      </p:sp>
      <p:pic>
        <p:nvPicPr>
          <p:cNvPr id="7" name="Picture 6"/>
          <p:cNvPicPr>
            <a:picLocks noChangeAspect="1"/>
          </p:cNvPicPr>
          <p:nvPr/>
        </p:nvPicPr>
        <p:blipFill>
          <a:blip r:embed="rId2"/>
          <a:stretch>
            <a:fillRect/>
          </a:stretch>
        </p:blipFill>
        <p:spPr>
          <a:xfrm>
            <a:off x="1101725" y="4699000"/>
            <a:ext cx="3257550" cy="1181100"/>
          </a:xfrm>
          <a:prstGeom prst="rect">
            <a:avLst/>
          </a:prstGeom>
        </p:spPr>
      </p:pic>
    </p:spTree>
    <p:extLst>
      <p:ext uri="{BB962C8B-B14F-4D97-AF65-F5344CB8AC3E}">
        <p14:creationId xmlns:p14="http://schemas.microsoft.com/office/powerpoint/2010/main" val="316719173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panose="020B0604020202020204" pitchFamily="34" charset="0"/>
                <a:cs typeface="Arial" panose="020B0604020202020204" pitchFamily="34" charset="0"/>
              </a:rPr>
              <a:t>Initial project Spring</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lstStyle/>
          <a:p>
            <a:endParaRPr lang="en-US" dirty="0" smtClean="0">
              <a:latin typeface="Arial" panose="020B0604020202020204" pitchFamily="34" charset="0"/>
              <a:cs typeface="Arial" panose="020B0604020202020204" pitchFamily="34" charset="0"/>
            </a:endParaRPr>
          </a:p>
          <a:p>
            <a:endParaRPr lang="en-US" dirty="0" smtClean="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Ta có thể sử dụng tên biến khác với path variable </a:t>
            </a:r>
            <a:r>
              <a:rPr lang="en-US" dirty="0" smtClean="0">
                <a:latin typeface="Arial" panose="020B0604020202020204" pitchFamily="34" charset="0"/>
                <a:cs typeface="Arial" panose="020B0604020202020204" pitchFamily="34" charset="0"/>
              </a:rPr>
              <a:t>ví dụ như trên.</a:t>
            </a:r>
          </a:p>
          <a:p>
            <a:r>
              <a:rPr lang="en-US" dirty="0">
                <a:latin typeface="Arial" panose="020B0604020202020204" pitchFamily="34" charset="0"/>
                <a:cs typeface="Arial" panose="020B0604020202020204" pitchFamily="34" charset="0"/>
              </a:rPr>
              <a:t>Lúc này @PathVariable</a:t>
            </a:r>
            <a:r>
              <a:rPr lang="en-US" dirty="0" smtClean="0">
                <a:latin typeface="Arial" panose="020B0604020202020204" pitchFamily="34" charset="0"/>
                <a:cs typeface="Arial" panose="020B0604020202020204" pitchFamily="34" charset="0"/>
              </a:rPr>
              <a:t>(“param”) chỉ định rằng id trong phương thức sẽ nhận </a:t>
            </a:r>
            <a:r>
              <a:rPr lang="en-US" dirty="0">
                <a:latin typeface="Arial" panose="020B0604020202020204" pitchFamily="34" charset="0"/>
                <a:cs typeface="Arial" panose="020B0604020202020204" pitchFamily="34" charset="0"/>
              </a:rPr>
              <a:t>giá trị của path variable có tên là </a:t>
            </a:r>
            <a:r>
              <a:rPr lang="en-US" dirty="0" smtClean="0">
                <a:latin typeface="Arial" panose="020B0604020202020204" pitchFamily="34" charset="0"/>
                <a:cs typeface="Arial" panose="020B0604020202020204" pitchFamily="34" charset="0"/>
              </a:rPr>
              <a:t>“param” </a:t>
            </a:r>
            <a:r>
              <a:rPr lang="en-US" dirty="0">
                <a:latin typeface="Arial" panose="020B0604020202020204" pitchFamily="34" charset="0"/>
                <a:cs typeface="Arial" panose="020B0604020202020204" pitchFamily="34" charset="0"/>
              </a:rPr>
              <a:t>trong URL.</a:t>
            </a:r>
          </a:p>
          <a:p>
            <a:endParaRPr lang="en-US" dirty="0" smtClean="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stretch>
            <a:fillRect/>
          </a:stretch>
        </p:blipFill>
        <p:spPr>
          <a:xfrm>
            <a:off x="969962" y="2160589"/>
            <a:ext cx="3648075" cy="1095375"/>
          </a:xfrm>
          <a:prstGeom prst="rect">
            <a:avLst/>
          </a:prstGeom>
        </p:spPr>
      </p:pic>
      <p:pic>
        <p:nvPicPr>
          <p:cNvPr id="5" name="Picture 4"/>
          <p:cNvPicPr>
            <a:picLocks noChangeAspect="1"/>
          </p:cNvPicPr>
          <p:nvPr/>
        </p:nvPicPr>
        <p:blipFill>
          <a:blip r:embed="rId3"/>
          <a:stretch>
            <a:fillRect/>
          </a:stretch>
        </p:blipFill>
        <p:spPr>
          <a:xfrm>
            <a:off x="5063952" y="2184401"/>
            <a:ext cx="4210050" cy="1047750"/>
          </a:xfrm>
          <a:prstGeom prst="rect">
            <a:avLst/>
          </a:prstGeom>
        </p:spPr>
      </p:pic>
    </p:spTree>
    <p:extLst>
      <p:ext uri="{BB962C8B-B14F-4D97-AF65-F5344CB8AC3E}">
        <p14:creationId xmlns:p14="http://schemas.microsoft.com/office/powerpoint/2010/main" val="27763324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panose="020B0604020202020204" pitchFamily="34" charset="0"/>
                <a:cs typeface="Arial" panose="020B0604020202020204" pitchFamily="34" charset="0"/>
              </a:rPr>
              <a:t>Initial project Spring</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normAutofit/>
          </a:bodyPr>
          <a:lstStyle/>
          <a:p>
            <a:r>
              <a:rPr lang="en-US" dirty="0" smtClean="0">
                <a:latin typeface="Arial" panose="020B0604020202020204" pitchFamily="34" charset="0"/>
                <a:cs typeface="Arial" panose="020B0604020202020204" pitchFamily="34" charset="0"/>
              </a:rPr>
              <a:t>Thử </a:t>
            </a:r>
            <a:r>
              <a:rPr lang="en-US" dirty="0">
                <a:latin typeface="Arial" panose="020B0604020202020204" pitchFamily="34" charset="0"/>
                <a:cs typeface="Arial" panose="020B0604020202020204" pitchFamily="34" charset="0"/>
              </a:rPr>
              <a:t>request với URL: </a:t>
            </a:r>
            <a:r>
              <a:rPr lang="en-US" dirty="0">
                <a:latin typeface="Arial" panose="020B0604020202020204" pitchFamily="34" charset="0"/>
                <a:cs typeface="Arial" panose="020B0604020202020204" pitchFamily="34" charset="0"/>
                <a:hlinkClick r:id="rId2"/>
              </a:rPr>
              <a:t>http://</a:t>
            </a:r>
            <a:r>
              <a:rPr lang="en-US" dirty="0" smtClean="0">
                <a:latin typeface="Arial" panose="020B0604020202020204" pitchFamily="34" charset="0"/>
                <a:cs typeface="Arial" panose="020B0604020202020204" pitchFamily="34" charset="0"/>
                <a:hlinkClick r:id="rId2"/>
              </a:rPr>
              <a:t>localhost:8080/user/11</a:t>
            </a:r>
            <a:endParaRPr lang="en-US" dirty="0" smtClean="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US" dirty="0" smtClean="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US" dirty="0" smtClean="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US" dirty="0" smtClean="0">
              <a:latin typeface="Arial" panose="020B0604020202020204" pitchFamily="34" charset="0"/>
              <a:cs typeface="Arial" panose="020B0604020202020204" pitchFamily="34" charset="0"/>
            </a:endParaRPr>
          </a:p>
          <a:p>
            <a:r>
              <a:rPr lang="en-US" dirty="0" smtClean="0">
                <a:latin typeface="Arial" panose="020B0604020202020204" pitchFamily="34" charset="0"/>
                <a:cs typeface="Arial" panose="020B0604020202020204" pitchFamily="34" charset="0"/>
              </a:rPr>
              <a:t>Response 200 nhưng không có nội dung được trả về thì đang không hợp lý</a:t>
            </a:r>
          </a:p>
          <a:p>
            <a:pPr lvl="1"/>
            <a:r>
              <a:rPr lang="en-US" dirty="0" smtClean="0">
                <a:latin typeface="Arial" panose="020B0604020202020204" pitchFamily="34" charset="0"/>
                <a:cs typeface="Arial" panose="020B0604020202020204" pitchFamily="34" charset="0"/>
              </a:rPr>
              <a:t>Ở đây chúng ta có thể sử dụng các status khác thay thế để phù hợp hơn là 204 hoặc 404</a:t>
            </a:r>
          </a:p>
          <a:p>
            <a:endParaRPr lang="en-US" dirty="0">
              <a:latin typeface="Arial" panose="020B0604020202020204" pitchFamily="34" charset="0"/>
              <a:cs typeface="Arial" panose="020B0604020202020204" pitchFamily="34" charset="0"/>
            </a:endParaRPr>
          </a:p>
        </p:txBody>
      </p:sp>
      <p:pic>
        <p:nvPicPr>
          <p:cNvPr id="5" name="Picture 4"/>
          <p:cNvPicPr>
            <a:picLocks noChangeAspect="1"/>
          </p:cNvPicPr>
          <p:nvPr/>
        </p:nvPicPr>
        <p:blipFill>
          <a:blip r:embed="rId3"/>
          <a:stretch>
            <a:fillRect/>
          </a:stretch>
        </p:blipFill>
        <p:spPr>
          <a:xfrm>
            <a:off x="2686843" y="2546147"/>
            <a:ext cx="4577649" cy="2093654"/>
          </a:xfrm>
          <a:prstGeom prst="rect">
            <a:avLst/>
          </a:prstGeom>
        </p:spPr>
      </p:pic>
    </p:spTree>
    <p:extLst>
      <p:ext uri="{BB962C8B-B14F-4D97-AF65-F5344CB8AC3E}">
        <p14:creationId xmlns:p14="http://schemas.microsoft.com/office/powerpoint/2010/main" val="144132021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panose="020B0604020202020204" pitchFamily="34" charset="0"/>
                <a:cs typeface="Arial" panose="020B0604020202020204" pitchFamily="34" charset="0"/>
              </a:rPr>
              <a:t>Initial project Spring</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normAutofit/>
          </a:bodyPr>
          <a:lstStyle/>
          <a:p>
            <a:r>
              <a:rPr lang="en-US" dirty="0" smtClean="0">
                <a:latin typeface="Arial" panose="020B0604020202020204" pitchFamily="34" charset="0"/>
                <a:cs typeface="Arial" panose="020B0604020202020204" pitchFamily="34" charset="0"/>
              </a:rPr>
              <a:t>Cách để response với status mà mình mong muốn</a:t>
            </a:r>
          </a:p>
          <a:p>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413187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panose="020B0604020202020204" pitchFamily="34" charset="0"/>
                <a:cs typeface="Arial" panose="020B0604020202020204" pitchFamily="34" charset="0"/>
              </a:rPr>
              <a:t>Initial project Spring</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lstStyle/>
          <a:p>
            <a:pPr marL="342900" lvl="1" indent="-342900"/>
            <a:r>
              <a:rPr lang="en-US" dirty="0">
                <a:solidFill>
                  <a:srgbClr val="FFC000"/>
                </a:solidFill>
                <a:latin typeface="Arial" panose="020B0604020202020204" pitchFamily="34" charset="0"/>
                <a:cs typeface="Arial" panose="020B0604020202020204" pitchFamily="34" charset="0"/>
              </a:rPr>
              <a:t>@</a:t>
            </a:r>
            <a:r>
              <a:rPr lang="en-US" dirty="0" smtClean="0">
                <a:solidFill>
                  <a:srgbClr val="FFC000"/>
                </a:solidFill>
                <a:latin typeface="Arial" panose="020B0604020202020204" pitchFamily="34" charset="0"/>
                <a:cs typeface="Arial" panose="020B0604020202020204" pitchFamily="34" charset="0"/>
              </a:rPr>
              <a:t>RestController </a:t>
            </a:r>
            <a:r>
              <a:rPr lang="en-US" dirty="0" smtClean="0">
                <a:latin typeface="Arial" panose="020B0604020202020204" pitchFamily="34" charset="0"/>
                <a:cs typeface="Arial" panose="020B0604020202020204" pitchFamily="34" charset="0"/>
              </a:rPr>
              <a:t>thực ra là sự kết hợp </a:t>
            </a:r>
            <a:r>
              <a:rPr lang="en-US" dirty="0" smtClean="0">
                <a:solidFill>
                  <a:srgbClr val="FFC000"/>
                </a:solidFill>
                <a:latin typeface="Arial" panose="020B0604020202020204" pitchFamily="34" charset="0"/>
                <a:cs typeface="Arial" panose="020B0604020202020204" pitchFamily="34" charset="0"/>
              </a:rPr>
              <a:t>@Controller </a:t>
            </a:r>
            <a:r>
              <a:rPr lang="en-US" dirty="0" smtClean="0">
                <a:latin typeface="Arial" panose="020B0604020202020204" pitchFamily="34" charset="0"/>
                <a:cs typeface="Arial" panose="020B0604020202020204" pitchFamily="34" charset="0"/>
              </a:rPr>
              <a:t>và </a:t>
            </a:r>
            <a:r>
              <a:rPr lang="en-US" dirty="0" smtClean="0">
                <a:solidFill>
                  <a:srgbClr val="FFC000"/>
                </a:solidFill>
                <a:latin typeface="Arial" panose="020B0604020202020204" pitchFamily="34" charset="0"/>
                <a:cs typeface="Arial" panose="020B0604020202020204" pitchFamily="34" charset="0"/>
              </a:rPr>
              <a:t>@ResponseBody </a:t>
            </a:r>
            <a:r>
              <a:rPr lang="en-US" dirty="0" smtClean="0">
                <a:latin typeface="Arial" panose="020B0604020202020204" pitchFamily="34" charset="0"/>
                <a:cs typeface="Arial" panose="020B0604020202020204" pitchFamily="34" charset="0"/>
              </a:rPr>
              <a:t>để cho chúng ta code cho ngắn gọn.</a:t>
            </a:r>
            <a:endParaRPr lang="en-US" dirty="0" smtClean="0">
              <a:solidFill>
                <a:srgbClr val="FFC000"/>
              </a:solidFill>
              <a:latin typeface="Arial" panose="020B0604020202020204" pitchFamily="34" charset="0"/>
              <a:cs typeface="Arial" panose="020B0604020202020204" pitchFamily="34" charset="0"/>
            </a:endParaRPr>
          </a:p>
          <a:p>
            <a:endParaRPr lang="en-US" dirty="0" smtClean="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stretch>
            <a:fillRect/>
          </a:stretch>
        </p:blipFill>
        <p:spPr>
          <a:xfrm>
            <a:off x="3323080" y="2910350"/>
            <a:ext cx="3305175" cy="2381250"/>
          </a:xfrm>
          <a:prstGeom prst="rect">
            <a:avLst/>
          </a:prstGeom>
        </p:spPr>
      </p:pic>
    </p:spTree>
    <p:extLst>
      <p:ext uri="{BB962C8B-B14F-4D97-AF65-F5344CB8AC3E}">
        <p14:creationId xmlns:p14="http://schemas.microsoft.com/office/powerpoint/2010/main" val="16974772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panose="020B0604020202020204" pitchFamily="34" charset="0"/>
                <a:cs typeface="Arial" panose="020B0604020202020204" pitchFamily="34" charset="0"/>
              </a:rPr>
              <a:t>Initial project Spring</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lstStyle/>
          <a:p>
            <a:pPr marL="342900" lvl="1" indent="-342900"/>
            <a:r>
              <a:rPr lang="en-US" dirty="0" smtClean="0">
                <a:solidFill>
                  <a:srgbClr val="FFC000"/>
                </a:solidFill>
                <a:latin typeface="Arial" panose="020B0604020202020204" pitchFamily="34" charset="0"/>
                <a:cs typeface="Arial" panose="020B0604020202020204" pitchFamily="34" charset="0"/>
              </a:rPr>
              <a:t>@Controller </a:t>
            </a:r>
            <a:r>
              <a:rPr lang="en-US" dirty="0">
                <a:latin typeface="Arial" panose="020B0604020202020204" pitchFamily="34" charset="0"/>
                <a:cs typeface="Arial" panose="020B0604020202020204" pitchFamily="34" charset="0"/>
              </a:rPr>
              <a:t>dùng để đánh dấu một class java là </a:t>
            </a:r>
            <a:r>
              <a:rPr lang="en-US" dirty="0" smtClean="0">
                <a:latin typeface="Arial" panose="020B0604020202020204" pitchFamily="34" charset="0"/>
                <a:cs typeface="Arial" panose="020B0604020202020204" pitchFamily="34" charset="0"/>
              </a:rPr>
              <a:t>controller, nó </a:t>
            </a:r>
            <a:r>
              <a:rPr lang="en-US" dirty="0">
                <a:latin typeface="Arial" panose="020B0604020202020204" pitchFamily="34" charset="0"/>
                <a:cs typeface="Arial" panose="020B0604020202020204" pitchFamily="34" charset="0"/>
              </a:rPr>
              <a:t>sẽ quản lý và xử lý các yêu cầu </a:t>
            </a:r>
            <a:r>
              <a:rPr lang="en-US" dirty="0" smtClean="0">
                <a:latin typeface="Arial" panose="020B0604020202020204" pitchFamily="34" charset="0"/>
                <a:cs typeface="Arial" panose="020B0604020202020204" pitchFamily="34" charset="0"/>
              </a:rPr>
              <a:t>HTTP.</a:t>
            </a:r>
            <a:endParaRPr lang="en-US" dirty="0" smtClean="0">
              <a:solidFill>
                <a:srgbClr val="FFC000"/>
              </a:solidFill>
              <a:latin typeface="Arial" panose="020B0604020202020204" pitchFamily="34" charset="0"/>
              <a:cs typeface="Arial" panose="020B0604020202020204" pitchFamily="34" charset="0"/>
            </a:endParaRPr>
          </a:p>
          <a:p>
            <a:pPr marL="342900" lvl="1" indent="-342900"/>
            <a:r>
              <a:rPr lang="en-US" dirty="0" smtClean="0">
                <a:solidFill>
                  <a:srgbClr val="FFC000"/>
                </a:solidFill>
                <a:latin typeface="Arial" panose="020B0604020202020204" pitchFamily="34" charset="0"/>
                <a:cs typeface="Arial" panose="020B0604020202020204" pitchFamily="34" charset="0"/>
              </a:rPr>
              <a:t>@ResponseBody </a:t>
            </a:r>
            <a:r>
              <a:rPr lang="vi-VN" dirty="0" smtClean="0">
                <a:cs typeface="Arial" panose="020B0604020202020204" pitchFamily="34" charset="0"/>
              </a:rPr>
              <a:t>sử </a:t>
            </a:r>
            <a:r>
              <a:rPr lang="vi-VN" dirty="0">
                <a:cs typeface="Arial" panose="020B0604020202020204" pitchFamily="34" charset="0"/>
              </a:rPr>
              <a:t>dụng để chỉ định rằng phương thức hoặc phương thức trả về của một Controller sẽ không trả về một </a:t>
            </a:r>
            <a:r>
              <a:rPr lang="vi-VN" dirty="0" smtClean="0">
                <a:cs typeface="Arial" panose="020B0604020202020204" pitchFamily="34" charset="0"/>
              </a:rPr>
              <a:t>view</a:t>
            </a:r>
            <a:r>
              <a:rPr lang="en-US" dirty="0">
                <a:cs typeface="Arial" panose="020B0604020202020204" pitchFamily="34" charset="0"/>
              </a:rPr>
              <a:t> </a:t>
            </a:r>
            <a:r>
              <a:rPr lang="en-US" dirty="0" smtClean="0">
                <a:cs typeface="Arial" panose="020B0604020202020204" pitchFamily="34" charset="0"/>
              </a:rPr>
              <a:t>(HTML</a:t>
            </a:r>
            <a:r>
              <a:rPr lang="en-US" dirty="0">
                <a:cs typeface="Arial" panose="020B0604020202020204" pitchFamily="34" charset="0"/>
              </a:rPr>
              <a:t>, JSP, </a:t>
            </a:r>
            <a:r>
              <a:rPr lang="en-US" dirty="0" smtClean="0">
                <a:cs typeface="Arial" panose="020B0604020202020204" pitchFamily="34" charset="0"/>
              </a:rPr>
              <a:t>...)</a:t>
            </a:r>
            <a:r>
              <a:rPr lang="vi-VN" dirty="0" smtClean="0">
                <a:cs typeface="Arial" panose="020B0604020202020204" pitchFamily="34" charset="0"/>
              </a:rPr>
              <a:t> </a:t>
            </a:r>
            <a:r>
              <a:rPr lang="vi-VN" dirty="0">
                <a:cs typeface="Arial" panose="020B0604020202020204" pitchFamily="34" charset="0"/>
              </a:rPr>
              <a:t>mà thay vào đó sẽ trả về dữ liệu dưới dạng </a:t>
            </a:r>
            <a:r>
              <a:rPr lang="vi-VN" dirty="0" smtClean="0">
                <a:cs typeface="Arial" panose="020B0604020202020204" pitchFamily="34" charset="0"/>
              </a:rPr>
              <a:t>body</a:t>
            </a:r>
            <a:r>
              <a:rPr lang="en-US" dirty="0" smtClean="0">
                <a:cs typeface="Arial" panose="020B0604020202020204" pitchFamily="34" charset="0"/>
              </a:rPr>
              <a:t> (json/xml)</a:t>
            </a:r>
            <a:r>
              <a:rPr lang="vi-VN" dirty="0" smtClean="0">
                <a:cs typeface="Arial" panose="020B0604020202020204" pitchFamily="34" charset="0"/>
              </a:rPr>
              <a:t> </a:t>
            </a:r>
            <a:r>
              <a:rPr lang="vi-VN" dirty="0">
                <a:cs typeface="Arial" panose="020B0604020202020204" pitchFamily="34" charset="0"/>
              </a:rPr>
              <a:t>của HTTP Response</a:t>
            </a:r>
            <a:r>
              <a:rPr lang="vi-VN" dirty="0" smtClean="0">
                <a:cs typeface="Arial" panose="020B0604020202020204" pitchFamily="34" charset="0"/>
              </a:rPr>
              <a:t>.</a:t>
            </a:r>
            <a:endParaRPr lang="en-US" dirty="0" smtClean="0">
              <a:cs typeface="Arial" panose="020B0604020202020204" pitchFamily="34" charset="0"/>
            </a:endParaRPr>
          </a:p>
          <a:p>
            <a:pPr marL="342900" lvl="1" indent="-342900"/>
            <a:r>
              <a:rPr lang="en-US" dirty="0" smtClean="0">
                <a:latin typeface="Arial" panose="020B0604020202020204" pitchFamily="34" charset="0"/>
                <a:cs typeface="Arial" panose="020B0604020202020204" pitchFamily="34" charset="0"/>
              </a:rPr>
              <a:t>Và </a:t>
            </a:r>
            <a:r>
              <a:rPr lang="en-US" dirty="0" smtClean="0">
                <a:solidFill>
                  <a:srgbClr val="FFC000"/>
                </a:solidFill>
                <a:latin typeface="Arial" panose="020B0604020202020204" pitchFamily="34" charset="0"/>
                <a:cs typeface="Arial" panose="020B0604020202020204" pitchFamily="34" charset="0"/>
              </a:rPr>
              <a:t>@</a:t>
            </a:r>
            <a:r>
              <a:rPr lang="en-US" dirty="0">
                <a:solidFill>
                  <a:srgbClr val="FFC000"/>
                </a:solidFill>
                <a:latin typeface="Arial" panose="020B0604020202020204" pitchFamily="34" charset="0"/>
                <a:cs typeface="Arial" panose="020B0604020202020204" pitchFamily="34" charset="0"/>
              </a:rPr>
              <a:t>RestController </a:t>
            </a:r>
            <a:r>
              <a:rPr lang="en-US" dirty="0" smtClean="0">
                <a:latin typeface="Arial" panose="020B0604020202020204" pitchFamily="34" charset="0"/>
                <a:cs typeface="Arial" panose="020B0604020202020204" pitchFamily="34" charset="0"/>
              </a:rPr>
              <a:t>là </a:t>
            </a:r>
            <a:r>
              <a:rPr lang="en-US" dirty="0">
                <a:latin typeface="Arial" panose="020B0604020202020204" pitchFamily="34" charset="0"/>
                <a:cs typeface="Arial" panose="020B0604020202020204" pitchFamily="34" charset="0"/>
              </a:rPr>
              <a:t>sự kết </a:t>
            </a:r>
            <a:r>
              <a:rPr lang="en-US" dirty="0" smtClean="0">
                <a:latin typeface="Arial" panose="020B0604020202020204" pitchFamily="34" charset="0"/>
                <a:cs typeface="Arial" panose="020B0604020202020204" pitchFamily="34" charset="0"/>
              </a:rPr>
              <a:t>hợp 2 yếu tố trên.</a:t>
            </a:r>
            <a:endParaRPr lang="en-US" dirty="0">
              <a:solidFill>
                <a:srgbClr val="FFC000"/>
              </a:solidFill>
              <a:latin typeface="Arial" panose="020B0604020202020204" pitchFamily="34" charset="0"/>
              <a:cs typeface="Arial" panose="020B0604020202020204" pitchFamily="34" charset="0"/>
            </a:endParaRPr>
          </a:p>
          <a:p>
            <a:pPr marL="342900" lvl="1" indent="-342900"/>
            <a:endParaRPr lang="en-US" dirty="0" smtClean="0">
              <a:solidFill>
                <a:srgbClr val="FFC000"/>
              </a:solidFill>
              <a:latin typeface="Arial" panose="020B0604020202020204" pitchFamily="34" charset="0"/>
              <a:cs typeface="Arial" panose="020B0604020202020204" pitchFamily="34" charset="0"/>
            </a:endParaRPr>
          </a:p>
          <a:p>
            <a:endParaRPr lang="en-US" dirty="0" smtClean="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214450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panose="020B0604020202020204" pitchFamily="34" charset="0"/>
                <a:cs typeface="Arial" panose="020B0604020202020204" pitchFamily="34" charset="0"/>
              </a:rPr>
              <a:t>List User</a:t>
            </a:r>
          </a:p>
        </p:txBody>
      </p:sp>
      <p:sp>
        <p:nvSpPr>
          <p:cNvPr id="3" name="Content Placeholder 2"/>
          <p:cNvSpPr>
            <a:spLocks noGrp="1"/>
          </p:cNvSpPr>
          <p:nvPr>
            <p:ph idx="1"/>
          </p:nvPr>
        </p:nvSpPr>
        <p:spPr/>
        <p:txBody>
          <a:bodyPr/>
          <a:lstStyle/>
          <a:p>
            <a:r>
              <a:rPr lang="en-US" dirty="0" smtClean="0">
                <a:latin typeface="Arial" panose="020B0604020202020204" pitchFamily="34" charset="0"/>
                <a:cs typeface="Arial" panose="020B0604020202020204" pitchFamily="34" charset="0"/>
              </a:rPr>
              <a:t>Để list được thông tin User, đầu tiên ta cần một entity để lưu thông tin User bao gồm:</a:t>
            </a:r>
          </a:p>
          <a:p>
            <a:pPr lvl="1"/>
            <a:r>
              <a:rPr lang="en-US" dirty="0" smtClean="0">
                <a:latin typeface="Arial" panose="020B0604020202020204" pitchFamily="34" charset="0"/>
                <a:cs typeface="Arial" panose="020B0604020202020204" pitchFamily="34" charset="0"/>
              </a:rPr>
              <a:t>Id</a:t>
            </a:r>
          </a:p>
          <a:p>
            <a:pPr lvl="1"/>
            <a:r>
              <a:rPr lang="en-US" dirty="0" smtClean="0">
                <a:latin typeface="Arial" panose="020B0604020202020204" pitchFamily="34" charset="0"/>
                <a:cs typeface="Arial" panose="020B0604020202020204" pitchFamily="34" charset="0"/>
              </a:rPr>
              <a:t>Name</a:t>
            </a:r>
          </a:p>
          <a:p>
            <a:pPr lvl="1"/>
            <a:r>
              <a:rPr lang="en-US" dirty="0" smtClean="0">
                <a:latin typeface="Arial" panose="020B0604020202020204" pitchFamily="34" charset="0"/>
                <a:cs typeface="Arial" panose="020B0604020202020204" pitchFamily="34" charset="0"/>
              </a:rPr>
              <a:t>Age</a:t>
            </a:r>
          </a:p>
          <a:p>
            <a:pPr lvl="1"/>
            <a:r>
              <a:rPr lang="en-US" dirty="0" smtClean="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25423047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panose="020B0604020202020204" pitchFamily="34" charset="0"/>
                <a:cs typeface="Arial" panose="020B0604020202020204" pitchFamily="34" charset="0"/>
              </a:rPr>
              <a:t>List User</a:t>
            </a:r>
          </a:p>
        </p:txBody>
      </p:sp>
      <p:sp>
        <p:nvSpPr>
          <p:cNvPr id="3" name="Content Placeholder 2"/>
          <p:cNvSpPr>
            <a:spLocks noGrp="1"/>
          </p:cNvSpPr>
          <p:nvPr>
            <p:ph idx="1"/>
          </p:nvPr>
        </p:nvSpPr>
        <p:spPr/>
        <p:txBody>
          <a:bodyPr/>
          <a:lstStyle/>
          <a:p>
            <a:r>
              <a:rPr lang="en-US" dirty="0" smtClean="0">
                <a:latin typeface="Arial" panose="020B0604020202020204" pitchFamily="34" charset="0"/>
                <a:cs typeface="Arial" panose="020B0604020202020204" pitchFamily="34" charset="0"/>
              </a:rPr>
              <a:t>Step 3: Tạo package enitity để chứa toàn bộ entity</a:t>
            </a:r>
          </a:p>
          <a:p>
            <a:pPr lvl="1"/>
            <a:r>
              <a:rPr lang="en-US" dirty="0" smtClean="0">
                <a:latin typeface="Arial" panose="020B0604020202020204" pitchFamily="34" charset="0"/>
                <a:cs typeface="Arial" panose="020B0604020202020204" pitchFamily="34" charset="0"/>
              </a:rPr>
              <a:t>Tạo class User bao gồm các properties</a:t>
            </a:r>
          </a:p>
          <a:p>
            <a:pPr lvl="2"/>
            <a:r>
              <a:rPr lang="en-US" dirty="0" smtClean="0">
                <a:solidFill>
                  <a:srgbClr val="FFC000"/>
                </a:solidFill>
                <a:latin typeface="Arial" panose="020B0604020202020204" pitchFamily="34" charset="0"/>
                <a:cs typeface="Arial" panose="020B0604020202020204" pitchFamily="34" charset="0"/>
              </a:rPr>
              <a:t>Id</a:t>
            </a:r>
          </a:p>
          <a:p>
            <a:pPr lvl="2"/>
            <a:r>
              <a:rPr lang="en-US" dirty="0" smtClean="0">
                <a:solidFill>
                  <a:srgbClr val="FFC000"/>
                </a:solidFill>
                <a:latin typeface="Arial" panose="020B0604020202020204" pitchFamily="34" charset="0"/>
                <a:cs typeface="Arial" panose="020B0604020202020204" pitchFamily="34" charset="0"/>
              </a:rPr>
              <a:t>Name</a:t>
            </a:r>
          </a:p>
          <a:p>
            <a:pPr lvl="2"/>
            <a:r>
              <a:rPr lang="en-US" dirty="0" smtClean="0">
                <a:solidFill>
                  <a:srgbClr val="FFC000"/>
                </a:solidFill>
                <a:latin typeface="Arial" panose="020B0604020202020204" pitchFamily="34" charset="0"/>
                <a:cs typeface="Arial" panose="020B0604020202020204" pitchFamily="34" charset="0"/>
              </a:rPr>
              <a:t>Age</a:t>
            </a:r>
          </a:p>
          <a:p>
            <a:pPr lvl="2"/>
            <a:r>
              <a:rPr lang="en-US" dirty="0" smtClean="0">
                <a:solidFill>
                  <a:srgbClr val="FFC000"/>
                </a:solidFill>
                <a:latin typeface="Arial" panose="020B0604020202020204" pitchFamily="34" charset="0"/>
                <a:cs typeface="Arial" panose="020B0604020202020204" pitchFamily="34" charset="0"/>
              </a:rPr>
              <a:t>Constructor</a:t>
            </a:r>
          </a:p>
          <a:p>
            <a:pPr lvl="2"/>
            <a:r>
              <a:rPr lang="en-US" dirty="0" smtClean="0">
                <a:solidFill>
                  <a:srgbClr val="FFC000"/>
                </a:solidFill>
                <a:latin typeface="Arial" panose="020B0604020202020204" pitchFamily="34" charset="0"/>
                <a:cs typeface="Arial" panose="020B0604020202020204" pitchFamily="34" charset="0"/>
              </a:rPr>
              <a:t>Getter/Setter</a:t>
            </a:r>
          </a:p>
          <a:p>
            <a:endParaRPr lang="en-US" dirty="0">
              <a:latin typeface="Arial" panose="020B0604020202020204" pitchFamily="34" charset="0"/>
              <a:cs typeface="Arial" panose="020B0604020202020204" pitchFamily="34" charset="0"/>
            </a:endParaRPr>
          </a:p>
        </p:txBody>
      </p:sp>
      <p:pic>
        <p:nvPicPr>
          <p:cNvPr id="5" name="Picture 4"/>
          <p:cNvPicPr>
            <a:picLocks noChangeAspect="1"/>
          </p:cNvPicPr>
          <p:nvPr/>
        </p:nvPicPr>
        <p:blipFill>
          <a:blip r:embed="rId2"/>
          <a:stretch>
            <a:fillRect/>
          </a:stretch>
        </p:blipFill>
        <p:spPr>
          <a:xfrm>
            <a:off x="6636063" y="714348"/>
            <a:ext cx="2862509" cy="5429305"/>
          </a:xfrm>
          <a:prstGeom prst="rect">
            <a:avLst/>
          </a:prstGeom>
        </p:spPr>
      </p:pic>
    </p:spTree>
    <p:extLst>
      <p:ext uri="{BB962C8B-B14F-4D97-AF65-F5344CB8AC3E}">
        <p14:creationId xmlns:p14="http://schemas.microsoft.com/office/powerpoint/2010/main" val="20352774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panose="020B0604020202020204" pitchFamily="34" charset="0"/>
                <a:cs typeface="Arial" panose="020B0604020202020204" pitchFamily="34" charset="0"/>
              </a:rPr>
              <a:t>List User</a:t>
            </a:r>
          </a:p>
        </p:txBody>
      </p:sp>
      <p:sp>
        <p:nvSpPr>
          <p:cNvPr id="3" name="Content Placeholder 2"/>
          <p:cNvSpPr>
            <a:spLocks noGrp="1"/>
          </p:cNvSpPr>
          <p:nvPr>
            <p:ph idx="1"/>
          </p:nvPr>
        </p:nvSpPr>
        <p:spPr/>
        <p:txBody>
          <a:bodyPr/>
          <a:lstStyle/>
          <a:p>
            <a:r>
              <a:rPr lang="en-US" dirty="0" smtClean="0">
                <a:latin typeface="Arial" panose="020B0604020202020204" pitchFamily="34" charset="0"/>
                <a:cs typeface="Arial" panose="020B0604020202020204" pitchFamily="34" charset="0"/>
              </a:rPr>
              <a:t>Ta có thể thấy là class User chỉ có 3 properties nhưng việc khai báo khá là dài</a:t>
            </a:r>
          </a:p>
          <a:p>
            <a:r>
              <a:rPr lang="en-US" dirty="0" smtClean="0">
                <a:latin typeface="Arial" panose="020B0604020202020204" pitchFamily="34" charset="0"/>
                <a:cs typeface="Arial" panose="020B0604020202020204" pitchFamily="34" charset="0"/>
              </a:rPr>
              <a:t>Với </a:t>
            </a:r>
            <a:r>
              <a:rPr lang="en-US" dirty="0">
                <a:solidFill>
                  <a:srgbClr val="FFC000"/>
                </a:solidFill>
                <a:latin typeface="Arial" panose="020B0604020202020204" pitchFamily="34" charset="0"/>
                <a:cs typeface="Arial" panose="020B0604020202020204" pitchFamily="34" charset="0"/>
              </a:rPr>
              <a:t>lombok</a:t>
            </a:r>
            <a:r>
              <a:rPr lang="en-US" dirty="0" smtClean="0">
                <a:latin typeface="Arial" panose="020B0604020202020204" pitchFamily="34" charset="0"/>
                <a:cs typeface="Arial" panose="020B0604020202020204" pitchFamily="34" charset="0"/>
              </a:rPr>
              <a:t> thì source code chúng ta ngắn gọn hơn</a:t>
            </a:r>
            <a:endParaRPr lang="en-US" dirty="0" smtClean="0">
              <a:solidFill>
                <a:srgbClr val="FFC000"/>
              </a:solidFill>
              <a:latin typeface="Arial" panose="020B0604020202020204" pitchFamily="34" charset="0"/>
              <a:cs typeface="Arial" panose="020B0604020202020204" pitchFamily="34" charset="0"/>
            </a:endParaRPr>
          </a:p>
          <a:p>
            <a:pPr lvl="1"/>
            <a:r>
              <a:rPr lang="en-US" dirty="0">
                <a:latin typeface="Arial" panose="020B0604020202020204" pitchFamily="34" charset="0"/>
                <a:cs typeface="Arial" panose="020B0604020202020204" pitchFamily="34" charset="0"/>
                <a:hlinkClick r:id="rId2"/>
              </a:rPr>
              <a:t>https://</a:t>
            </a:r>
            <a:r>
              <a:rPr lang="en-US" dirty="0" smtClean="0">
                <a:latin typeface="Arial" panose="020B0604020202020204" pitchFamily="34" charset="0"/>
                <a:cs typeface="Arial" panose="020B0604020202020204" pitchFamily="34" charset="0"/>
                <a:hlinkClick r:id="rId2"/>
              </a:rPr>
              <a:t>mvnrepository.com/artifact/org.projectlombok/lombok</a:t>
            </a:r>
            <a:endParaRPr lang="en-US" dirty="0" smtClean="0">
              <a:latin typeface="Arial" panose="020B0604020202020204" pitchFamily="34" charset="0"/>
              <a:cs typeface="Arial" panose="020B0604020202020204" pitchFamily="34" charset="0"/>
            </a:endParaRPr>
          </a:p>
          <a:p>
            <a:pPr lvl="1"/>
            <a:r>
              <a:rPr lang="en-US" dirty="0" smtClean="0">
                <a:latin typeface="Arial" panose="020B0604020202020204" pitchFamily="34" charset="0"/>
                <a:cs typeface="Arial" panose="020B0604020202020204" pitchFamily="34" charset="0"/>
              </a:rPr>
              <a:t>Copy dependency bên dưới vào trong file pom.xml là xong</a:t>
            </a:r>
            <a:endParaRPr lang="en-US" dirty="0">
              <a:latin typeface="Arial" panose="020B0604020202020204" pitchFamily="34" charset="0"/>
              <a:cs typeface="Arial" panose="020B0604020202020204" pitchFamily="34" charset="0"/>
            </a:endParaRPr>
          </a:p>
        </p:txBody>
      </p:sp>
      <p:sp>
        <p:nvSpPr>
          <p:cNvPr id="4" name="Rectangle 3"/>
          <p:cNvSpPr/>
          <p:nvPr/>
        </p:nvSpPr>
        <p:spPr>
          <a:xfrm>
            <a:off x="1461794" y="3716323"/>
            <a:ext cx="6096000" cy="1223412"/>
          </a:xfrm>
          <a:prstGeom prst="rect">
            <a:avLst/>
          </a:prstGeom>
        </p:spPr>
        <p:txBody>
          <a:bodyPr>
            <a:spAutoFit/>
          </a:bodyPr>
          <a:lstStyle/>
          <a:p>
            <a:r>
              <a:rPr lang="en-US" sz="1050" dirty="0"/>
              <a:t>&lt;!-- https://mvnrepository.com/artifact/org.projectlombok/lombok --&gt;</a:t>
            </a:r>
          </a:p>
          <a:p>
            <a:r>
              <a:rPr lang="en-US" sz="1050" dirty="0"/>
              <a:t>&lt;dependency&gt;</a:t>
            </a:r>
          </a:p>
          <a:p>
            <a:r>
              <a:rPr lang="en-US" sz="1050" dirty="0"/>
              <a:t>    &lt;groupId&gt;org.projectlombok&lt;/groupId&gt;</a:t>
            </a:r>
          </a:p>
          <a:p>
            <a:r>
              <a:rPr lang="en-US" sz="1050" dirty="0"/>
              <a:t>    &lt;artifactId&gt;lombok&lt;/artifactId&gt;</a:t>
            </a:r>
          </a:p>
          <a:p>
            <a:r>
              <a:rPr lang="en-US" sz="1050" dirty="0"/>
              <a:t>    &lt;version&gt;1.18.32&lt;/version&gt;</a:t>
            </a:r>
          </a:p>
          <a:p>
            <a:r>
              <a:rPr lang="en-US" sz="1050" dirty="0"/>
              <a:t>    &lt;scope&gt;provided&lt;/scope&gt;</a:t>
            </a:r>
          </a:p>
          <a:p>
            <a:r>
              <a:rPr lang="en-US" sz="1050" dirty="0"/>
              <a:t>&lt;/dependency&gt;</a:t>
            </a:r>
          </a:p>
        </p:txBody>
      </p:sp>
    </p:spTree>
    <p:extLst>
      <p:ext uri="{BB962C8B-B14F-4D97-AF65-F5344CB8AC3E}">
        <p14:creationId xmlns:p14="http://schemas.microsoft.com/office/powerpoint/2010/main" val="21967339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panose="020B0604020202020204" pitchFamily="34" charset="0"/>
                <a:cs typeface="Arial" panose="020B0604020202020204" pitchFamily="34" charset="0"/>
              </a:rPr>
              <a:t>List User</a:t>
            </a:r>
          </a:p>
        </p:txBody>
      </p:sp>
      <p:sp>
        <p:nvSpPr>
          <p:cNvPr id="3" name="Content Placeholder 2"/>
          <p:cNvSpPr>
            <a:spLocks noGrp="1"/>
          </p:cNvSpPr>
          <p:nvPr>
            <p:ph idx="1"/>
          </p:nvPr>
        </p:nvSpPr>
        <p:spPr>
          <a:xfrm>
            <a:off x="677334" y="2160589"/>
            <a:ext cx="6646711" cy="3880773"/>
          </a:xfrm>
        </p:spPr>
        <p:txBody>
          <a:bodyPr/>
          <a:lstStyle/>
          <a:p>
            <a:r>
              <a:rPr lang="en-US" dirty="0" smtClean="0">
                <a:latin typeface="Arial" panose="020B0604020202020204" pitchFamily="34" charset="0"/>
                <a:cs typeface="Arial" panose="020B0604020202020204" pitchFamily="34" charset="0"/>
              </a:rPr>
              <a:t>Thành quả</a:t>
            </a:r>
          </a:p>
          <a:p>
            <a:pPr lvl="1"/>
            <a:r>
              <a:rPr lang="en-US" dirty="0" smtClean="0">
                <a:latin typeface="Arial" panose="020B0604020202020204" pitchFamily="34" charset="0"/>
                <a:cs typeface="Arial" panose="020B0604020202020204" pitchFamily="34" charset="0"/>
              </a:rPr>
              <a:t>Class User bây giờ chỉ còn properties</a:t>
            </a:r>
          </a:p>
          <a:p>
            <a:pPr lvl="2"/>
            <a:r>
              <a:rPr lang="en-US" dirty="0">
                <a:solidFill>
                  <a:srgbClr val="FFC000"/>
                </a:solidFill>
                <a:latin typeface="Arial" panose="020B0604020202020204" pitchFamily="34" charset="0"/>
                <a:cs typeface="Arial" panose="020B0604020202020204" pitchFamily="34" charset="0"/>
              </a:rPr>
              <a:t>@</a:t>
            </a:r>
            <a:r>
              <a:rPr lang="en-US" dirty="0" smtClean="0">
                <a:solidFill>
                  <a:srgbClr val="FFC000"/>
                </a:solidFill>
                <a:latin typeface="Arial" panose="020B0604020202020204" pitchFamily="34" charset="0"/>
                <a:cs typeface="Arial" panose="020B0604020202020204" pitchFamily="34" charset="0"/>
              </a:rPr>
              <a:t>Getter – Thay thế các hàm getter</a:t>
            </a:r>
          </a:p>
          <a:p>
            <a:pPr lvl="2"/>
            <a:r>
              <a:rPr lang="en-US" dirty="0">
                <a:solidFill>
                  <a:srgbClr val="FFC000"/>
                </a:solidFill>
                <a:latin typeface="Arial" panose="020B0604020202020204" pitchFamily="34" charset="0"/>
                <a:cs typeface="Arial" panose="020B0604020202020204" pitchFamily="34" charset="0"/>
              </a:rPr>
              <a:t>@</a:t>
            </a:r>
            <a:r>
              <a:rPr lang="en-US" dirty="0" smtClean="0">
                <a:solidFill>
                  <a:srgbClr val="FFC000"/>
                </a:solidFill>
                <a:latin typeface="Arial" panose="020B0604020202020204" pitchFamily="34" charset="0"/>
                <a:cs typeface="Arial" panose="020B0604020202020204" pitchFamily="34" charset="0"/>
              </a:rPr>
              <a:t>Setter </a:t>
            </a:r>
            <a:r>
              <a:rPr lang="en-US" dirty="0">
                <a:solidFill>
                  <a:srgbClr val="FFC000"/>
                </a:solidFill>
                <a:latin typeface="Arial" panose="020B0604020202020204" pitchFamily="34" charset="0"/>
                <a:cs typeface="Arial" panose="020B0604020202020204" pitchFamily="34" charset="0"/>
              </a:rPr>
              <a:t>– Thay thế các hàm</a:t>
            </a:r>
            <a:r>
              <a:rPr lang="en-US" dirty="0" smtClean="0">
                <a:solidFill>
                  <a:srgbClr val="FFC000"/>
                </a:solidFill>
                <a:latin typeface="Arial" panose="020B0604020202020204" pitchFamily="34" charset="0"/>
                <a:cs typeface="Arial" panose="020B0604020202020204" pitchFamily="34" charset="0"/>
              </a:rPr>
              <a:t> setter</a:t>
            </a:r>
          </a:p>
          <a:p>
            <a:pPr lvl="2"/>
            <a:r>
              <a:rPr lang="en-US" dirty="0">
                <a:solidFill>
                  <a:srgbClr val="FFC000"/>
                </a:solidFill>
                <a:latin typeface="Arial" panose="020B0604020202020204" pitchFamily="34" charset="0"/>
                <a:cs typeface="Arial" panose="020B0604020202020204" pitchFamily="34" charset="0"/>
              </a:rPr>
              <a:t>@</a:t>
            </a:r>
            <a:r>
              <a:rPr lang="en-US" dirty="0" smtClean="0">
                <a:solidFill>
                  <a:srgbClr val="FFC000"/>
                </a:solidFill>
                <a:latin typeface="Arial" panose="020B0604020202020204" pitchFamily="34" charset="0"/>
                <a:cs typeface="Arial" panose="020B0604020202020204" pitchFamily="34" charset="0"/>
              </a:rPr>
              <a:t>AllArgsConstructor </a:t>
            </a:r>
            <a:r>
              <a:rPr lang="en-US" dirty="0">
                <a:solidFill>
                  <a:srgbClr val="FFC000"/>
                </a:solidFill>
                <a:latin typeface="Arial" panose="020B0604020202020204" pitchFamily="34" charset="0"/>
                <a:cs typeface="Arial" panose="020B0604020202020204" pitchFamily="34" charset="0"/>
              </a:rPr>
              <a:t>– Thay thế các hàm </a:t>
            </a:r>
            <a:r>
              <a:rPr lang="en-US" dirty="0" smtClean="0">
                <a:solidFill>
                  <a:srgbClr val="FFC000"/>
                </a:solidFill>
                <a:latin typeface="Arial" panose="020B0604020202020204" pitchFamily="34" charset="0"/>
                <a:cs typeface="Arial" panose="020B0604020202020204" pitchFamily="34" charset="0"/>
              </a:rPr>
              <a:t>constructor với tất cả agrs </a:t>
            </a:r>
            <a:r>
              <a:rPr lang="en-US" dirty="0">
                <a:solidFill>
                  <a:srgbClr val="FFC000"/>
                </a:solidFill>
                <a:latin typeface="Arial" panose="020B0604020202020204" pitchFamily="34" charset="0"/>
                <a:cs typeface="Arial" panose="020B0604020202020204" pitchFamily="34" charset="0"/>
              </a:rPr>
              <a:t>là properties</a:t>
            </a:r>
          </a:p>
          <a:p>
            <a:pPr marL="0" indent="0">
              <a:buNone/>
            </a:pPr>
            <a:endParaRPr lang="en-US" dirty="0">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stretch>
            <a:fillRect/>
          </a:stretch>
        </p:blipFill>
        <p:spPr>
          <a:xfrm>
            <a:off x="7324045" y="2386013"/>
            <a:ext cx="2333625" cy="2085975"/>
          </a:xfrm>
          <a:prstGeom prst="rect">
            <a:avLst/>
          </a:prstGeom>
        </p:spPr>
      </p:pic>
    </p:spTree>
    <p:extLst>
      <p:ext uri="{BB962C8B-B14F-4D97-AF65-F5344CB8AC3E}">
        <p14:creationId xmlns:p14="http://schemas.microsoft.com/office/powerpoint/2010/main" val="155741774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docProps/app.xml><?xml version="1.0" encoding="utf-8"?>
<Properties xmlns="http://schemas.openxmlformats.org/officeDocument/2006/extended-properties" xmlns:vt="http://schemas.openxmlformats.org/officeDocument/2006/docPropsVTypes">
  <Template>TM02900688[[fn=Facet]]</Template>
  <TotalTime>519</TotalTime>
  <Words>1491</Words>
  <Application>Microsoft Office PowerPoint</Application>
  <PresentationFormat>Widescreen</PresentationFormat>
  <Paragraphs>179</Paragraphs>
  <Slides>39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39</vt:i4>
      </vt:variant>
    </vt:vector>
  </HeadingPairs>
  <TitlesOfParts>
    <vt:vector size="45" baseType="lpstr">
      <vt:lpstr>Arial Unicode MS</vt:lpstr>
      <vt:lpstr>JetBrains Mono</vt:lpstr>
      <vt:lpstr>Arial</vt:lpstr>
      <vt:lpstr>Trebuchet MS</vt:lpstr>
      <vt:lpstr>Wingdings 3</vt:lpstr>
      <vt:lpstr>Facet</vt:lpstr>
      <vt:lpstr>Spring Boot</vt:lpstr>
      <vt:lpstr>Initial project Spring</vt:lpstr>
      <vt:lpstr>Initial project Spring</vt:lpstr>
      <vt:lpstr>Initial project Spring</vt:lpstr>
      <vt:lpstr>Initial project Spring</vt:lpstr>
      <vt:lpstr>List User</vt:lpstr>
      <vt:lpstr>List User</vt:lpstr>
      <vt:lpstr>List User</vt:lpstr>
      <vt:lpstr>List User</vt:lpstr>
      <vt:lpstr>List User</vt:lpstr>
      <vt:lpstr>List User</vt:lpstr>
      <vt:lpstr>List User</vt:lpstr>
      <vt:lpstr>List User</vt:lpstr>
      <vt:lpstr>List User</vt:lpstr>
      <vt:lpstr>List User</vt:lpstr>
      <vt:lpstr>List User</vt:lpstr>
      <vt:lpstr>List User</vt:lpstr>
      <vt:lpstr>List User</vt:lpstr>
      <vt:lpstr>List User</vt:lpstr>
      <vt:lpstr>List User</vt:lpstr>
      <vt:lpstr>List User</vt:lpstr>
      <vt:lpstr>List User</vt:lpstr>
      <vt:lpstr>List User</vt:lpstr>
      <vt:lpstr>Initial project Spring</vt:lpstr>
      <vt:lpstr>Initial project Spring</vt:lpstr>
      <vt:lpstr>Initial project Spring</vt:lpstr>
      <vt:lpstr>Initial project Spring</vt:lpstr>
      <vt:lpstr>Initial project Spring</vt:lpstr>
      <vt:lpstr>Initial project Spring</vt:lpstr>
      <vt:lpstr>Initial project Spring</vt:lpstr>
      <vt:lpstr>Initial project Spring</vt:lpstr>
      <vt:lpstr>Initial project Spring</vt:lpstr>
      <vt:lpstr>Initial project Spring</vt:lpstr>
      <vt:lpstr>Initial project Spring</vt:lpstr>
      <vt:lpstr>Initial project Spring</vt:lpstr>
      <vt:lpstr>Initial project Spring</vt:lpstr>
      <vt:lpstr>Initial project Spring</vt:lpstr>
      <vt:lpstr>Initial project Spring</vt:lpstr>
      <vt:lpstr>Initial project Spring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Spring Boot</dc:title>
  <dc:creator>User</dc:creator>
  <cp:lastModifiedBy>User</cp:lastModifiedBy>
  <cp:revision>262</cp:revision>
  <dcterms:created xsi:type="dcterms:W3CDTF">2024-06-06T15:40:49Z</dcterms:created>
  <dcterms:modified xsi:type="dcterms:W3CDTF">2024-06-26T16:57:01Z</dcterms:modified>
</cp:coreProperties>
</file>