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460" r:id="rId3"/>
    <p:sldId id="464" r:id="rId4"/>
    <p:sldId id="461" r:id="rId5"/>
    <p:sldId id="327" r:id="rId6"/>
    <p:sldId id="462" r:id="rId7"/>
    <p:sldId id="463" r:id="rId8"/>
    <p:sldId id="465" r:id="rId9"/>
    <p:sldId id="466" r:id="rId10"/>
    <p:sldId id="467" r:id="rId11"/>
    <p:sldId id="468" r:id="rId12"/>
    <p:sldId id="436" r:id="rId13"/>
    <p:sldId id="4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10/15/2024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tracker.ietf.org/doc/html/rfc75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11.Spring Security JWT</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2758D-8747-4545-26F3-873DA700E4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41C7CC-CC14-AC3A-D5D9-AA1E6663834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9E7E56CE-7516-112E-4A01-0BC075037B9B}"/>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Bạn có tự hỏi vì sao phải kiểm tra chữ ký (signature) không?</a:t>
            </a:r>
          </a:p>
        </p:txBody>
      </p:sp>
    </p:spTree>
    <p:extLst>
      <p:ext uri="{BB962C8B-B14F-4D97-AF65-F5344CB8AC3E}">
        <p14:creationId xmlns:p14="http://schemas.microsoft.com/office/powerpoint/2010/main" val="378749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B2F8D-C767-8C83-AACF-E21016E5D9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39499-6B5A-6834-1419-5C8352484BB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5FE57D9-F329-444D-98A1-76F44A63D090}"/>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Bạn có tự hỏi vì sao phải kiểm tra chữ ký (signature) không?</a:t>
            </a:r>
          </a:p>
          <a:p>
            <a:pPr lvl="1"/>
            <a:r>
              <a:rPr lang="vi-VN">
                <a:latin typeface="Arial" panose="020B0604020202020204" pitchFamily="34" charset="0"/>
                <a:cs typeface="Arial" panose="020B0604020202020204" pitchFamily="34" charset="0"/>
              </a:rPr>
              <a:t>Chữ ký của JWT được tạo ra bằng cách mã hóa phần header và payload với một khóa bí mật hoặc khóa công khai.</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một JWT được gửi đi, nếu bất kỳ ai cố gắng thay đổi dữ liệu trong header hoặc payload (ví dụ như chỉnh sửa thông tin người dùng hoặc thời gian hết hạn), chữ ký sẽ không khớp với dữ liệu mới sau khi thay đổi.</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máy chủ nhận được JWT, nó sẽ kiểm tra lại chữ ký bằng cách sử dụng khóa bí mật. Nếu chữ ký không hợp lệ, có nghĩa là dữ liệu đã bị thay đổi, và máy chủ sẽ từ chối yêu cầu.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592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Theo như hoạt động của JWT, để áp dụng vào Spring ta có thể nhận thấy rằng cần phải có 2 chức năng:</a:t>
            </a:r>
          </a:p>
          <a:p>
            <a:pPr lvl="1"/>
            <a:r>
              <a:rPr lang="en-US">
                <a:latin typeface="Arial" panose="020B0604020202020204" pitchFamily="34" charset="0"/>
                <a:cs typeface="Arial" panose="020B0604020202020204" pitchFamily="34" charset="0"/>
              </a:rPr>
              <a:t>Chức năng tạo token JWT</a:t>
            </a:r>
          </a:p>
          <a:p>
            <a:pPr lvl="1"/>
            <a:r>
              <a:rPr lang="en-US">
                <a:latin typeface="Arial" panose="020B0604020202020204" pitchFamily="34" charset="0"/>
                <a:cs typeface="Arial" panose="020B0604020202020204" pitchFamily="34" charset="0"/>
              </a:rPr>
              <a:t>Chức năng verify token JWT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36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D4B7F-FAF2-7F73-FBB1-D05E85B583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20267-850F-3D13-DC35-7942B15EE90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801E637B-8728-F2D5-58B9-D0E3209A8024}"/>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Thêm dependency cho JWT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90ACC39-32FF-206C-18D8-5020F734C95C}"/>
              </a:ext>
            </a:extLst>
          </p:cNvPr>
          <p:cNvSpPr txBox="1"/>
          <p:nvPr/>
        </p:nvSpPr>
        <p:spPr>
          <a:xfrm>
            <a:off x="677334" y="2662182"/>
            <a:ext cx="6099110" cy="3231654"/>
          </a:xfrm>
          <a:prstGeom prst="rect">
            <a:avLst/>
          </a:prstGeom>
          <a:noFill/>
          <a:ln w="6350">
            <a:solidFill>
              <a:schemeClr val="tx1"/>
            </a:solidFill>
          </a:ln>
        </p:spPr>
        <p:txBody>
          <a:bodyPr wrap="square">
            <a:spAutoFit/>
          </a:bodyPr>
          <a:lstStyle/>
          <a:p>
            <a:r>
              <a:rPr lang="en-US" sz="1200"/>
              <a:t>&lt;dependency&gt;</a:t>
            </a:r>
          </a:p>
          <a:p>
            <a:r>
              <a:rPr lang="en-US" sz="1200"/>
              <a:t>	&lt;groupId&gt;io.jsonwebtoken&lt;/groupId&gt;</a:t>
            </a:r>
          </a:p>
          <a:p>
            <a:r>
              <a:rPr lang="en-US" sz="1200"/>
              <a:t>	&lt;artifactId&gt;jjwt-api&lt;/artifactId&gt;</a:t>
            </a:r>
          </a:p>
          <a:p>
            <a:r>
              <a:rPr lang="en-US" sz="1200"/>
              <a:t>	&lt;version&gt;0.12.6&lt;/version&gt;</a:t>
            </a:r>
          </a:p>
          <a:p>
            <a:r>
              <a:rPr lang="en-US" sz="1200"/>
              <a:t>&lt;/dependency&gt;</a:t>
            </a:r>
          </a:p>
          <a:p>
            <a:r>
              <a:rPr lang="en-US" sz="1200"/>
              <a:t>&lt;dependency&gt;</a:t>
            </a:r>
          </a:p>
          <a:p>
            <a:r>
              <a:rPr lang="en-US" sz="1200"/>
              <a:t>	&lt;groupId&gt;io.jsonwebtoken&lt;/groupId&gt;</a:t>
            </a:r>
          </a:p>
          <a:p>
            <a:r>
              <a:rPr lang="en-US" sz="1200"/>
              <a:t>	&lt;artifactId&gt;jjwt-impl&lt;/artifactId&gt;</a:t>
            </a:r>
          </a:p>
          <a:p>
            <a:r>
              <a:rPr lang="en-US" sz="1200"/>
              <a:t>	&lt;version&gt;0.12.6&lt;/version&gt;</a:t>
            </a:r>
          </a:p>
          <a:p>
            <a:r>
              <a:rPr lang="en-US" sz="1200"/>
              <a:t>	&lt;scope&gt;runtime&lt;/scope&gt;</a:t>
            </a:r>
          </a:p>
          <a:p>
            <a:r>
              <a:rPr lang="en-US" sz="1200"/>
              <a:t>&lt;/dependency&gt;</a:t>
            </a:r>
          </a:p>
          <a:p>
            <a:r>
              <a:rPr lang="en-US" sz="1200"/>
              <a:t>&lt;dependency&gt;</a:t>
            </a:r>
          </a:p>
          <a:p>
            <a:r>
              <a:rPr lang="en-US" sz="1200"/>
              <a:t>	&lt;groupId&gt;io.jsonwebtoken&lt;/groupId&gt;</a:t>
            </a:r>
          </a:p>
          <a:p>
            <a:r>
              <a:rPr lang="en-US" sz="1200"/>
              <a:t>	&lt;artifactId&gt;jjwt-jackson&lt;/artifactId&gt;</a:t>
            </a:r>
          </a:p>
          <a:p>
            <a:r>
              <a:rPr lang="en-US" sz="1200"/>
              <a:t>	&lt;version&gt;0.12.6&lt;/version&gt;</a:t>
            </a:r>
          </a:p>
          <a:p>
            <a:r>
              <a:rPr lang="en-US" sz="1200"/>
              <a:t>	&lt;scope&gt;runtime&lt;/scope&gt;</a:t>
            </a:r>
          </a:p>
          <a:p>
            <a:r>
              <a:rPr lang="en-US" sz="1200"/>
              <a:t>&lt;/dependency&gt;</a:t>
            </a:r>
          </a:p>
        </p:txBody>
      </p:sp>
    </p:spTree>
    <p:extLst>
      <p:ext uri="{BB962C8B-B14F-4D97-AF65-F5344CB8AC3E}">
        <p14:creationId xmlns:p14="http://schemas.microsoft.com/office/powerpoint/2010/main" val="4497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E5062-1057-5256-D64D-5BA309030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33BDC-DC77-8277-930E-FBCD2BADB9F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3DE1BA2-C71F-AB83-AB8B-3604C6DE0840}"/>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JWT là gì?</a:t>
            </a:r>
          </a:p>
          <a:p>
            <a:r>
              <a:rPr lang="vi-VN">
                <a:latin typeface="Arial" panose="020B0604020202020204" pitchFamily="34" charset="0"/>
                <a:cs typeface="Arial" panose="020B0604020202020204" pitchFamily="34" charset="0"/>
              </a:rPr>
              <a:t>JWT (JSON Web Token) là một chuẩn mở</a:t>
            </a:r>
            <a:r>
              <a:rPr lang="en-US">
                <a:latin typeface="Arial" panose="020B0604020202020204" pitchFamily="34" charset="0"/>
                <a:cs typeface="Arial" panose="020B0604020202020204" pitchFamily="34" charset="0"/>
              </a:rPr>
              <a:t> (</a:t>
            </a:r>
            <a:r>
              <a:rPr lang="en-US">
                <a:solidFill>
                  <a:srgbClr val="FFC00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RFC 7519</a:t>
            </a:r>
            <a:r>
              <a:rPr lang="en-US">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 dùng để truyền tải thông tin giữa các bên dưới dạng đối tượng JSON một cách an toàn và được mã hóa. </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JWT thường được sử dụng để xác thực người dùng trong các ứng dụng web và API.</a:t>
            </a:r>
          </a:p>
        </p:txBody>
      </p:sp>
    </p:spTree>
    <p:extLst>
      <p:ext uri="{BB962C8B-B14F-4D97-AF65-F5344CB8AC3E}">
        <p14:creationId xmlns:p14="http://schemas.microsoft.com/office/powerpoint/2010/main" val="199384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00A6A-8901-6E9F-D5E7-949843CE2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230C0-07FC-8B65-9741-A1DA241F3388}"/>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pic>
        <p:nvPicPr>
          <p:cNvPr id="8" name="Picture 7">
            <a:extLst>
              <a:ext uri="{FF2B5EF4-FFF2-40B4-BE49-F238E27FC236}">
                <a16:creationId xmlns:a16="http://schemas.microsoft.com/office/drawing/2014/main" id="{F8B9DC5B-8799-033F-3650-6EB6017D16FA}"/>
              </a:ext>
            </a:extLst>
          </p:cNvPr>
          <p:cNvPicPr>
            <a:picLocks noChangeAspect="1"/>
          </p:cNvPicPr>
          <p:nvPr/>
        </p:nvPicPr>
        <p:blipFill>
          <a:blip r:embed="rId2"/>
          <a:stretch>
            <a:fillRect/>
          </a:stretch>
        </p:blipFill>
        <p:spPr>
          <a:xfrm>
            <a:off x="812018" y="2188586"/>
            <a:ext cx="8327300" cy="4059814"/>
          </a:xfrm>
          <a:prstGeom prst="rect">
            <a:avLst/>
          </a:prstGeom>
        </p:spPr>
      </p:pic>
    </p:spTree>
    <p:extLst>
      <p:ext uri="{BB962C8B-B14F-4D97-AF65-F5344CB8AC3E}">
        <p14:creationId xmlns:p14="http://schemas.microsoft.com/office/powerpoint/2010/main" val="46440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EC7AD-97C3-B014-8EBA-345C6F6BD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89431-0696-94E0-6077-285BAF331DA8}"/>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06988AB4-EAEF-9580-C35B-F71696E0ACA4}"/>
              </a:ext>
            </a:extLst>
          </p:cNvPr>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Một JWT gồm ba phần chính, ngăn cách bởi dấu chấm (.):</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 format như sau: abc.def.ghi, trong đó</a:t>
            </a:r>
          </a:p>
          <a:p>
            <a:pPr lvl="1"/>
            <a:r>
              <a:rPr lang="en-US">
                <a:latin typeface="Arial" panose="020B0604020202020204" pitchFamily="34" charset="0"/>
                <a:cs typeface="Arial" panose="020B0604020202020204" pitchFamily="34" charset="0"/>
              </a:rPr>
              <a:t>Phần đầu là h</a:t>
            </a:r>
            <a:r>
              <a:rPr lang="vi-VN">
                <a:latin typeface="Arial" panose="020B0604020202020204" pitchFamily="34" charset="0"/>
                <a:cs typeface="Arial" panose="020B0604020202020204" pitchFamily="34" charset="0"/>
              </a:rPr>
              <a:t>eader: Chứa thông tin về kiểu của token (thường là "JWT") và thuật toán mã hóa (ví dụ: HMAC, SHA256, RSA).</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Sau đó, JSON này được mã hóa Base64Url để tạo thành phần đầu tiên của JWT.</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E035D44-4C9F-3E4B-BE7A-F859092C0CD4}"/>
              </a:ext>
            </a:extLst>
          </p:cNvPr>
          <p:cNvSpPr txBox="1"/>
          <p:nvPr/>
        </p:nvSpPr>
        <p:spPr>
          <a:xfrm>
            <a:off x="1419809" y="3578290"/>
            <a:ext cx="6099110" cy="954107"/>
          </a:xfrm>
          <a:prstGeom prst="rect">
            <a:avLst/>
          </a:prstGeom>
          <a:noFill/>
          <a:ln w="6350">
            <a:solidFill>
              <a:schemeClr val="tx1"/>
            </a:solidFill>
          </a:ln>
        </p:spPr>
        <p:txBody>
          <a:bodyPr wrap="square">
            <a:spAutoFit/>
          </a:bodyPr>
          <a:lstStyle/>
          <a:p>
            <a:r>
              <a:rPr lang="en-US" sz="1400"/>
              <a:t>{</a:t>
            </a:r>
          </a:p>
          <a:p>
            <a:r>
              <a:rPr lang="en-US" sz="1400"/>
              <a:t>  "alg": "HS256",</a:t>
            </a:r>
          </a:p>
          <a:p>
            <a:r>
              <a:rPr lang="en-US" sz="1400"/>
              <a:t>  "typ": "JWT"</a:t>
            </a:r>
          </a:p>
          <a:p>
            <a:r>
              <a:rPr lang="en-US" sz="1400"/>
              <a:t>}</a:t>
            </a:r>
          </a:p>
        </p:txBody>
      </p:sp>
    </p:spTree>
    <p:extLst>
      <p:ext uri="{BB962C8B-B14F-4D97-AF65-F5344CB8AC3E}">
        <p14:creationId xmlns:p14="http://schemas.microsoft.com/office/powerpoint/2010/main" val="205246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Một JWT gồm ba phần chính, ngăn cách bởi dấu chấm (.):</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 format như sau: abc.def.ghi, trong đó</a:t>
            </a:r>
          </a:p>
          <a:p>
            <a:pPr lvl="1"/>
            <a:r>
              <a:rPr lang="en-US">
                <a:latin typeface="Arial" panose="020B0604020202020204" pitchFamily="34" charset="0"/>
                <a:cs typeface="Arial" panose="020B0604020202020204" pitchFamily="34" charset="0"/>
              </a:rPr>
              <a:t>Phần tiếp theo là p</a:t>
            </a:r>
            <a:r>
              <a:rPr lang="vi-VN">
                <a:latin typeface="Arial" panose="020B0604020202020204" pitchFamily="34" charset="0"/>
                <a:cs typeface="Arial" panose="020B0604020202020204" pitchFamily="34" charset="0"/>
              </a:rPr>
              <a:t>ayload: Chứa thông tin (claims) về người dùng hoặc dữ liệu mà ứng dụng cần truyền đi. Thông tin này có thể bao gồm các thông tin cơ bản như userId, role, hoặc các thông tin tuỳ chỉnh khác.</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Sau đó, JSON này được mã hóa Base64Url để tạo thành phần </a:t>
            </a:r>
            <a:r>
              <a:rPr lang="en-US">
                <a:latin typeface="Arial" panose="020B0604020202020204" pitchFamily="34" charset="0"/>
                <a:cs typeface="Arial" panose="020B0604020202020204" pitchFamily="34" charset="0"/>
              </a:rPr>
              <a:t>thứ 2</a:t>
            </a:r>
            <a:r>
              <a:rPr lang="vi-VN">
                <a:latin typeface="Arial" panose="020B0604020202020204" pitchFamily="34" charset="0"/>
                <a:cs typeface="Arial" panose="020B0604020202020204" pitchFamily="34" charset="0"/>
              </a:rPr>
              <a:t> của JWT.</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0735E79-69A1-680A-9554-A0AFE6B2ADCA}"/>
              </a:ext>
            </a:extLst>
          </p:cNvPr>
          <p:cNvSpPr txBox="1"/>
          <p:nvPr/>
        </p:nvSpPr>
        <p:spPr>
          <a:xfrm>
            <a:off x="1426029" y="3855107"/>
            <a:ext cx="6099110" cy="1169551"/>
          </a:xfrm>
          <a:prstGeom prst="rect">
            <a:avLst/>
          </a:prstGeom>
          <a:noFill/>
          <a:ln w="6350">
            <a:solidFill>
              <a:schemeClr val="tx1"/>
            </a:solidFill>
          </a:ln>
        </p:spPr>
        <p:txBody>
          <a:bodyPr wrap="square">
            <a:spAutoFit/>
          </a:bodyPr>
          <a:lstStyle/>
          <a:p>
            <a:r>
              <a:rPr lang="en-US" sz="1400"/>
              <a:t>{</a:t>
            </a:r>
          </a:p>
          <a:p>
            <a:r>
              <a:rPr lang="en-US" sz="1400"/>
              <a:t>      "sub": "1234567890",</a:t>
            </a:r>
          </a:p>
          <a:p>
            <a:r>
              <a:rPr lang="en-US" sz="1400"/>
              <a:t>      "name": "John Doe",</a:t>
            </a:r>
          </a:p>
          <a:p>
            <a:r>
              <a:rPr lang="en-US" sz="1400"/>
              <a:t>      "admin": true</a:t>
            </a:r>
          </a:p>
          <a:p>
            <a:r>
              <a:rPr lang="en-US" sz="1400"/>
              <a:t>}</a:t>
            </a:r>
          </a:p>
        </p:txBody>
      </p:sp>
    </p:spTree>
    <p:extLst>
      <p:ext uri="{BB962C8B-B14F-4D97-AF65-F5344CB8AC3E}">
        <p14:creationId xmlns:p14="http://schemas.microsoft.com/office/powerpoint/2010/main" val="62253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31AC3-F1B9-DFCA-DEE3-A14A110348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F95AE5-BE41-5AFD-4363-98514B22FCFA}"/>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B19AA272-75D1-BCA2-8E72-98B6AE1194D2}"/>
              </a:ext>
            </a:extLst>
          </p:cNvPr>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Một JWT gồm ba phần chính, ngăn cách bởi dấu chấm (.):</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 format như sau: abc.def.ghi, trong đó</a:t>
            </a:r>
          </a:p>
          <a:p>
            <a:pPr lvl="1"/>
            <a:r>
              <a:rPr lang="en-US">
                <a:latin typeface="Arial" panose="020B0604020202020204" pitchFamily="34" charset="0"/>
                <a:cs typeface="Arial" panose="020B0604020202020204" pitchFamily="34" charset="0"/>
              </a:rPr>
              <a:t>Cuối cùng là s</a:t>
            </a:r>
            <a:r>
              <a:rPr lang="vi-VN">
                <a:latin typeface="Arial" panose="020B0604020202020204" pitchFamily="34" charset="0"/>
                <a:cs typeface="Arial" panose="020B0604020202020204" pitchFamily="34" charset="0"/>
              </a:rPr>
              <a:t>ignature: Được tạo ra bằng cách mã hóa phần Header và Payload, sử dụng một khóa bí mật và thuật toán mã hóa đã chỉ định. Phần này giúp đảm bảo tính toàn vẹn của dữ liệu.</a:t>
            </a:r>
            <a:endParaRPr lang="en-US">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9A15728-44E1-F6F0-061E-BE7617B397DB}"/>
              </a:ext>
            </a:extLst>
          </p:cNvPr>
          <p:cNvSpPr txBox="1"/>
          <p:nvPr/>
        </p:nvSpPr>
        <p:spPr>
          <a:xfrm>
            <a:off x="1413588" y="3800774"/>
            <a:ext cx="6853334" cy="307777"/>
          </a:xfrm>
          <a:prstGeom prst="rect">
            <a:avLst/>
          </a:prstGeom>
          <a:noFill/>
          <a:ln w="6350">
            <a:solidFill>
              <a:schemeClr val="tx1"/>
            </a:solidFill>
          </a:ln>
        </p:spPr>
        <p:txBody>
          <a:bodyPr wrap="square">
            <a:spAutoFit/>
          </a:bodyPr>
          <a:lstStyle/>
          <a:p>
            <a:r>
              <a:rPr lang="en-US" sz="1400"/>
              <a:t>HMACSHA256(base64UrlEncode(header) + "." + base64UrlEncode(payload),  secret)</a:t>
            </a:r>
          </a:p>
        </p:txBody>
      </p:sp>
    </p:spTree>
    <p:extLst>
      <p:ext uri="{BB962C8B-B14F-4D97-AF65-F5344CB8AC3E}">
        <p14:creationId xmlns:p14="http://schemas.microsoft.com/office/powerpoint/2010/main" val="421557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362BB-BC8D-0D7C-7A97-6FBF3CF44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C48C6-D49F-2B19-441D-2D060BEDF6A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pic>
        <p:nvPicPr>
          <p:cNvPr id="2050" name="Picture 2">
            <a:extLst>
              <a:ext uri="{FF2B5EF4-FFF2-40B4-BE49-F238E27FC236}">
                <a16:creationId xmlns:a16="http://schemas.microsoft.com/office/drawing/2014/main" id="{AAC09EEE-9E29-69D4-E8D9-48352D4AC8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2943" y="2017697"/>
            <a:ext cx="7805449" cy="426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9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9C06C-C07B-1520-3136-017B8694C9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12B7E-0E4B-F112-ACCC-8578410D42C6}"/>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57FB6A26-0185-E9FC-A05D-15F5737D7D78}"/>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hoạt động:</a:t>
            </a:r>
          </a:p>
          <a:p>
            <a:pPr lvl="1"/>
            <a:r>
              <a:rPr lang="en-US">
                <a:latin typeface="Arial" panose="020B0604020202020204" pitchFamily="34" charset="0"/>
                <a:cs typeface="Arial" panose="020B0604020202020204" pitchFamily="34" charset="0"/>
              </a:rPr>
              <a:t>Khi người</a:t>
            </a:r>
            <a:r>
              <a:rPr lang="vi-VN">
                <a:latin typeface="Arial" panose="020B0604020202020204" pitchFamily="34" charset="0"/>
                <a:cs typeface="Arial" panose="020B0604020202020204" pitchFamily="34" charset="0"/>
              </a:rPr>
              <a:t> dùng gửi thông tin đăng nhập (username và password) đến máy chủ.</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Máy chủ xác minh thông tin đăng nhập.</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thông tin đúng, máy chủ sẽ tạo một token JWT.</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Token JWT được trả về cho người dùng, thường dưới dạng một chuỗi ký tự trong phần </a:t>
            </a:r>
            <a:r>
              <a:rPr lang="en-US">
                <a:latin typeface="Arial" panose="020B0604020202020204" pitchFamily="34" charset="0"/>
                <a:cs typeface="Arial" panose="020B0604020202020204" pitchFamily="34" charset="0"/>
              </a:rPr>
              <a:t>response</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021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E1460-2037-A769-4E28-DFD8C3AC3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169564-11A5-9286-F64E-1A8EEA15C21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E8F8FED-6293-2E10-ED04-9CDC391D78D2}"/>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hoạt động:</a:t>
            </a:r>
          </a:p>
          <a:p>
            <a:pPr lvl="1"/>
            <a:r>
              <a:rPr lang="en-US">
                <a:latin typeface="Arial" panose="020B0604020202020204" pitchFamily="34" charset="0"/>
                <a:cs typeface="Arial" panose="020B0604020202020204" pitchFamily="34" charset="0"/>
              </a:rPr>
              <a:t>Sau khi login thành công, n</a:t>
            </a:r>
            <a:r>
              <a:rPr lang="vi-VN">
                <a:latin typeface="Arial" panose="020B0604020202020204" pitchFamily="34" charset="0"/>
                <a:cs typeface="Arial" panose="020B0604020202020204" pitchFamily="34" charset="0"/>
              </a:rPr>
              <a:t>gười dùng gửi các yêu cầu tiếp theo đến máy chủ, đính kèm token JWT vào phần tiêu đề của yêu cầu (thường sử dụng "Authorization" header với định dạng "Bearer {token}").</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Máy chủ nhận yêu cầu, kiểm tra token JWT để xác minh tính hợp lệ.</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Giải mã token để lấy thông tin trong payload.</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Kiểm tra chữ ký (signature) để đảm bảo token không bị thay đổi.</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Kiểm tra thời gian hết hạn nếu có thiết lập (expiration time).</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token hợp lệ, máy chủ sẽ xử lý yêu cầu và trả về dữ liệu tương ứng.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token không hợp lệ hoặc đã hết hạn, máy chủ sẽ trả về mã lỗi (ví dụ: 401 Unauthorized).</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29855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3681</TotalTime>
  <Words>899</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JetBrains Mono</vt:lpstr>
      <vt:lpstr>Trebuchet MS</vt:lpstr>
      <vt:lpstr>Wingdings 3</vt:lpstr>
      <vt:lpstr>Facet</vt:lpstr>
      <vt:lpstr>Spring Boot</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Implement</vt:lpstr>
      <vt:lpstr>Implement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981</cp:revision>
  <dcterms:created xsi:type="dcterms:W3CDTF">2024-06-06T15:40:49Z</dcterms:created>
  <dcterms:modified xsi:type="dcterms:W3CDTF">2024-10-15T16:32:47Z</dcterms:modified>
</cp:coreProperties>
</file>