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21" r:id="rId3"/>
    <p:sldId id="327" r:id="rId4"/>
    <p:sldId id="326" r:id="rId5"/>
    <p:sldId id="323" r:id="rId6"/>
    <p:sldId id="329" r:id="rId7"/>
    <p:sldId id="352" r:id="rId8"/>
    <p:sldId id="353" r:id="rId9"/>
    <p:sldId id="354" r:id="rId10"/>
    <p:sldId id="355" r:id="rId11"/>
    <p:sldId id="357" r:id="rId12"/>
    <p:sldId id="358" r:id="rId13"/>
    <p:sldId id="359" r:id="rId14"/>
    <p:sldId id="356" r:id="rId15"/>
    <p:sldId id="361" r:id="rId16"/>
    <p:sldId id="360" r:id="rId17"/>
    <p:sldId id="362" r:id="rId18"/>
    <p:sldId id="363" r:id="rId19"/>
    <p:sldId id="364" r:id="rId20"/>
    <p:sldId id="365" r:id="rId21"/>
    <p:sldId id="366" r:id="rId22"/>
    <p:sldId id="367" r:id="rId23"/>
    <p:sldId id="370" r:id="rId24"/>
    <p:sldId id="369" r:id="rId25"/>
    <p:sldId id="371" r:id="rId26"/>
    <p:sldId id="372" r:id="rId27"/>
    <p:sldId id="373" r:id="rId28"/>
    <p:sldId id="374" r:id="rId29"/>
    <p:sldId id="375" r:id="rId30"/>
    <p:sldId id="345" r:id="rId31"/>
    <p:sldId id="376" r:id="rId32"/>
    <p:sldId id="379" r:id="rId33"/>
    <p:sldId id="380" r:id="rId34"/>
    <p:sldId id="377" r:id="rId35"/>
    <p:sldId id="378" r:id="rId36"/>
    <p:sldId id="381" r:id="rId37"/>
    <p:sldId id="383" r:id="rId38"/>
    <p:sldId id="38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Arial" panose="020B0604020202020204" pitchFamily="34" charset="0"/>
                <a:cs typeface="Arial" panose="020B0604020202020204" pitchFamily="34" charset="0"/>
              </a:rPr>
              <a:t>Spring Boot</a:t>
            </a:r>
          </a:p>
        </p:txBody>
      </p:sp>
      <p:sp>
        <p:nvSpPr>
          <p:cNvPr id="3" name="Subtitle 2"/>
          <p:cNvSpPr>
            <a:spLocks noGrp="1"/>
          </p:cNvSpPr>
          <p:nvPr>
            <p:ph type="subTitle" idx="1"/>
          </p:nvPr>
        </p:nvSpPr>
        <p:spPr/>
        <p:txBody>
          <a:bodyPr/>
          <a:lstStyle/>
          <a:p>
            <a:r>
              <a:rPr lang="en-US">
                <a:latin typeface="Arial" panose="020B0604020202020204" pitchFamily="34" charset="0"/>
                <a:cs typeface="Arial" panose="020B0604020202020204" pitchFamily="34" charset="0"/>
              </a:rPr>
              <a:t>07. Spring Data JPA</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SEQUENCE: </a:t>
            </a:r>
            <a:r>
              <a:rPr lang="vi-VN">
                <a:latin typeface="Arial" panose="020B0604020202020204" pitchFamily="34" charset="0"/>
                <a:cs typeface="Arial" panose="020B0604020202020204" pitchFamily="34" charset="0"/>
              </a:rPr>
              <a:t>tự động tăng lên cấp tiến như 1,</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2,</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3,</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4</a:t>
            </a:r>
            <a:r>
              <a:rPr lang="en-US">
                <a:latin typeface="Arial" panose="020B0604020202020204" pitchFamily="34" charset="0"/>
                <a:cs typeface="Arial" panose="020B0604020202020204" pitchFamily="34" charset="0"/>
              </a:rPr>
              <a:t>… nhưng có thể chỉ định được bước nhảy</a:t>
            </a: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Default config như này thì nó sẽ chỉ định tới sequence user_seq</a:t>
            </a:r>
          </a:p>
          <a:p>
            <a:pPr lvl="1"/>
            <a:r>
              <a:rPr lang="en-US">
                <a:latin typeface="Arial" panose="020B0604020202020204" pitchFamily="34" charset="0"/>
                <a:cs typeface="Arial" panose="020B0604020202020204" pitchFamily="34" charset="0"/>
              </a:rPr>
              <a:t>Nếu DB không tồn tại </a:t>
            </a:r>
            <a:r>
              <a:rPr lang="en-US">
                <a:solidFill>
                  <a:srgbClr val="FFC000"/>
                </a:solidFill>
                <a:latin typeface="Arial" panose="020B0604020202020204" pitchFamily="34" charset="0"/>
                <a:cs typeface="Arial" panose="020B0604020202020204" pitchFamily="34" charset="0"/>
              </a:rPr>
              <a:t>user_seq </a:t>
            </a:r>
            <a:r>
              <a:rPr lang="en-US">
                <a:latin typeface="Arial" panose="020B0604020202020204" pitchFamily="34" charset="0"/>
                <a:cs typeface="Arial" panose="020B0604020202020204" pitchFamily="34" charset="0"/>
              </a:rPr>
              <a:t>thì khi insert record mới sẽ báo lỗi không tìm thấy</a:t>
            </a:r>
          </a:p>
          <a:p>
            <a:endParaRPr lang="en-US">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8ACE0EB-1A9D-0876-DEF6-DAF5E77315F7}"/>
              </a:ext>
            </a:extLst>
          </p:cNvPr>
          <p:cNvSpPr>
            <a:spLocks noChangeArrowheads="1"/>
          </p:cNvSpPr>
          <p:nvPr/>
        </p:nvSpPr>
        <p:spPr bwMode="auto">
          <a:xfrm>
            <a:off x="1517780" y="3211390"/>
            <a:ext cx="4155232"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SEQUENCE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219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SEQUENCE: Muốn chỉ định sequence cụ thể ta làm như sau</a:t>
            </a: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Này sẽ chỉ định tới sequence là user_sequence</a:t>
            </a:r>
          </a:p>
          <a:p>
            <a:pPr lvl="1"/>
            <a:endParaRPr lang="en-US">
              <a:latin typeface="Arial" panose="020B0604020202020204" pitchFamily="34" charset="0"/>
              <a:cs typeface="Arial" panose="020B0604020202020204" pitchFamily="34" charset="0"/>
            </a:endParaRPr>
          </a:p>
          <a:p>
            <a:pPr lvl="1"/>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endParaRPr lang="en-US">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0529AF7B-178B-9DF6-4585-59AFFBF4D805}"/>
              </a:ext>
            </a:extLst>
          </p:cNvPr>
          <p:cNvPicPr>
            <a:picLocks noChangeAspect="1"/>
          </p:cNvPicPr>
          <p:nvPr/>
        </p:nvPicPr>
        <p:blipFill>
          <a:blip r:embed="rId2"/>
          <a:stretch>
            <a:fillRect/>
          </a:stretch>
        </p:blipFill>
        <p:spPr>
          <a:xfrm>
            <a:off x="1226136" y="2955500"/>
            <a:ext cx="7375971" cy="1519277"/>
          </a:xfrm>
          <a:prstGeom prst="rect">
            <a:avLst/>
          </a:prstGeom>
        </p:spPr>
      </p:pic>
    </p:spTree>
    <p:extLst>
      <p:ext uri="{BB962C8B-B14F-4D97-AF65-F5344CB8AC3E}">
        <p14:creationId xmlns:p14="http://schemas.microsoft.com/office/powerpoint/2010/main" val="18580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pPr lvl="1"/>
            <a:r>
              <a:rPr lang="en-US">
                <a:latin typeface="Arial" panose="020B0604020202020204" pitchFamily="34" charset="0"/>
                <a:cs typeface="Arial" panose="020B0604020202020204" pitchFamily="34" charset="0"/>
              </a:rPr>
              <a:t>Có nghĩa là </a:t>
            </a:r>
            <a:r>
              <a:rPr lang="vi-VN">
                <a:latin typeface="Arial" panose="020B0604020202020204" pitchFamily="34" charset="0"/>
                <a:cs typeface="Arial" panose="020B0604020202020204" pitchFamily="34" charset="0"/>
              </a:rPr>
              <a:t>số lượng ID mà Hibernate sẽ lấy từ sequence mỗi lần nó </a:t>
            </a:r>
            <a:r>
              <a:rPr lang="en-US">
                <a:latin typeface="Arial" panose="020B0604020202020204" pitchFamily="34" charset="0"/>
                <a:cs typeface="Arial" panose="020B0604020202020204" pitchFamily="34" charset="0"/>
              </a:rPr>
              <a:t>được sử dụng</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Mặc định giá trị này là 50 nếu không được chỉ định.</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sử dụng, Hibernate sẽ lấy một block gồm allocationSize giá trị từ sequence và sau đó quản lý việc sử dụng chúng trong bộ nhớ mà không cần quay lại cơ sở dữ liệu để lấy từng ID một.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836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pPr lvl="1"/>
            <a:r>
              <a:rPr lang="en-US">
                <a:latin typeface="Arial" panose="020B0604020202020204" pitchFamily="34" charset="0"/>
                <a:cs typeface="Arial" panose="020B0604020202020204" pitchFamily="34" charset="0"/>
              </a:rPr>
              <a:t>Nghĩa là allocationSize = 5, với sequence hiện tại là 1</a:t>
            </a:r>
          </a:p>
          <a:p>
            <a:pPr lvl="1"/>
            <a:r>
              <a:rPr lang="en-US">
                <a:latin typeface="Arial" panose="020B0604020202020204" pitchFamily="34" charset="0"/>
                <a:cs typeface="Arial" panose="020B0604020202020204" pitchFamily="34" charset="0"/>
              </a:rPr>
              <a:t>Thì nó sẽ lấy một block gồm 5 giá trị 1, 2, 3, 4, 5 và lưu vào bộ nhớ</a:t>
            </a:r>
          </a:p>
          <a:p>
            <a:pPr lvl="1"/>
            <a:r>
              <a:rPr lang="en-US">
                <a:latin typeface="Arial" panose="020B0604020202020204" pitchFamily="34" charset="0"/>
                <a:cs typeface="Arial" panose="020B0604020202020204" pitchFamily="34" charset="0"/>
              </a:rPr>
              <a:t>Sau khi tới 5, nó sẽ lấy tiếp block khác 6, 7, 8, 9, 10 và tiếp tục như thế</a:t>
            </a: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Cho nên sẽ có tình trạng là sequence của mọi người config bước nhảy là 5, nhưng source code vẫn chỉ tăng có một đơn vị</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535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TABLE: </a:t>
            </a:r>
            <a:r>
              <a:rPr lang="vi-VN">
                <a:latin typeface="Arial" panose="020B0604020202020204" pitchFamily="34" charset="0"/>
                <a:cs typeface="Arial" panose="020B0604020202020204" pitchFamily="34" charset="0"/>
              </a:rPr>
              <a:t> tương tự như sequence</a:t>
            </a:r>
            <a:r>
              <a:rPr lang="en-US">
                <a:latin typeface="Arial" panose="020B0604020202020204" pitchFamily="34" charset="0"/>
                <a:cs typeface="Arial" panose="020B0604020202020204" pitchFamily="34" charset="0"/>
              </a:rPr>
              <a:t> nhưng </a:t>
            </a:r>
            <a:r>
              <a:rPr lang="vi-VN">
                <a:latin typeface="Arial" panose="020B0604020202020204" pitchFamily="34" charset="0"/>
                <a:cs typeface="Arial" panose="020B0604020202020204" pitchFamily="34" charset="0"/>
              </a:rPr>
              <a:t>sử dụng table để hỗ trợ việc tạo ra các giá trị cho trường khóa chính.</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Nếu không chỉ định table thì sẽ chỉ định table user_table_seq</a:t>
            </a:r>
          </a:p>
        </p:txBody>
      </p:sp>
      <p:pic>
        <p:nvPicPr>
          <p:cNvPr id="5" name="Picture 4">
            <a:extLst>
              <a:ext uri="{FF2B5EF4-FFF2-40B4-BE49-F238E27FC236}">
                <a16:creationId xmlns:a16="http://schemas.microsoft.com/office/drawing/2014/main" id="{321EE6FA-A838-DA46-2A3F-ED41A50668AB}"/>
              </a:ext>
            </a:extLst>
          </p:cNvPr>
          <p:cNvPicPr>
            <a:picLocks noChangeAspect="1"/>
          </p:cNvPicPr>
          <p:nvPr/>
        </p:nvPicPr>
        <p:blipFill>
          <a:blip r:embed="rId2"/>
          <a:stretch>
            <a:fillRect/>
          </a:stretch>
        </p:blipFill>
        <p:spPr>
          <a:xfrm>
            <a:off x="1218077" y="3179605"/>
            <a:ext cx="6533677" cy="1519277"/>
          </a:xfrm>
          <a:prstGeom prst="rect">
            <a:avLst/>
          </a:prstGeom>
        </p:spPr>
      </p:pic>
    </p:spTree>
    <p:extLst>
      <p:ext uri="{BB962C8B-B14F-4D97-AF65-F5344CB8AC3E}">
        <p14:creationId xmlns:p14="http://schemas.microsoft.com/office/powerpoint/2010/main" val="228519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Để chỉ định table cụ thể thì chỉ định bằng attribute </a:t>
            </a:r>
            <a:r>
              <a:rPr lang="en-US">
                <a:solidFill>
                  <a:srgbClr val="FFC000"/>
                </a:solidFill>
                <a:latin typeface="Arial" panose="020B0604020202020204" pitchFamily="34" charset="0"/>
                <a:cs typeface="Arial" panose="020B0604020202020204" pitchFamily="34" charset="0"/>
              </a:rPr>
              <a:t>table</a:t>
            </a:r>
          </a:p>
        </p:txBody>
      </p:sp>
      <p:pic>
        <p:nvPicPr>
          <p:cNvPr id="6" name="Picture 5">
            <a:extLst>
              <a:ext uri="{FF2B5EF4-FFF2-40B4-BE49-F238E27FC236}">
                <a16:creationId xmlns:a16="http://schemas.microsoft.com/office/drawing/2014/main" id="{58847ABE-0798-A8D0-738F-C10589E8C85C}"/>
              </a:ext>
            </a:extLst>
          </p:cNvPr>
          <p:cNvPicPr>
            <a:picLocks noChangeAspect="1"/>
          </p:cNvPicPr>
          <p:nvPr/>
        </p:nvPicPr>
        <p:blipFill>
          <a:blip r:embed="rId2"/>
          <a:stretch>
            <a:fillRect/>
          </a:stretch>
        </p:blipFill>
        <p:spPr>
          <a:xfrm>
            <a:off x="1230487" y="2928966"/>
            <a:ext cx="6919401" cy="1535021"/>
          </a:xfrm>
          <a:prstGeom prst="rect">
            <a:avLst/>
          </a:prstGeom>
        </p:spPr>
      </p:pic>
    </p:spTree>
    <p:extLst>
      <p:ext uri="{BB962C8B-B14F-4D97-AF65-F5344CB8AC3E}">
        <p14:creationId xmlns:p14="http://schemas.microsoft.com/office/powerpoint/2010/main" val="163125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Giới thiệu về </a:t>
            </a:r>
            <a:r>
              <a:rPr lang="en-US">
                <a:solidFill>
                  <a:srgbClr val="FFC000"/>
                </a:solidFill>
                <a:latin typeface="Arial" panose="020B0604020202020204" pitchFamily="34" charset="0"/>
                <a:cs typeface="Arial" panose="020B0604020202020204" pitchFamily="34" charset="0"/>
              </a:rPr>
              <a:t>spring.jpa.hibernate.ddl-auto</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là một thuộc tính cấu hình trong Spring Boot</a:t>
            </a:r>
            <a:r>
              <a:rPr lang="en-US">
                <a:latin typeface="Arial" panose="020B0604020202020204" pitchFamily="34" charset="0"/>
                <a:cs typeface="Arial" panose="020B0604020202020204" pitchFamily="34" charset="0"/>
              </a:rPr>
              <a:t> (application.properties)</a:t>
            </a:r>
            <a:r>
              <a:rPr lang="vi-VN">
                <a:latin typeface="Arial" panose="020B0604020202020204" pitchFamily="34" charset="0"/>
                <a:cs typeface="Arial" panose="020B0604020202020204" pitchFamily="34" charset="0"/>
              </a:rPr>
              <a:t>, được sử dụng để điều khiển cách Hibernate sẽ tự động xử lý schema (cấu trúc bảng) của cơ sở dữ liệu khi ứng dụng khởi động.</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Nó xác định liệu Hibernate sẽ tự động tạo, cập nhật, hoặc kiểm tra schema của cơ sở dữ liệu dựa trên các entity được khai báo trong ứng dụng.</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82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none: </a:t>
            </a:r>
            <a:r>
              <a:rPr lang="vi-VN">
                <a:latin typeface="Arial" panose="020B0604020202020204" pitchFamily="34" charset="0"/>
                <a:cs typeface="Arial" panose="020B0604020202020204" pitchFamily="34" charset="0"/>
              </a:rPr>
              <a:t>Hibernate sẽ không thực hiện bất kỳ thao tác nào đối với schema của cơ sở dữ liệu. Cơ sở dữ liệu phải được chuẩn bị sẵn (ví dụ: tạo bảng thủ công hoặc bởi một công cụ khác), và Hibernate chỉ sử dụng cơ sở dữ liệu như hiện tại mà không thay đổi gì.</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spring.jpa.hibernate.ddl-auto=none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43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validate: </a:t>
            </a:r>
            <a:r>
              <a:rPr lang="vi-VN">
                <a:latin typeface="Arial" panose="020B0604020202020204" pitchFamily="34" charset="0"/>
                <a:cs typeface="Arial" panose="020B0604020202020204" pitchFamily="34" charset="0"/>
              </a:rPr>
              <a:t>Hibernate sẽ kiểm tra schema của cơ sở dữ liệu để đảm bảo rằng nó khớp với các entity trong ứng dụng. Nếu không khớp, một ngoại lệ sẽ được ném ra. Điều này hữu ích khi bạn muốn đảm bảo rằng cơ sở dữ liệu và các entity đồng bộ nhưng không muốn Hibernate thay đổi schema.</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spring.jpa.hibernate.ddl-auto=validate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81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update: </a:t>
            </a:r>
            <a:r>
              <a:rPr lang="vi-VN">
                <a:latin typeface="Arial" panose="020B0604020202020204" pitchFamily="34" charset="0"/>
                <a:cs typeface="Arial" panose="020B0604020202020204" pitchFamily="34" charset="0"/>
              </a:rPr>
              <a:t>Hibernate sẽ cập nhật schema của cơ sở dữ liệu để khớp với các entity trong ứng dụng. Nếu có bất kỳ thay đổi nào trong các entity (chẳng hạn như thêm một cột mới), Hibernate sẽ thực hiện các thay đổi tương ứng trong cơ sở dữ liệu.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Tuy nhiên, nó chỉ thêm hoặc thay đổi các cột, và không xóa bất kỳ dữ liệu hoặc bảng nào.</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spring.jpa.hibernate.ddl-auto=update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36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Cũng như </a:t>
            </a:r>
            <a:r>
              <a:rPr lang="vi-VN">
                <a:latin typeface="Arial" panose="020B0604020202020204" pitchFamily="34" charset="0"/>
                <a:cs typeface="Arial" panose="020B0604020202020204" pitchFamily="34" charset="0"/>
              </a:rPr>
              <a:t>Spring Data JDBC</a:t>
            </a:r>
            <a:r>
              <a:rPr lang="en-US">
                <a:latin typeface="Arial" panose="020B0604020202020204" pitchFamily="34" charset="0"/>
                <a:cs typeface="Arial" panose="020B0604020202020204" pitchFamily="34" charset="0"/>
              </a:rPr>
              <a:t>, Spring Data JPA cũng</a:t>
            </a:r>
            <a:r>
              <a:rPr lang="vi-VN">
                <a:latin typeface="Arial" panose="020B0604020202020204" pitchFamily="34" charset="0"/>
                <a:cs typeface="Arial" panose="020B0604020202020204" pitchFamily="34" charset="0"/>
              </a:rPr>
              <a:t> là một phần của Spring Data, cung cấp các giải pháp cho việc tương tác với cơ sở dữ liệu.</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07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create: </a:t>
            </a:r>
            <a:r>
              <a:rPr lang="vi-VN">
                <a:latin typeface="Arial" panose="020B0604020202020204" pitchFamily="34" charset="0"/>
                <a:cs typeface="Arial" panose="020B0604020202020204" pitchFamily="34" charset="0"/>
              </a:rPr>
              <a:t>Hibernate sẽ xóa schema hiện tại (nếu có) và tạo lại từ đầu mỗi khi ứng dụng khởi động. Điều này bao gồm việc xóa tất cả các bảng hiện có và tạo lại chúng từ các entity trong ứng dụng.</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Tất cả dữ liệu hiện tại trong cơ sở dữ liệu sẽ bị mất khi sử dụng tùy chọn này.</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spring.jpa.hibernate.ddl-auto=create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1661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create-drop: </a:t>
            </a:r>
            <a:r>
              <a:rPr lang="vi-VN">
                <a:latin typeface="Arial" panose="020B0604020202020204" pitchFamily="34" charset="0"/>
                <a:cs typeface="Arial" panose="020B0604020202020204" pitchFamily="34" charset="0"/>
              </a:rPr>
              <a:t>Tương tự như create, nhưng sau khi ứng dụng dừng lại (shutdown), Hibernate sẽ xóa schema mà nó đã tạo.</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Điều này hữu ích trong các trường hợp thử nghiệm hoặc phát triển khi bạn không muốn lưu trữ dữ liệu sau khi ứng dụng dừng lại.</a:t>
            </a:r>
            <a:r>
              <a:rPr lang="en-US">
                <a:latin typeface="Arial" panose="020B0604020202020204" pitchFamily="34" charset="0"/>
                <a:cs typeface="Arial" panose="020B0604020202020204" pitchFamily="34" charset="0"/>
              </a:rPr>
              <a:t> </a:t>
            </a:r>
          </a:p>
          <a:p>
            <a:pPr lvl="1"/>
            <a:r>
              <a:rPr lang="en-US">
                <a:latin typeface="Arial" panose="020B0604020202020204" pitchFamily="34" charset="0"/>
                <a:cs typeface="Arial" panose="020B0604020202020204" pitchFamily="34" charset="0"/>
              </a:rPr>
              <a:t>spring.jpa.hibernate.ddl-auto=create-drop</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46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repository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Giới thiệu </a:t>
            </a:r>
            <a:r>
              <a:rPr lang="vi-VN">
                <a:solidFill>
                  <a:srgbClr val="FFC000"/>
                </a:solidFill>
                <a:latin typeface="Arial" panose="020B0604020202020204" pitchFamily="34" charset="0"/>
                <a:cs typeface="Arial" panose="020B0604020202020204" pitchFamily="34" charset="0"/>
              </a:rPr>
              <a:t>JpaRepository</a:t>
            </a:r>
            <a:r>
              <a:rPr lang="en-US">
                <a:latin typeface="Arial" panose="020B0604020202020204" pitchFamily="34" charset="0"/>
                <a:cs typeface="Arial" panose="020B0604020202020204" pitchFamily="34" charset="0"/>
              </a:rPr>
              <a:t>:</a:t>
            </a:r>
          </a:p>
          <a:p>
            <a:pPr lvl="1"/>
            <a:r>
              <a:rPr lang="en-US">
                <a:latin typeface="Arial" panose="020B0604020202020204" pitchFamily="34" charset="0"/>
                <a:cs typeface="Arial" panose="020B0604020202020204" pitchFamily="34" charset="0"/>
              </a:rPr>
              <a:t>L</a:t>
            </a:r>
            <a:r>
              <a:rPr lang="vi-VN">
                <a:latin typeface="Arial" panose="020B0604020202020204" pitchFamily="34" charset="0"/>
                <a:cs typeface="Arial" panose="020B0604020202020204" pitchFamily="34" charset="0"/>
              </a:rPr>
              <a:t>à một interface trong Spring Data JPA, mở rộng từ CrudRepository</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PagingAndSortingRepository</a:t>
            </a:r>
            <a:r>
              <a:rPr lang="en-US">
                <a:latin typeface="Arial" panose="020B0604020202020204" pitchFamily="34" charset="0"/>
                <a:cs typeface="Arial" panose="020B0604020202020204" pitchFamily="34" charset="0"/>
              </a:rPr>
              <a:t>, QueryByExampleExecutor</a:t>
            </a:r>
            <a:r>
              <a:rPr lang="vi-VN">
                <a:latin typeface="Arial" panose="020B0604020202020204" pitchFamily="34" charset="0"/>
                <a:cs typeface="Arial" panose="020B0604020202020204" pitchFamily="34" charset="0"/>
              </a:rPr>
              <a:t>, và cung cấp các chức năng nâng cao để làm việc với cơ sở dữ liệu trong các ứng dụng Spring.</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Ngoài ra </a:t>
            </a:r>
            <a:r>
              <a:rPr lang="vi-VN">
                <a:latin typeface="Arial" panose="020B0604020202020204" pitchFamily="34" charset="0"/>
                <a:cs typeface="Arial" panose="020B0604020202020204" pitchFamily="34" charset="0"/>
              </a:rPr>
              <a:t>JpaRepository</a:t>
            </a:r>
            <a:r>
              <a:rPr lang="en-US">
                <a:latin typeface="Arial" panose="020B0604020202020204" pitchFamily="34" charset="0"/>
                <a:cs typeface="Arial" panose="020B0604020202020204" pitchFamily="34" charset="0"/>
              </a:rPr>
              <a:t> còn</a:t>
            </a:r>
            <a:r>
              <a:rPr lang="vi-VN">
                <a:latin typeface="Arial" panose="020B0604020202020204" pitchFamily="34" charset="0"/>
                <a:cs typeface="Arial" panose="020B0604020202020204" pitchFamily="34" charset="0"/>
              </a:rPr>
              <a:t> cung cấp các phương thức tiện ích để thao tác với dữ liệu trong các thực thể JPA mà không cần viết nhiều mã thủ công, giúp đơn giản hóa việc phát triển ứng dụng.</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59F1F3A-84D7-772C-088D-65981127B849}"/>
              </a:ext>
            </a:extLst>
          </p:cNvPr>
          <p:cNvPicPr>
            <a:picLocks noChangeAspect="1"/>
          </p:cNvPicPr>
          <p:nvPr/>
        </p:nvPicPr>
        <p:blipFill>
          <a:blip r:embed="rId2"/>
          <a:stretch>
            <a:fillRect/>
          </a:stretch>
        </p:blipFill>
        <p:spPr>
          <a:xfrm>
            <a:off x="767443" y="2612279"/>
            <a:ext cx="6477000" cy="638175"/>
          </a:xfrm>
          <a:prstGeom prst="rect">
            <a:avLst/>
          </a:prstGeom>
        </p:spPr>
      </p:pic>
    </p:spTree>
    <p:extLst>
      <p:ext uri="{BB962C8B-B14F-4D97-AF65-F5344CB8AC3E}">
        <p14:creationId xmlns:p14="http://schemas.microsoft.com/office/powerpoint/2010/main" val="1202013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JpaRepository hỗ trợ nhiều cách để tạo truy vấn tùy chỉnh, bao gồm:</a:t>
            </a:r>
          </a:p>
          <a:p>
            <a:pPr lvl="1"/>
            <a:r>
              <a:rPr lang="vi-VN">
                <a:latin typeface="Arial" panose="020B0604020202020204" pitchFamily="34" charset="0"/>
                <a:cs typeface="Arial" panose="020B0604020202020204" pitchFamily="34" charset="0"/>
              </a:rPr>
              <a:t>Phương thức truy vấn theo quy ước (Query Method).</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Truy vấn với @Query Annotation.</a:t>
            </a:r>
          </a:p>
          <a:p>
            <a:pPr lvl="1"/>
            <a:r>
              <a:rPr lang="en-US">
                <a:latin typeface="Arial" panose="020B0604020202020204" pitchFamily="34" charset="0"/>
                <a:cs typeface="Arial" panose="020B0604020202020204" pitchFamily="34" charset="0"/>
              </a:rPr>
              <a:t>Truy vấn động với Criteria API </a:t>
            </a:r>
            <a:r>
              <a:rPr lang="en-US">
                <a:solidFill>
                  <a:srgbClr val="FFC000"/>
                </a:solidFill>
                <a:latin typeface="Arial" panose="020B0604020202020204" pitchFamily="34" charset="0"/>
                <a:cs typeface="Arial" panose="020B0604020202020204" pitchFamily="34" charset="0"/>
              </a:rPr>
              <a:t>(Ít khi sử dụng)</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Truy vấn bằng cách sử dụng các phương thức trong các repository tùy chỉnh </a:t>
            </a:r>
            <a:r>
              <a:rPr lang="en-US">
                <a:solidFill>
                  <a:srgbClr val="FFC000"/>
                </a:solidFill>
                <a:latin typeface="Arial" panose="020B0604020202020204" pitchFamily="34" charset="0"/>
                <a:cs typeface="Arial" panose="020B0604020202020204" pitchFamily="34" charset="0"/>
              </a:rPr>
              <a:t>(Ít khi sử dụng)</a:t>
            </a:r>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787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Phương thức truy vấn theo quy ước (Query Method)</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Spring Data JPA cho phép bạn tạo truy vấn dựa trên tên phương thức theo quy ước. Các quy ước này bao gồm tên của thuộc tính trong entity và các từ khóa như And, Or, Between, Like, GreaterThan, LessThan, v.v.</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3AC1662-E431-C1D2-B3E6-8A9C923B9FFB}"/>
              </a:ext>
            </a:extLst>
          </p:cNvPr>
          <p:cNvPicPr>
            <a:picLocks noChangeAspect="1"/>
          </p:cNvPicPr>
          <p:nvPr/>
        </p:nvPicPr>
        <p:blipFill>
          <a:blip r:embed="rId2"/>
          <a:stretch>
            <a:fillRect/>
          </a:stretch>
        </p:blipFill>
        <p:spPr>
          <a:xfrm>
            <a:off x="1484431" y="3772105"/>
            <a:ext cx="4557831" cy="2125415"/>
          </a:xfrm>
          <a:prstGeom prst="rect">
            <a:avLst/>
          </a:prstGeom>
        </p:spPr>
      </p:pic>
    </p:spTree>
    <p:extLst>
      <p:ext uri="{BB962C8B-B14F-4D97-AF65-F5344CB8AC3E}">
        <p14:creationId xmlns:p14="http://schemas.microsoft.com/office/powerpoint/2010/main" val="1328276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Truy vấn với @Query Annotation:</a:t>
            </a:r>
          </a:p>
          <a:p>
            <a:pPr lvl="1"/>
            <a:r>
              <a:rPr lang="vi-VN">
                <a:latin typeface="Arial" panose="020B0604020202020204" pitchFamily="34" charset="0"/>
                <a:cs typeface="Arial" panose="020B0604020202020204" pitchFamily="34" charset="0"/>
              </a:rPr>
              <a:t>Nếu bạn cần viết các truy vấn phức tạp hơn hoặc không thể biểu diễn bằng tên phương thức, bạn có thể sử dụng @Query để định nghĩa truy vấn JPQL hoặc native query.</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ADF6F8C-016A-389E-BE84-8E17AA4BD570}"/>
              </a:ext>
            </a:extLst>
          </p:cNvPr>
          <p:cNvPicPr>
            <a:picLocks noChangeAspect="1"/>
          </p:cNvPicPr>
          <p:nvPr/>
        </p:nvPicPr>
        <p:blipFill>
          <a:blip r:embed="rId2"/>
          <a:stretch>
            <a:fillRect/>
          </a:stretch>
        </p:blipFill>
        <p:spPr>
          <a:xfrm>
            <a:off x="1477683" y="3801005"/>
            <a:ext cx="5342659" cy="1532659"/>
          </a:xfrm>
          <a:prstGeom prst="rect">
            <a:avLst/>
          </a:prstGeom>
        </p:spPr>
      </p:pic>
    </p:spTree>
    <p:extLst>
      <p:ext uri="{BB962C8B-B14F-4D97-AF65-F5344CB8AC3E}">
        <p14:creationId xmlns:p14="http://schemas.microsoft.com/office/powerpoint/2010/main" val="3824537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0181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JPQL là một ngôn ngữ truy vấn hướng đối tượng, tương tự như SQL nhưng hoạt động trên các thực thể (entities) của JPA thay vì các bảng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Native Query cho phép bạn viết các truy vấn SQL thuần túy trực tiếp, tương tự như bạn thực hiện trong bất kỳ ứng dụng nào sử dụng SQL.</a:t>
            </a:r>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572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B121FDF-9419-C3B5-064F-0480FD3D8E0F}"/>
              </a:ext>
            </a:extLst>
          </p:cNvPr>
          <p:cNvPicPr>
            <a:picLocks noChangeAspect="1"/>
          </p:cNvPicPr>
          <p:nvPr/>
        </p:nvPicPr>
        <p:blipFill>
          <a:blip r:embed="rId2"/>
          <a:stretch>
            <a:fillRect/>
          </a:stretch>
        </p:blipFill>
        <p:spPr>
          <a:xfrm>
            <a:off x="2078808" y="2547864"/>
            <a:ext cx="5793719" cy="3329814"/>
          </a:xfrm>
          <a:prstGeom prst="rect">
            <a:avLst/>
          </a:prstGeom>
        </p:spPr>
      </p:pic>
    </p:spTree>
    <p:extLst>
      <p:ext uri="{BB962C8B-B14F-4D97-AF65-F5344CB8AC3E}">
        <p14:creationId xmlns:p14="http://schemas.microsoft.com/office/powerpoint/2010/main" val="3860554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Relationship</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Các relationship trường gặp là:</a:t>
            </a:r>
          </a:p>
          <a:p>
            <a:pPr lvl="1"/>
            <a:r>
              <a:rPr lang="en-US">
                <a:latin typeface="Arial" panose="020B0604020202020204" pitchFamily="34" charset="0"/>
                <a:cs typeface="Arial" panose="020B0604020202020204" pitchFamily="34" charset="0"/>
              </a:rPr>
              <a:t>one-to-one (một chiều hoặc hai chiều)</a:t>
            </a:r>
          </a:p>
          <a:p>
            <a:pPr lvl="1"/>
            <a:r>
              <a:rPr lang="en-US">
                <a:latin typeface="Arial" panose="020B0604020202020204" pitchFamily="34" charset="0"/>
                <a:cs typeface="Arial" panose="020B0604020202020204" pitchFamily="34" charset="0"/>
              </a:rPr>
              <a:t>one-to-many</a:t>
            </a:r>
          </a:p>
          <a:p>
            <a:pPr lvl="1"/>
            <a:r>
              <a:rPr lang="en-US">
                <a:latin typeface="Arial" panose="020B0604020202020204" pitchFamily="34" charset="0"/>
                <a:cs typeface="Arial" panose="020B0604020202020204" pitchFamily="34" charset="0"/>
              </a:rPr>
              <a:t>many-to-many</a:t>
            </a:r>
          </a:p>
        </p:txBody>
      </p:sp>
    </p:spTree>
    <p:extLst>
      <p:ext uri="{BB962C8B-B14F-4D97-AF65-F5344CB8AC3E}">
        <p14:creationId xmlns:p14="http://schemas.microsoft.com/office/powerpoint/2010/main" val="59435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60291CD-B806-F7EA-E908-FC4C4A2AE123}"/>
              </a:ext>
            </a:extLst>
          </p:cNvPr>
          <p:cNvPicPr>
            <a:picLocks noChangeAspect="1"/>
          </p:cNvPicPr>
          <p:nvPr/>
        </p:nvPicPr>
        <p:blipFill>
          <a:blip r:embed="rId2"/>
          <a:stretch>
            <a:fillRect/>
          </a:stretch>
        </p:blipFill>
        <p:spPr>
          <a:xfrm>
            <a:off x="677334" y="2661503"/>
            <a:ext cx="8327300" cy="3326470"/>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Cách thể hiện mối quan hệ 1 – 1 một chiều, tức là chỉ User truy cập được Profile (hoặc ngược lại)</a:t>
            </a:r>
          </a:p>
        </p:txBody>
      </p:sp>
      <p:pic>
        <p:nvPicPr>
          <p:cNvPr id="5" name="Picture 4">
            <a:extLst>
              <a:ext uri="{FF2B5EF4-FFF2-40B4-BE49-F238E27FC236}">
                <a16:creationId xmlns:a16="http://schemas.microsoft.com/office/drawing/2014/main" id="{42BEE7BF-8FFF-487A-50A0-22E74F7FE31F}"/>
              </a:ext>
            </a:extLst>
          </p:cNvPr>
          <p:cNvPicPr>
            <a:picLocks noChangeAspect="1"/>
          </p:cNvPicPr>
          <p:nvPr/>
        </p:nvPicPr>
        <p:blipFill>
          <a:blip r:embed="rId2"/>
          <a:stretch>
            <a:fillRect/>
          </a:stretch>
        </p:blipFill>
        <p:spPr>
          <a:xfrm>
            <a:off x="1106542" y="3721359"/>
            <a:ext cx="4021825" cy="1975132"/>
          </a:xfrm>
          <a:prstGeom prst="rect">
            <a:avLst/>
          </a:prstGeom>
        </p:spPr>
      </p:pic>
      <p:pic>
        <p:nvPicPr>
          <p:cNvPr id="7" name="Picture 6">
            <a:extLst>
              <a:ext uri="{FF2B5EF4-FFF2-40B4-BE49-F238E27FC236}">
                <a16:creationId xmlns:a16="http://schemas.microsoft.com/office/drawing/2014/main" id="{33923BBE-5FB1-2AD1-4C91-692A728FD076}"/>
              </a:ext>
            </a:extLst>
          </p:cNvPr>
          <p:cNvPicPr>
            <a:picLocks noChangeAspect="1"/>
          </p:cNvPicPr>
          <p:nvPr/>
        </p:nvPicPr>
        <p:blipFill>
          <a:blip r:embed="rId3"/>
          <a:stretch>
            <a:fillRect/>
          </a:stretch>
        </p:blipFill>
        <p:spPr>
          <a:xfrm>
            <a:off x="5331040" y="3721359"/>
            <a:ext cx="3993201" cy="1574380"/>
          </a:xfrm>
          <a:prstGeom prst="rect">
            <a:avLst/>
          </a:prstGeom>
        </p:spPr>
      </p:pic>
    </p:spTree>
    <p:extLst>
      <p:ext uri="{BB962C8B-B14F-4D97-AF65-F5344CB8AC3E}">
        <p14:creationId xmlns:p14="http://schemas.microsoft.com/office/powerpoint/2010/main" val="87153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Khi ta khai báo như trên thì table </a:t>
            </a:r>
            <a:r>
              <a:rPr lang="en-US">
                <a:solidFill>
                  <a:srgbClr val="FFC000"/>
                </a:solidFill>
                <a:latin typeface="Arial" panose="020B0604020202020204" pitchFamily="34" charset="0"/>
                <a:cs typeface="Arial" panose="020B0604020202020204" pitchFamily="34" charset="0"/>
              </a:rPr>
              <a:t>User</a:t>
            </a:r>
            <a:r>
              <a:rPr lang="en-US">
                <a:latin typeface="Arial" panose="020B0604020202020204" pitchFamily="34" charset="0"/>
                <a:cs typeface="Arial" panose="020B0604020202020204" pitchFamily="34" charset="0"/>
              </a:rPr>
              <a:t> sẽ tự động thêm column là </a:t>
            </a:r>
            <a:r>
              <a:rPr lang="en-US">
                <a:solidFill>
                  <a:srgbClr val="FFC000"/>
                </a:solidFill>
                <a:latin typeface="Arial" panose="020B0604020202020204" pitchFamily="34" charset="0"/>
                <a:cs typeface="Arial" panose="020B0604020202020204" pitchFamily="34" charset="0"/>
              </a:rPr>
              <a:t>profile_id</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60940BC-7965-094F-CA93-37A6F5D0E94E}"/>
              </a:ext>
            </a:extLst>
          </p:cNvPr>
          <p:cNvPicPr>
            <a:picLocks noChangeAspect="1"/>
          </p:cNvPicPr>
          <p:nvPr/>
        </p:nvPicPr>
        <p:blipFill>
          <a:blip r:embed="rId2"/>
          <a:stretch>
            <a:fillRect/>
          </a:stretch>
        </p:blipFill>
        <p:spPr>
          <a:xfrm>
            <a:off x="1125204" y="2580886"/>
            <a:ext cx="4086225" cy="1123950"/>
          </a:xfrm>
          <a:prstGeom prst="rect">
            <a:avLst/>
          </a:prstGeom>
        </p:spPr>
      </p:pic>
    </p:spTree>
    <p:extLst>
      <p:ext uri="{BB962C8B-B14F-4D97-AF65-F5344CB8AC3E}">
        <p14:creationId xmlns:p14="http://schemas.microsoft.com/office/powerpoint/2010/main" val="248021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Trường hợp Profile truy cập User</a:t>
            </a:r>
          </a:p>
        </p:txBody>
      </p:sp>
      <p:pic>
        <p:nvPicPr>
          <p:cNvPr id="6" name="Picture 5">
            <a:extLst>
              <a:ext uri="{FF2B5EF4-FFF2-40B4-BE49-F238E27FC236}">
                <a16:creationId xmlns:a16="http://schemas.microsoft.com/office/drawing/2014/main" id="{65BE4ADD-182C-4E8A-F275-30C141AB23E1}"/>
              </a:ext>
            </a:extLst>
          </p:cNvPr>
          <p:cNvPicPr>
            <a:picLocks noChangeAspect="1"/>
          </p:cNvPicPr>
          <p:nvPr/>
        </p:nvPicPr>
        <p:blipFill>
          <a:blip r:embed="rId2"/>
          <a:stretch>
            <a:fillRect/>
          </a:stretch>
        </p:blipFill>
        <p:spPr>
          <a:xfrm>
            <a:off x="1095423" y="3721359"/>
            <a:ext cx="4007515" cy="1381161"/>
          </a:xfrm>
          <a:prstGeom prst="rect">
            <a:avLst/>
          </a:prstGeom>
        </p:spPr>
      </p:pic>
      <p:pic>
        <p:nvPicPr>
          <p:cNvPr id="9" name="Picture 8">
            <a:extLst>
              <a:ext uri="{FF2B5EF4-FFF2-40B4-BE49-F238E27FC236}">
                <a16:creationId xmlns:a16="http://schemas.microsoft.com/office/drawing/2014/main" id="{441B607B-F718-CCD5-DAF9-5CD29DB2F284}"/>
              </a:ext>
            </a:extLst>
          </p:cNvPr>
          <p:cNvPicPr>
            <a:picLocks noChangeAspect="1"/>
          </p:cNvPicPr>
          <p:nvPr/>
        </p:nvPicPr>
        <p:blipFill>
          <a:blip r:embed="rId3"/>
          <a:stretch>
            <a:fillRect/>
          </a:stretch>
        </p:blipFill>
        <p:spPr>
          <a:xfrm>
            <a:off x="5209760" y="3721359"/>
            <a:ext cx="3957419" cy="1660255"/>
          </a:xfrm>
          <a:prstGeom prst="rect">
            <a:avLst/>
          </a:prstGeom>
        </p:spPr>
      </p:pic>
    </p:spTree>
    <p:extLst>
      <p:ext uri="{BB962C8B-B14F-4D97-AF65-F5344CB8AC3E}">
        <p14:creationId xmlns:p14="http://schemas.microsoft.com/office/powerpoint/2010/main" val="2251413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Khi ta khai báo như trên thì table </a:t>
            </a:r>
            <a:r>
              <a:rPr lang="en-US">
                <a:solidFill>
                  <a:srgbClr val="FFC000"/>
                </a:solidFill>
                <a:latin typeface="Arial" panose="020B0604020202020204" pitchFamily="34" charset="0"/>
                <a:cs typeface="Arial" panose="020B0604020202020204" pitchFamily="34" charset="0"/>
              </a:rPr>
              <a:t>User</a:t>
            </a:r>
            <a:r>
              <a:rPr lang="en-US">
                <a:latin typeface="Arial" panose="020B0604020202020204" pitchFamily="34" charset="0"/>
                <a:cs typeface="Arial" panose="020B0604020202020204" pitchFamily="34" charset="0"/>
              </a:rPr>
              <a:t> sẽ tự động thêm column là </a:t>
            </a:r>
            <a:r>
              <a:rPr lang="en-US">
                <a:solidFill>
                  <a:srgbClr val="FFC000"/>
                </a:solidFill>
                <a:latin typeface="Arial" panose="020B0604020202020204" pitchFamily="34" charset="0"/>
                <a:cs typeface="Arial" panose="020B0604020202020204" pitchFamily="34" charset="0"/>
              </a:rPr>
              <a:t>profile_id</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1970329-FF9F-7345-22BE-EA0368DAB5A0}"/>
              </a:ext>
            </a:extLst>
          </p:cNvPr>
          <p:cNvPicPr>
            <a:picLocks noChangeAspect="1"/>
          </p:cNvPicPr>
          <p:nvPr/>
        </p:nvPicPr>
        <p:blipFill>
          <a:blip r:embed="rId2"/>
          <a:stretch>
            <a:fillRect/>
          </a:stretch>
        </p:blipFill>
        <p:spPr>
          <a:xfrm>
            <a:off x="1120840" y="2610530"/>
            <a:ext cx="4152900" cy="1114425"/>
          </a:xfrm>
          <a:prstGeom prst="rect">
            <a:avLst/>
          </a:prstGeom>
        </p:spPr>
      </p:pic>
    </p:spTree>
    <p:extLst>
      <p:ext uri="{BB962C8B-B14F-4D97-AF65-F5344CB8AC3E}">
        <p14:creationId xmlns:p14="http://schemas.microsoft.com/office/powerpoint/2010/main" val="3655652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Cách thể hiện mối quan hệ 1 – 1 hai chiều, tức là User và Profile đều truy cập được nhau</a:t>
            </a:r>
          </a:p>
        </p:txBody>
      </p:sp>
      <p:pic>
        <p:nvPicPr>
          <p:cNvPr id="6" name="Picture 5">
            <a:extLst>
              <a:ext uri="{FF2B5EF4-FFF2-40B4-BE49-F238E27FC236}">
                <a16:creationId xmlns:a16="http://schemas.microsoft.com/office/drawing/2014/main" id="{AA564433-F7F5-E589-98A2-BD9878F27267}"/>
              </a:ext>
            </a:extLst>
          </p:cNvPr>
          <p:cNvPicPr>
            <a:picLocks noChangeAspect="1"/>
          </p:cNvPicPr>
          <p:nvPr/>
        </p:nvPicPr>
        <p:blipFill>
          <a:blip r:embed="rId2"/>
          <a:stretch>
            <a:fillRect/>
          </a:stretch>
        </p:blipFill>
        <p:spPr>
          <a:xfrm>
            <a:off x="1116246" y="3721359"/>
            <a:ext cx="4000357" cy="1839162"/>
          </a:xfrm>
          <a:prstGeom prst="rect">
            <a:avLst/>
          </a:prstGeom>
        </p:spPr>
      </p:pic>
      <p:pic>
        <p:nvPicPr>
          <p:cNvPr id="9" name="Picture 8">
            <a:extLst>
              <a:ext uri="{FF2B5EF4-FFF2-40B4-BE49-F238E27FC236}">
                <a16:creationId xmlns:a16="http://schemas.microsoft.com/office/drawing/2014/main" id="{9001165D-2746-E539-9143-18D4705CDDDB}"/>
              </a:ext>
            </a:extLst>
          </p:cNvPr>
          <p:cNvPicPr>
            <a:picLocks noChangeAspect="1"/>
          </p:cNvPicPr>
          <p:nvPr/>
        </p:nvPicPr>
        <p:blipFill>
          <a:blip r:embed="rId3"/>
          <a:stretch>
            <a:fillRect/>
          </a:stretch>
        </p:blipFill>
        <p:spPr>
          <a:xfrm>
            <a:off x="5209436" y="3721359"/>
            <a:ext cx="3971732" cy="1681724"/>
          </a:xfrm>
          <a:prstGeom prst="rect">
            <a:avLst/>
          </a:prstGeom>
        </p:spPr>
      </p:pic>
    </p:spTree>
    <p:extLst>
      <p:ext uri="{BB962C8B-B14F-4D97-AF65-F5344CB8AC3E}">
        <p14:creationId xmlns:p14="http://schemas.microsoft.com/office/powerpoint/2010/main" val="3246093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Khi ta khai báo như trên thì table </a:t>
            </a:r>
            <a:r>
              <a:rPr lang="en-US">
                <a:solidFill>
                  <a:srgbClr val="FFC000"/>
                </a:solidFill>
                <a:latin typeface="Arial" panose="020B0604020202020204" pitchFamily="34" charset="0"/>
                <a:cs typeface="Arial" panose="020B0604020202020204" pitchFamily="34" charset="0"/>
              </a:rPr>
              <a:t>User</a:t>
            </a:r>
            <a:r>
              <a:rPr lang="en-US">
                <a:latin typeface="Arial" panose="020B0604020202020204" pitchFamily="34" charset="0"/>
                <a:cs typeface="Arial" panose="020B0604020202020204" pitchFamily="34" charset="0"/>
              </a:rPr>
              <a:t> sẽ tự động thêm column là </a:t>
            </a:r>
            <a:r>
              <a:rPr lang="en-US">
                <a:solidFill>
                  <a:srgbClr val="FFC000"/>
                </a:solidFill>
                <a:latin typeface="Arial" panose="020B0604020202020204" pitchFamily="34" charset="0"/>
                <a:cs typeface="Arial" panose="020B0604020202020204" pitchFamily="34" charset="0"/>
              </a:rPr>
              <a:t>profile_id</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60940BC-7965-094F-CA93-37A6F5D0E94E}"/>
              </a:ext>
            </a:extLst>
          </p:cNvPr>
          <p:cNvPicPr>
            <a:picLocks noChangeAspect="1"/>
          </p:cNvPicPr>
          <p:nvPr/>
        </p:nvPicPr>
        <p:blipFill>
          <a:blip r:embed="rId2"/>
          <a:stretch>
            <a:fillRect/>
          </a:stretch>
        </p:blipFill>
        <p:spPr>
          <a:xfrm>
            <a:off x="1125204" y="2580886"/>
            <a:ext cx="4086225" cy="1123950"/>
          </a:xfrm>
          <a:prstGeom prst="rect">
            <a:avLst/>
          </a:prstGeom>
        </p:spPr>
      </p:pic>
    </p:spTree>
    <p:extLst>
      <p:ext uri="{BB962C8B-B14F-4D97-AF65-F5344CB8AC3E}">
        <p14:creationId xmlns:p14="http://schemas.microsoft.com/office/powerpoint/2010/main" val="2404754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Chạy thử xem thế nào nhé </a:t>
            </a:r>
            <a:r>
              <a:rPr lang="en-US">
                <a:latin typeface="Arial" panose="020B0604020202020204" pitchFamily="34" charset="0"/>
                <a:cs typeface="Arial" panose="020B0604020202020204" pitchFamily="34" charset="0"/>
                <a:sym typeface="Wingdings" panose="05000000000000000000" pitchFamily="2" charset="2"/>
              </a:rPr>
              <a:t></a:t>
            </a:r>
            <a:endParaRPr lang="en-US">
              <a:solidFill>
                <a:srgbClr val="FFC000"/>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96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Lỗi trên là do quá trình chuyển đổi entity thành json gặp vấn đề.</a:t>
            </a:r>
          </a:p>
          <a:p>
            <a:r>
              <a:rPr lang="en-US">
                <a:solidFill>
                  <a:schemeClr val="tx1"/>
                </a:solidFill>
                <a:latin typeface="Arial" panose="020B0604020202020204" pitchFamily="34" charset="0"/>
                <a:cs typeface="Arial" panose="020B0604020202020204" pitchFamily="34" charset="0"/>
              </a:rPr>
              <a:t>V</a:t>
            </a:r>
            <a:r>
              <a:rPr lang="vi-VN">
                <a:solidFill>
                  <a:schemeClr val="tx1"/>
                </a:solidFill>
                <a:latin typeface="Arial" panose="020B0604020202020204" pitchFamily="34" charset="0"/>
                <a:cs typeface="Arial" panose="020B0604020202020204" pitchFamily="34" charset="0"/>
              </a:rPr>
              <a:t>iệc chuyển đổi các đối tượng sang </a:t>
            </a:r>
            <a:r>
              <a:rPr lang="en-US">
                <a:solidFill>
                  <a:schemeClr val="tx1"/>
                </a:solidFill>
                <a:latin typeface="Arial" panose="020B0604020202020204" pitchFamily="34" charset="0"/>
                <a:cs typeface="Arial" panose="020B0604020202020204" pitchFamily="34" charset="0"/>
              </a:rPr>
              <a:t>json</a:t>
            </a:r>
            <a:r>
              <a:rPr lang="vi-VN">
                <a:solidFill>
                  <a:schemeClr val="tx1"/>
                </a:solidFill>
                <a:latin typeface="Arial" panose="020B0604020202020204" pitchFamily="34" charset="0"/>
                <a:cs typeface="Arial" panose="020B0604020202020204" pitchFamily="34" charset="0"/>
              </a:rPr>
              <a:t> sẽ dẫn đến vòng lặp. User chứa Profile, và Profile lại chứa User, tạo ra một vòng lặp vô tận.</a:t>
            </a:r>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669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Cách fix:</a:t>
            </a:r>
          </a:p>
          <a:p>
            <a:pPr lvl="1"/>
            <a:r>
              <a:rPr lang="en-US">
                <a:solidFill>
                  <a:schemeClr val="tx1"/>
                </a:solidFill>
                <a:latin typeface="Arial" panose="020B0604020202020204" pitchFamily="34" charset="0"/>
                <a:cs typeface="Arial" panose="020B0604020202020204" pitchFamily="34" charset="0"/>
              </a:rPr>
              <a:t>1. Sử dụng dto thay vì entity để tránh các mối quan hệ lồng nhau (thường dùng)</a:t>
            </a:r>
          </a:p>
          <a:p>
            <a:pPr lvl="1"/>
            <a:r>
              <a:rPr lang="en-US">
                <a:solidFill>
                  <a:schemeClr val="tx1"/>
                </a:solidFill>
                <a:latin typeface="Arial" panose="020B0604020202020204" pitchFamily="34" charset="0"/>
                <a:cs typeface="Arial" panose="020B0604020202020204" pitchFamily="34" charset="0"/>
              </a:rPr>
              <a:t>2. Sử dụng @JsonManagedReference và @JsonBackReference</a:t>
            </a:r>
          </a:p>
          <a:p>
            <a:pPr lvl="2"/>
            <a:r>
              <a:rPr lang="vi-VN">
                <a:solidFill>
                  <a:schemeClr val="tx1"/>
                </a:solidFill>
                <a:latin typeface="Arial" panose="020B0604020202020204" pitchFamily="34" charset="0"/>
                <a:cs typeface="Arial" panose="020B0604020202020204" pitchFamily="34" charset="0"/>
              </a:rPr>
              <a:t>@JsonManagedReference: Được sử dụng ở phía cha (parent) của mối quan hệ.</a:t>
            </a:r>
            <a:endParaRPr lang="en-US">
              <a:solidFill>
                <a:schemeClr val="tx1"/>
              </a:solidFill>
              <a:latin typeface="Arial" panose="020B0604020202020204" pitchFamily="34" charset="0"/>
              <a:cs typeface="Arial" panose="020B0604020202020204" pitchFamily="34" charset="0"/>
            </a:endParaRPr>
          </a:p>
          <a:p>
            <a:pPr lvl="2"/>
            <a:r>
              <a:rPr lang="vi-VN">
                <a:solidFill>
                  <a:schemeClr val="tx1"/>
                </a:solidFill>
                <a:latin typeface="Arial" panose="020B0604020202020204" pitchFamily="34" charset="0"/>
                <a:cs typeface="Arial" panose="020B0604020202020204" pitchFamily="34" charset="0"/>
              </a:rPr>
              <a:t>@JsonBackReference: Được sử dụng ở phía con (child) của mối quan hệ để tránh vòng lặp.</a:t>
            </a:r>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57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Data</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Sample data với table User</a:t>
            </a: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7334" y="2630487"/>
            <a:ext cx="3552825" cy="1914525"/>
          </a:xfrm>
          <a:prstGeom prst="rect">
            <a:avLst/>
          </a:prstGeom>
        </p:spPr>
      </p:pic>
      <p:sp>
        <p:nvSpPr>
          <p:cNvPr id="5" name="Rectangle 4"/>
          <p:cNvSpPr/>
          <p:nvPr/>
        </p:nvSpPr>
        <p:spPr>
          <a:xfrm>
            <a:off x="677334" y="4602887"/>
            <a:ext cx="4548716" cy="1384995"/>
          </a:xfrm>
          <a:prstGeom prst="rect">
            <a:avLst/>
          </a:prstGeom>
        </p:spPr>
        <p:txBody>
          <a:bodyPr wrap="square">
            <a:spAutoFit/>
          </a:bodyPr>
          <a:lstStyle/>
          <a:p>
            <a:r>
              <a:rPr lang="en-US" sz="1400"/>
              <a:t>INSERT INTO `user` (`id`, `name`, `email`) VALUES</a:t>
            </a:r>
          </a:p>
          <a:p>
            <a:r>
              <a:rPr lang="en-US" sz="1400"/>
              <a:t>	(1, 'Hào', 'hao@abc.com'),</a:t>
            </a:r>
          </a:p>
          <a:p>
            <a:r>
              <a:rPr lang="en-US" sz="1400"/>
              <a:t>	(2, 'Lan', 'lan@abc.com'),</a:t>
            </a:r>
          </a:p>
          <a:p>
            <a:r>
              <a:rPr lang="en-US" sz="1400"/>
              <a:t>	(3, 'Điệp', 'diep@abc.com'),</a:t>
            </a:r>
          </a:p>
          <a:p>
            <a:r>
              <a:rPr lang="en-US" sz="1400"/>
              <a:t>	(4, 'Hào', 'hao@abc.com'),</a:t>
            </a:r>
          </a:p>
          <a:p>
            <a:r>
              <a:rPr lang="en-US" sz="1400"/>
              <a:t>	(5, 'Linh', 'linh@abc.com');</a:t>
            </a:r>
          </a:p>
        </p:txBody>
      </p:sp>
    </p:spTree>
    <p:extLst>
      <p:ext uri="{BB962C8B-B14F-4D97-AF65-F5344CB8AC3E}">
        <p14:creationId xmlns:p14="http://schemas.microsoft.com/office/powerpoint/2010/main" val="154349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Cấu hình DB trong application.properties:</a:t>
            </a:r>
          </a:p>
          <a:p>
            <a:pPr lvl="1"/>
            <a:r>
              <a:rPr lang="en-US">
                <a:latin typeface="Arial" panose="020B0604020202020204" pitchFamily="34" charset="0"/>
                <a:cs typeface="Arial" panose="020B0604020202020204" pitchFamily="34" charset="0"/>
              </a:rPr>
              <a:t>spring.datasource.url=jdbc:mariadb://localhost:3006/demo_jpa</a:t>
            </a:r>
          </a:p>
          <a:p>
            <a:pPr lvl="1"/>
            <a:r>
              <a:rPr lang="en-US">
                <a:latin typeface="Arial" panose="020B0604020202020204" pitchFamily="34" charset="0"/>
                <a:cs typeface="Arial" panose="020B0604020202020204" pitchFamily="34" charset="0"/>
              </a:rPr>
              <a:t>spring.datasource.username=root</a:t>
            </a:r>
          </a:p>
          <a:p>
            <a:pPr lvl="1"/>
            <a:r>
              <a:rPr lang="en-US">
                <a:latin typeface="Arial" panose="020B0604020202020204" pitchFamily="34" charset="0"/>
                <a:cs typeface="Arial" panose="020B0604020202020204" pitchFamily="34" charset="0"/>
              </a:rPr>
              <a:t>spring.datasource.password=root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312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Entity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Để mapping với table trong DB ta cần tạo entity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Chú ý: Trong JPA cần phải có </a:t>
            </a:r>
            <a:r>
              <a:rPr lang="en-US">
                <a:solidFill>
                  <a:srgbClr val="FFC000"/>
                </a:solidFill>
                <a:latin typeface="Arial" panose="020B0604020202020204" pitchFamily="34" charset="0"/>
                <a:cs typeface="Arial" panose="020B0604020202020204" pitchFamily="34" charset="0"/>
              </a:rPr>
              <a:t>@Entity </a:t>
            </a:r>
            <a:r>
              <a:rPr lang="en-US">
                <a:latin typeface="Arial" panose="020B0604020202020204" pitchFamily="34" charset="0"/>
                <a:cs typeface="Arial" panose="020B0604020202020204" pitchFamily="34" charset="0"/>
              </a:rPr>
              <a:t>vì </a:t>
            </a:r>
            <a:r>
              <a:rPr lang="vi-VN">
                <a:latin typeface="Arial" panose="020B0604020202020204" pitchFamily="34" charset="0"/>
                <a:cs typeface="Arial" panose="020B0604020202020204" pitchFamily="34" charset="0"/>
              </a:rPr>
              <a:t>không được khai báo với annotation </a:t>
            </a:r>
            <a:r>
              <a:rPr lang="vi-VN">
                <a:solidFill>
                  <a:srgbClr val="FFC000"/>
                </a:solidFill>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 thì </a:t>
            </a:r>
            <a:r>
              <a:rPr lang="en-US">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đó sẽ không được JPA coi là một entity</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sẽ không thể ánh xạ với một </a:t>
            </a:r>
            <a:r>
              <a:rPr lang="en-US">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trong cơ sở dữ liệu</a:t>
            </a:r>
            <a:r>
              <a:rPr lang="en-US">
                <a:latin typeface="Arial" panose="020B0604020202020204" pitchFamily="34" charset="0"/>
                <a:cs typeface="Arial" panose="020B0604020202020204" pitchFamily="34" charset="0"/>
              </a:rPr>
              <a:t> và không sử dụng được Repository</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11D2C502-8610-B4FD-E88B-F905FB7CD057}"/>
              </a:ext>
            </a:extLst>
          </p:cNvPr>
          <p:cNvSpPr>
            <a:spLocks noChangeArrowheads="1"/>
          </p:cNvSpPr>
          <p:nvPr/>
        </p:nvSpPr>
        <p:spPr bwMode="auto">
          <a:xfrm>
            <a:off x="677334" y="2670215"/>
            <a:ext cx="5418666"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IDENTITY</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60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Giới thiệu </a:t>
            </a:r>
            <a:r>
              <a:rPr lang="en-US">
                <a:solidFill>
                  <a:srgbClr val="FFC000"/>
                </a:solidFill>
                <a:latin typeface="Arial" panose="020B0604020202020204" pitchFamily="34" charset="0"/>
                <a:cs typeface="Arial" panose="020B0604020202020204" pitchFamily="34" charset="0"/>
              </a:rPr>
              <a:t>@GeneratedValue</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thường được sử dụng kết hợp với annotation </a:t>
            </a:r>
            <a:r>
              <a:rPr lang="vi-VN">
                <a:solidFill>
                  <a:srgbClr val="FFC000"/>
                </a:solidFill>
                <a:latin typeface="Arial" panose="020B0604020202020204" pitchFamily="34" charset="0"/>
                <a:cs typeface="Arial" panose="020B0604020202020204" pitchFamily="34" charset="0"/>
              </a:rPr>
              <a:t>@Id </a:t>
            </a:r>
            <a:r>
              <a:rPr lang="vi-VN">
                <a:latin typeface="Arial" panose="020B0604020202020204" pitchFamily="34" charset="0"/>
                <a:cs typeface="Arial" panose="020B0604020202020204" pitchFamily="34" charset="0"/>
              </a:rPr>
              <a:t>để đánh dấu một thuộc tính là khóa chính và tự động sinh giá trị cho thuộc tính đó khi một bản ghi mới được thêm vào cơ sở dữ liệu.</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AUTO</a:t>
            </a:r>
          </a:p>
          <a:p>
            <a:pPr lvl="1"/>
            <a:r>
              <a:rPr lang="en-US">
                <a:latin typeface="Arial" panose="020B0604020202020204" pitchFamily="34" charset="0"/>
                <a:cs typeface="Arial" panose="020B0604020202020204" pitchFamily="34" charset="0"/>
              </a:rPr>
              <a:t>IDENTITY</a:t>
            </a:r>
          </a:p>
          <a:p>
            <a:pPr lvl="1"/>
            <a:r>
              <a:rPr lang="en-US">
                <a:latin typeface="Arial" panose="020B0604020202020204" pitchFamily="34" charset="0"/>
                <a:cs typeface="Arial" panose="020B0604020202020204" pitchFamily="34" charset="0"/>
              </a:rPr>
              <a:t>SEQUENCE</a:t>
            </a:r>
          </a:p>
          <a:p>
            <a:pPr lvl="1"/>
            <a:r>
              <a:rPr lang="en-US">
                <a:latin typeface="Arial" panose="020B0604020202020204" pitchFamily="34" charset="0"/>
                <a:cs typeface="Arial" panose="020B0604020202020204" pitchFamily="34" charset="0"/>
              </a:rPr>
              <a:t>TABLE</a:t>
            </a:r>
          </a:p>
          <a:p>
            <a:pPr lvl="1"/>
            <a:r>
              <a:rPr lang="en-US">
                <a:latin typeface="Arial" panose="020B0604020202020204" pitchFamily="34" charset="0"/>
                <a:cs typeface="Arial" panose="020B0604020202020204" pitchFamily="34" charset="0"/>
              </a:rPr>
              <a:t>UUID</a:t>
            </a:r>
          </a:p>
        </p:txBody>
      </p:sp>
    </p:spTree>
    <p:extLst>
      <p:ext uri="{BB962C8B-B14F-4D97-AF65-F5344CB8AC3E}">
        <p14:creationId xmlns:p14="http://schemas.microsoft.com/office/powerpoint/2010/main" val="54554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AUTO: </a:t>
            </a:r>
            <a:r>
              <a:rPr lang="vi-VN">
                <a:latin typeface="Arial" panose="020B0604020202020204" pitchFamily="34" charset="0"/>
                <a:cs typeface="Arial" panose="020B0604020202020204" pitchFamily="34" charset="0"/>
              </a:rPr>
              <a:t>Mặc định, JPA sẽ chọn chiến lược phù hợp nhất dựa trên cơ sở dữ liệu đang sử dụng</a:t>
            </a:r>
            <a:r>
              <a:rPr lang="en-US">
                <a:latin typeface="Arial" panose="020B0604020202020204" pitchFamily="34" charset="0"/>
                <a:cs typeface="Arial" panose="020B0604020202020204" pitchFamily="34" charset="0"/>
              </a:rPr>
              <a:t>. Nếu key kiểu số thì sẽ sử dụng </a:t>
            </a:r>
            <a:r>
              <a:rPr lang="vi-VN">
                <a:latin typeface="Arial" panose="020B0604020202020204" pitchFamily="34" charset="0"/>
                <a:cs typeface="Arial" panose="020B0604020202020204" pitchFamily="34" charset="0"/>
              </a:rPr>
              <a:t>SEQUENCE.</a:t>
            </a:r>
            <a:r>
              <a:rPr lang="en-US">
                <a:latin typeface="Arial" panose="020B0604020202020204" pitchFamily="34" charset="0"/>
                <a:cs typeface="Arial" panose="020B0604020202020204" pitchFamily="34" charset="0"/>
              </a:rPr>
              <a:t> Nếu key kiểu UUID thì sẽ sử dụng UUID</a:t>
            </a:r>
          </a:p>
          <a:p>
            <a:endParaRPr lang="en-US">
              <a:latin typeface="Arial" panose="020B0604020202020204" pitchFamily="34" charset="0"/>
              <a:cs typeface="Arial" panose="020B0604020202020204" pitchFamily="34" charset="0"/>
            </a:endParaRPr>
          </a:p>
        </p:txBody>
      </p:sp>
      <p:sp>
        <p:nvSpPr>
          <p:cNvPr id="8" name="Rectangle 1">
            <a:extLst>
              <a:ext uri="{FF2B5EF4-FFF2-40B4-BE49-F238E27FC236}">
                <a16:creationId xmlns:a16="http://schemas.microsoft.com/office/drawing/2014/main" id="{6CFD4680-590F-399D-1655-EC9163D7CE41}"/>
              </a:ext>
            </a:extLst>
          </p:cNvPr>
          <p:cNvSpPr>
            <a:spLocks noChangeArrowheads="1"/>
          </p:cNvSpPr>
          <p:nvPr/>
        </p:nvSpPr>
        <p:spPr bwMode="auto">
          <a:xfrm>
            <a:off x="1536049" y="3429000"/>
            <a:ext cx="4118302"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AUTO</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85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IDENTITY: </a:t>
            </a:r>
            <a:r>
              <a:rPr lang="vi-VN">
                <a:latin typeface="Arial" panose="020B0604020202020204" pitchFamily="34" charset="0"/>
                <a:cs typeface="Arial" panose="020B0604020202020204" pitchFamily="34" charset="0"/>
              </a:rPr>
              <a:t>tự động tăng lên cấp tiến như 1,</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2,</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3,</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4</a:t>
            </a:r>
            <a:r>
              <a:rPr lang="en-US">
                <a:latin typeface="Arial" panose="020B0604020202020204" pitchFamily="34" charset="0"/>
                <a:cs typeface="Arial" panose="020B0604020202020204" pitchFamily="34" charset="0"/>
              </a:rPr>
              <a:t>…</a:t>
            </a:r>
          </a:p>
        </p:txBody>
      </p:sp>
      <p:sp>
        <p:nvSpPr>
          <p:cNvPr id="6" name="Rectangle 1">
            <a:extLst>
              <a:ext uri="{FF2B5EF4-FFF2-40B4-BE49-F238E27FC236}">
                <a16:creationId xmlns:a16="http://schemas.microsoft.com/office/drawing/2014/main" id="{050CA55C-8990-481E-4058-D72C1A3BF1F7}"/>
              </a:ext>
            </a:extLst>
          </p:cNvPr>
          <p:cNvSpPr>
            <a:spLocks noChangeArrowheads="1"/>
          </p:cNvSpPr>
          <p:nvPr/>
        </p:nvSpPr>
        <p:spPr bwMode="auto">
          <a:xfrm>
            <a:off x="1517780" y="2956353"/>
            <a:ext cx="4093028"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IDENTITY</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2180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1737</TotalTime>
  <Words>2080</Words>
  <Application>Microsoft Office PowerPoint</Application>
  <PresentationFormat>Widescreen</PresentationFormat>
  <Paragraphs>183</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JetBrains Mono</vt:lpstr>
      <vt:lpstr>Trebuchet MS</vt:lpstr>
      <vt:lpstr>Wingdings 3</vt:lpstr>
      <vt:lpstr>Facet</vt:lpstr>
      <vt:lpstr>Spring Boot</vt:lpstr>
      <vt:lpstr>Introduction</vt:lpstr>
      <vt:lpstr>New project</vt:lpstr>
      <vt:lpstr>Data</vt:lpstr>
      <vt:lpstr>Start project</vt:lpstr>
      <vt:lpstr>Entity</vt:lpstr>
      <vt:lpstr>GeneratedValue</vt:lpstr>
      <vt:lpstr>GeneratedValue</vt:lpstr>
      <vt:lpstr>GeneratedValue</vt:lpstr>
      <vt:lpstr>GeneratedValue</vt:lpstr>
      <vt:lpstr>GeneratedValue</vt:lpstr>
      <vt:lpstr>GeneratedValue</vt:lpstr>
      <vt:lpstr>GeneratedValue</vt:lpstr>
      <vt:lpstr>GeneratedValue</vt:lpstr>
      <vt:lpstr>GeneratedValue</vt:lpstr>
      <vt:lpstr>Auto generate schema</vt:lpstr>
      <vt:lpstr>Auto generate schema</vt:lpstr>
      <vt:lpstr>Auto generate schema</vt:lpstr>
      <vt:lpstr>Auto generate schema</vt:lpstr>
      <vt:lpstr>Auto generate schema</vt:lpstr>
      <vt:lpstr>Auto generate schema</vt:lpstr>
      <vt:lpstr>Repository</vt:lpstr>
      <vt:lpstr>JpaRepository</vt:lpstr>
      <vt:lpstr>JpaRepository</vt:lpstr>
      <vt:lpstr>JpaRepository</vt:lpstr>
      <vt:lpstr>JpaRepository</vt:lpstr>
      <vt:lpstr>JpaRepository</vt:lpstr>
      <vt:lpstr>JpaRepository</vt:lpstr>
      <vt:lpstr>Relationship</vt:lpstr>
      <vt:lpstr>One-to-one</vt:lpstr>
      <vt:lpstr>One-to-one</vt:lpstr>
      <vt:lpstr>One-to-one</vt:lpstr>
      <vt:lpstr>One-to-one</vt:lpstr>
      <vt:lpstr>One-to-one</vt:lpstr>
      <vt:lpstr>One-to-one</vt:lpstr>
      <vt:lpstr>One-to-one</vt:lpstr>
      <vt:lpstr>One-to-one</vt:lpstr>
      <vt:lpstr>One-to-one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607</cp:revision>
  <dcterms:created xsi:type="dcterms:W3CDTF">2024-06-06T15:40:49Z</dcterms:created>
  <dcterms:modified xsi:type="dcterms:W3CDTF">2024-09-03T16:28:27Z</dcterms:modified>
</cp:coreProperties>
</file>