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460" r:id="rId3"/>
    <p:sldId id="503" r:id="rId4"/>
    <p:sldId id="512" r:id="rId5"/>
    <p:sldId id="509" r:id="rId6"/>
    <p:sldId id="513" r:id="rId7"/>
    <p:sldId id="514" r:id="rId8"/>
    <p:sldId id="515" r:id="rId9"/>
    <p:sldId id="516" r:id="rId10"/>
    <p:sldId id="517" r:id="rId11"/>
    <p:sldId id="518" r:id="rId12"/>
    <p:sldId id="507" r:id="rId13"/>
    <p:sldId id="508" r:id="rId14"/>
    <p:sldId id="519" r:id="rId15"/>
    <p:sldId id="520" r:id="rId16"/>
    <p:sldId id="525" r:id="rId17"/>
    <p:sldId id="524" r:id="rId18"/>
    <p:sldId id="531" r:id="rId19"/>
    <p:sldId id="526" r:id="rId20"/>
    <p:sldId id="532" r:id="rId21"/>
    <p:sldId id="533" r:id="rId22"/>
    <p:sldId id="535" r:id="rId23"/>
    <p:sldId id="528" r:id="rId24"/>
    <p:sldId id="529" r:id="rId25"/>
    <p:sldId id="530" r:id="rId26"/>
    <p:sldId id="523" r:id="rId27"/>
    <p:sldId id="521" r:id="rId28"/>
    <p:sldId id="52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11/27/2024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oauthdebugger.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Spring Boot</a:t>
            </a:r>
          </a:p>
        </p:txBody>
      </p:sp>
      <p:sp>
        <p:nvSpPr>
          <p:cNvPr id="3" name="Subtitle 2"/>
          <p:cNvSpPr>
            <a:spLocks noGrp="1"/>
          </p:cNvSpPr>
          <p:nvPr>
            <p:ph type="subTitle" idx="1"/>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12.Spring Security Oauth2</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D1704-EF26-B969-5AFC-0CE8983325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111D8B-2A0E-A993-AD8A-8A8869D21C51}"/>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C27EFFFD-386A-2B00-7F00-3FCBDC5F6D94}"/>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Client Credentials:</a:t>
            </a:r>
          </a:p>
          <a:p>
            <a:pPr lvl="1"/>
            <a:r>
              <a:rPr lang="vi-VN">
                <a:latin typeface="Arial" panose="020B0604020202020204" pitchFamily="34" charset="0"/>
                <a:cs typeface="Arial" panose="020B0604020202020204" pitchFamily="34" charset="0"/>
              </a:rPr>
              <a:t>Mô tả:</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Được sử dụng khi ứng dụng thay mặt chính nó (không có người dùng nào) để truy cập tài nguyên.</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Quy trình:</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Ứng dụng gửi Client ID và Client Secret đến máy chủ.</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Máy chủ trả về Access Token.</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Sử dụng khi nào:</a:t>
            </a:r>
          </a:p>
          <a:p>
            <a:pPr lvl="2"/>
            <a:r>
              <a:rPr lang="en-US">
                <a:latin typeface="Arial" panose="020B0604020202020204" pitchFamily="34" charset="0"/>
                <a:cs typeface="Arial" panose="020B0604020202020204" pitchFamily="34" charset="0"/>
              </a:rPr>
              <a:t>Giao tiếp giữa hai hệ thống (service-to-service).</a:t>
            </a:r>
          </a:p>
        </p:txBody>
      </p:sp>
    </p:spTree>
    <p:extLst>
      <p:ext uri="{BB962C8B-B14F-4D97-AF65-F5344CB8AC3E}">
        <p14:creationId xmlns:p14="http://schemas.microsoft.com/office/powerpoint/2010/main" val="145502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AC4E8-C19F-F9E1-5ECD-03CE6FC29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358410-98C9-08FD-854F-699145F98E52}"/>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E4EACBA7-3D3F-DF41-E0B0-B1DBB14737A6}"/>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Client Credentials:</a:t>
            </a:r>
          </a:p>
        </p:txBody>
      </p:sp>
      <p:pic>
        <p:nvPicPr>
          <p:cNvPr id="4100" name="Picture 4" descr="Sequence diagram that displays the interaction between the resource owner, authorization server, and resource server for the Client Credentials flow">
            <a:extLst>
              <a:ext uri="{FF2B5EF4-FFF2-40B4-BE49-F238E27FC236}">
                <a16:creationId xmlns:a16="http://schemas.microsoft.com/office/drawing/2014/main" id="{2BD8A73D-0CBE-392B-AA7A-8B332DA4F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532972"/>
            <a:ext cx="6462115" cy="385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824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E5062-1057-5256-D64D-5BA309030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033BDC-DC77-8277-930E-FBCD2BADB9F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A3DE1BA2-C71F-AB83-AB8B-3604C6DE0840}"/>
              </a:ext>
            </a:extLst>
          </p:cNvPr>
          <p:cNvSpPr>
            <a:spLocks noGrp="1"/>
          </p:cNvSpPr>
          <p:nvPr>
            <p:ph idx="1"/>
          </p:nvPr>
        </p:nvSpPr>
        <p:spPr/>
        <p:txBody>
          <a:bodyPr>
            <a:normAutofit/>
          </a:bodyPr>
          <a:lstStyle/>
          <a:p>
            <a:r>
              <a:rPr lang="vi-VN">
                <a:cs typeface="Arial" panose="020B0604020202020204" pitchFamily="34" charset="0"/>
              </a:rPr>
              <a:t>Ví dụ về Spotify</a:t>
            </a:r>
            <a:r>
              <a:rPr lang="en-US">
                <a:cs typeface="Arial" panose="020B0604020202020204" pitchFamily="34" charset="0"/>
              </a:rPr>
              <a:t>:</a:t>
            </a:r>
          </a:p>
          <a:p>
            <a:pPr lvl="1"/>
            <a:r>
              <a:rPr lang="vi-VN">
                <a:cs typeface="Arial" panose="020B0604020202020204" pitchFamily="34" charset="0"/>
              </a:rPr>
              <a:t>Khi bạn chọn phương thức đăng nhập bằng Google, ứng dụng Spotify sẽ yêu cầu quyền truy cập vào thông tin của bạn từ tài khoản Google để xác thực danh tính và sử dụng dịch vụ của Spotify mà không cần phải tạo một tài khoản mới.</a:t>
            </a:r>
            <a:endParaRPr lang="en-US">
              <a:cs typeface="Arial" panose="020B0604020202020204" pitchFamily="34" charset="0"/>
            </a:endParaRPr>
          </a:p>
          <a:p>
            <a:pPr lvl="1"/>
            <a:r>
              <a:rPr lang="vi-VN">
                <a:cs typeface="Arial" panose="020B0604020202020204" pitchFamily="34" charset="0"/>
              </a:rPr>
              <a:t>Điều này giúp tiết kiệm thời gian và giảm sự phức tạp cho người dùng.</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331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E5062-1057-5256-D64D-5BA309030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033BDC-DC77-8277-930E-FBCD2BADB9F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A3DE1BA2-C71F-AB83-AB8B-3604C6DE0840}"/>
              </a:ext>
            </a:extLst>
          </p:cNvPr>
          <p:cNvSpPr>
            <a:spLocks noGrp="1"/>
          </p:cNvSpPr>
          <p:nvPr>
            <p:ph idx="1"/>
          </p:nvPr>
        </p:nvSpPr>
        <p:spPr/>
        <p:txBody>
          <a:bodyPr>
            <a:normAutofit/>
          </a:bodyPr>
          <a:lstStyle/>
          <a:p>
            <a:r>
              <a:rPr lang="vi-VN">
                <a:cs typeface="Arial" panose="020B0604020202020204" pitchFamily="34" charset="0"/>
              </a:rPr>
              <a:t>Resource Owner (Chủ sở hữu tài nguyên): Người dùng có tài khoản trên Google.</a:t>
            </a:r>
          </a:p>
          <a:p>
            <a:r>
              <a:rPr lang="vi-VN">
                <a:cs typeface="Arial" panose="020B0604020202020204" pitchFamily="34" charset="0"/>
              </a:rPr>
              <a:t>OAuth Server (Máy chủ OAuth): Google, nơi lưu trữ thông tin xác thực và cấp phép truy cập cho ứng dụng bên thứ ba.</a:t>
            </a:r>
          </a:p>
          <a:p>
            <a:r>
              <a:rPr lang="vi-VN">
                <a:cs typeface="Arial" panose="020B0604020202020204" pitchFamily="34" charset="0"/>
              </a:rPr>
              <a:t>Resource Server (Máy chủ tài nguyên): Google cung cấp các tài nguyên (dữ liệu người dùng) mà ứng dụng bên thứ ba muốn truy cập.</a:t>
            </a:r>
          </a:p>
          <a:p>
            <a:r>
              <a:rPr lang="vi-VN">
                <a:cs typeface="Arial" panose="020B0604020202020204" pitchFamily="34" charset="0"/>
              </a:rPr>
              <a:t>Client (Ứng dụng bên thứ ba): </a:t>
            </a:r>
            <a:r>
              <a:rPr lang="en-US">
                <a:cs typeface="Arial" panose="020B0604020202020204" pitchFamily="34" charset="0"/>
              </a:rPr>
              <a:t>Chính là spotify</a:t>
            </a:r>
            <a:r>
              <a:rPr lang="vi-VN">
                <a:cs typeface="Arial" panose="020B0604020202020204" pitchFamily="34" charset="0"/>
              </a:rPr>
              <a:t>.</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944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6895F-2B21-B01E-7608-45F6A7D5B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6A3EF2-6ECF-2FF5-A9DB-FAF4ADF5A8E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45108F25-75DA-6976-7AB7-84B8F13642D0}"/>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Áp dụng</a:t>
            </a:r>
            <a:endParaRPr lang="vi-VN">
              <a:latin typeface="Arial" panose="020B0604020202020204" pitchFamily="34" charset="0"/>
              <a:cs typeface="Arial" panose="020B0604020202020204" pitchFamily="34" charset="0"/>
            </a:endParaRPr>
          </a:p>
        </p:txBody>
      </p:sp>
      <p:pic>
        <p:nvPicPr>
          <p:cNvPr id="1028" name="Picture 4" descr="Sequence diagram that displays the interactions between the resource owner, authorization server, and resource server for Authorization Code flow&quot;">
            <a:extLst>
              <a:ext uri="{FF2B5EF4-FFF2-40B4-BE49-F238E27FC236}">
                <a16:creationId xmlns:a16="http://schemas.microsoft.com/office/drawing/2014/main" id="{4FCEB562-A5BC-DB57-419D-192AA4489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506621"/>
            <a:ext cx="6549076" cy="425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452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30F94-E634-6069-8551-AF06F6516C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7F97A4-319E-2743-6B41-553211CC551E}"/>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1CE4944A-8D3F-F469-8F7A-355ED73E7F5A}"/>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Implement authorization server</a:t>
            </a:r>
          </a:p>
          <a:p>
            <a:pPr lvl="1"/>
            <a:r>
              <a:rPr lang="en-US">
                <a:latin typeface="Arial" panose="020B0604020202020204" pitchFamily="34" charset="0"/>
                <a:cs typeface="Arial" panose="020B0604020202020204" pitchFamily="34" charset="0"/>
              </a:rPr>
              <a:t>Authorization Code</a:t>
            </a:r>
          </a:p>
          <a:p>
            <a:pPr lvl="1"/>
            <a:r>
              <a:rPr lang="en-US">
                <a:latin typeface="Arial" panose="020B0604020202020204" pitchFamily="34" charset="0"/>
                <a:cs typeface="Arial" panose="020B0604020202020204" pitchFamily="34" charset="0"/>
              </a:rPr>
              <a:t>Implicit</a:t>
            </a:r>
          </a:p>
          <a:p>
            <a:pPr lvl="1"/>
            <a:r>
              <a:rPr lang="en-US">
                <a:latin typeface="Arial" panose="020B0604020202020204" pitchFamily="34" charset="0"/>
                <a:cs typeface="Arial" panose="020B0604020202020204" pitchFamily="34" charset="0"/>
              </a:rPr>
              <a:t>Resource Owner Password Credentials (ROPC)</a:t>
            </a:r>
          </a:p>
          <a:p>
            <a:pPr lvl="1"/>
            <a:r>
              <a:rPr lang="en-US">
                <a:latin typeface="Arial" panose="020B0604020202020204" pitchFamily="34" charset="0"/>
                <a:cs typeface="Arial" panose="020B0604020202020204" pitchFamily="34" charset="0"/>
              </a:rPr>
              <a:t>Client Credentials</a:t>
            </a:r>
          </a:p>
          <a:p>
            <a:pPr lvl="1"/>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591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ED0D9-E2C1-047A-DB81-5036C4B12C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B28FF7-C972-857B-0EDD-F031589D6B53}"/>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78019FDE-E679-2A50-7F48-A2BB89532905}"/>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Implement authorization server</a:t>
            </a:r>
          </a:p>
          <a:p>
            <a:pPr lvl="1"/>
            <a:endParaRPr lang="vi-VN">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6F07340-AD8F-F4DD-F635-77D36A2DC140}"/>
              </a:ext>
            </a:extLst>
          </p:cNvPr>
          <p:cNvPicPr>
            <a:picLocks noChangeAspect="1"/>
          </p:cNvPicPr>
          <p:nvPr/>
        </p:nvPicPr>
        <p:blipFill>
          <a:blip r:embed="rId2"/>
          <a:stretch>
            <a:fillRect/>
          </a:stretch>
        </p:blipFill>
        <p:spPr>
          <a:xfrm>
            <a:off x="774703" y="2531503"/>
            <a:ext cx="6437599" cy="4258277"/>
          </a:xfrm>
          <a:prstGeom prst="rect">
            <a:avLst/>
          </a:prstGeom>
        </p:spPr>
      </p:pic>
    </p:spTree>
    <p:extLst>
      <p:ext uri="{BB962C8B-B14F-4D97-AF65-F5344CB8AC3E}">
        <p14:creationId xmlns:p14="http://schemas.microsoft.com/office/powerpoint/2010/main" val="2774798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0E106-0C63-FDF4-E9F9-1A526CB76A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1058F4-708D-D783-8ED1-D53E173DEF69}"/>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9CDFB545-2A05-5B22-F298-2A9B201574CE}"/>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Implement authorization server</a:t>
            </a:r>
          </a:p>
          <a:p>
            <a:pPr lvl="1"/>
            <a:r>
              <a:rPr lang="en-US">
                <a:latin typeface="Arial" panose="020B0604020202020204" pitchFamily="34" charset="0"/>
                <a:cs typeface="Arial" panose="020B0604020202020204" pitchFamily="34" charset="0"/>
              </a:rPr>
              <a:t>Authorization Code</a:t>
            </a:r>
          </a:p>
          <a:p>
            <a:pPr lvl="1"/>
            <a:endParaRPr lang="vi-VN">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A77EF5F-FBCA-F8B2-BB1C-29EAD5787C6B}"/>
              </a:ext>
            </a:extLst>
          </p:cNvPr>
          <p:cNvPicPr>
            <a:picLocks noChangeAspect="1"/>
          </p:cNvPicPr>
          <p:nvPr/>
        </p:nvPicPr>
        <p:blipFill>
          <a:blip r:embed="rId2"/>
          <a:stretch>
            <a:fillRect/>
          </a:stretch>
        </p:blipFill>
        <p:spPr>
          <a:xfrm>
            <a:off x="1230577" y="2897647"/>
            <a:ext cx="6147889" cy="1821596"/>
          </a:xfrm>
          <a:prstGeom prst="rect">
            <a:avLst/>
          </a:prstGeom>
        </p:spPr>
      </p:pic>
    </p:spTree>
    <p:extLst>
      <p:ext uri="{BB962C8B-B14F-4D97-AF65-F5344CB8AC3E}">
        <p14:creationId xmlns:p14="http://schemas.microsoft.com/office/powerpoint/2010/main" val="4263368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B87C0-4238-FD69-40A1-558F391F04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78D0EF-D5FE-CA09-093A-7C387E0199ED}"/>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B133A78C-9B2D-54AD-04D4-0C2CFD1E9BF2}"/>
              </a:ext>
            </a:extLst>
          </p:cNvPr>
          <p:cNvSpPr>
            <a:spLocks noGrp="1"/>
          </p:cNvSpPr>
          <p:nvPr>
            <p:ph idx="1"/>
          </p:nvPr>
        </p:nvSpPr>
        <p:spPr>
          <a:xfrm>
            <a:off x="677334" y="2160589"/>
            <a:ext cx="4796625" cy="3880773"/>
          </a:xfrm>
        </p:spPr>
        <p:txBody>
          <a:bodyPr>
            <a:normAutofit/>
          </a:bodyPr>
          <a:lstStyle/>
          <a:p>
            <a:r>
              <a:rPr lang="en-US">
                <a:latin typeface="Arial" panose="020B0604020202020204" pitchFamily="34" charset="0"/>
                <a:cs typeface="Arial" panose="020B0604020202020204" pitchFamily="34" charset="0"/>
              </a:rPr>
              <a:t>Implement authorization server</a:t>
            </a:r>
          </a:p>
          <a:p>
            <a:pPr lvl="1"/>
            <a:r>
              <a:rPr lang="en-US">
                <a:latin typeface="Arial" panose="020B0604020202020204" pitchFamily="34" charset="0"/>
                <a:cs typeface="Arial" panose="020B0604020202020204" pitchFamily="34" charset="0"/>
              </a:rPr>
              <a:t>Authorization Code</a:t>
            </a:r>
          </a:p>
          <a:p>
            <a:pPr lvl="2"/>
            <a:r>
              <a:rPr lang="en-US">
                <a:latin typeface="Arial" panose="020B0604020202020204" pitchFamily="34" charset="0"/>
                <a:cs typeface="Arial" panose="020B0604020202020204" pitchFamily="34" charset="0"/>
              </a:rPr>
              <a:t>Sử dụng </a:t>
            </a:r>
            <a:r>
              <a:rPr lang="en-US">
                <a:latin typeface="Arial" panose="020B0604020202020204" pitchFamily="34" charset="0"/>
                <a:cs typeface="Arial" panose="020B0604020202020204" pitchFamily="34" charset="0"/>
                <a:hlinkClick r:id="rId2"/>
              </a:rPr>
              <a:t>https://oauthdebugger.com/</a:t>
            </a:r>
            <a:r>
              <a:rPr lang="en-US">
                <a:latin typeface="Arial" panose="020B0604020202020204" pitchFamily="34" charset="0"/>
                <a:cs typeface="Arial" panose="020B0604020202020204" pitchFamily="34" charset="0"/>
              </a:rPr>
              <a:t> để làm client</a:t>
            </a:r>
          </a:p>
          <a:p>
            <a:pPr lvl="1"/>
            <a:endParaRPr lang="vi-VN">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1A6C94A-A905-E46A-C1F0-CA4E3BE8BBC2}"/>
              </a:ext>
            </a:extLst>
          </p:cNvPr>
          <p:cNvPicPr>
            <a:picLocks noChangeAspect="1"/>
          </p:cNvPicPr>
          <p:nvPr/>
        </p:nvPicPr>
        <p:blipFill>
          <a:blip r:embed="rId3"/>
          <a:stretch>
            <a:fillRect/>
          </a:stretch>
        </p:blipFill>
        <p:spPr>
          <a:xfrm>
            <a:off x="5647687" y="2253355"/>
            <a:ext cx="4417373" cy="3695240"/>
          </a:xfrm>
          <a:prstGeom prst="rect">
            <a:avLst/>
          </a:prstGeom>
        </p:spPr>
      </p:pic>
    </p:spTree>
    <p:extLst>
      <p:ext uri="{BB962C8B-B14F-4D97-AF65-F5344CB8AC3E}">
        <p14:creationId xmlns:p14="http://schemas.microsoft.com/office/powerpoint/2010/main" val="4207009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3078B-03FA-D5C5-9867-B9126962F0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043E9D-94EE-4E08-E98E-B361A76C6400}"/>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23A5CB06-9FF6-6C6D-4391-DAAF7F329675}"/>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Implement authorization server</a:t>
            </a:r>
          </a:p>
          <a:p>
            <a:pPr lvl="1"/>
            <a:r>
              <a:rPr lang="en-US">
                <a:latin typeface="Arial" panose="020B0604020202020204" pitchFamily="34" charset="0"/>
                <a:cs typeface="Arial" panose="020B0604020202020204" pitchFamily="34" charset="0"/>
              </a:rPr>
              <a:t>Authorization Code</a:t>
            </a:r>
          </a:p>
          <a:p>
            <a:pPr lvl="2"/>
            <a:r>
              <a:rPr lang="en-US">
                <a:latin typeface="Arial" panose="020B0604020202020204" pitchFamily="34" charset="0"/>
                <a:cs typeface="Arial" panose="020B0604020202020204" pitchFamily="34" charset="0"/>
              </a:rPr>
              <a:t>Authorization code được trả về</a:t>
            </a:r>
          </a:p>
          <a:p>
            <a:pPr lvl="1"/>
            <a:endParaRPr lang="vi-VN">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92615A9-6EBB-E636-4683-AF25FA9C78CA}"/>
              </a:ext>
            </a:extLst>
          </p:cNvPr>
          <p:cNvPicPr>
            <a:picLocks noChangeAspect="1"/>
          </p:cNvPicPr>
          <p:nvPr/>
        </p:nvPicPr>
        <p:blipFill>
          <a:blip r:embed="rId2"/>
          <a:stretch>
            <a:fillRect/>
          </a:stretch>
        </p:blipFill>
        <p:spPr>
          <a:xfrm>
            <a:off x="4975668" y="2032161"/>
            <a:ext cx="5230585" cy="4137627"/>
          </a:xfrm>
          <a:prstGeom prst="rect">
            <a:avLst/>
          </a:prstGeom>
        </p:spPr>
      </p:pic>
    </p:spTree>
    <p:extLst>
      <p:ext uri="{BB962C8B-B14F-4D97-AF65-F5344CB8AC3E}">
        <p14:creationId xmlns:p14="http://schemas.microsoft.com/office/powerpoint/2010/main" val="4046384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E5062-1057-5256-D64D-5BA309030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033BDC-DC77-8277-930E-FBCD2BADB9F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A3DE1BA2-C71F-AB83-AB8B-3604C6DE0840}"/>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Oauth2 là gì?</a:t>
            </a:r>
          </a:p>
          <a:p>
            <a:pPr lvl="1"/>
            <a:r>
              <a:rPr lang="vi-VN">
                <a:cs typeface="Arial" panose="020B0604020202020204" pitchFamily="34" charset="0"/>
              </a:rPr>
              <a:t>OAuth 2.0 là một giao thức xác thực và ủy quyền phổ biến được sử dụng trong việc bảo vệ thông tin và tài nguyên trên các ứng dụng web và di động.</a:t>
            </a:r>
            <a:endParaRPr lang="en-US">
              <a:cs typeface="Arial" panose="020B0604020202020204" pitchFamily="34" charset="0"/>
            </a:endParaRPr>
          </a:p>
          <a:p>
            <a:pPr lvl="1"/>
            <a:r>
              <a:rPr lang="vi-VN">
                <a:cs typeface="Arial" panose="020B0604020202020204" pitchFamily="34" charset="0"/>
              </a:rPr>
              <a:t>OAuth 2.0 cho phép người dùng cấp quyền truy cập cho ứng dụng của bên thứ ba mà không cần chia sẻ thông tin đăng nhập của mình.</a:t>
            </a:r>
          </a:p>
          <a:p>
            <a:pPr lvl="1"/>
            <a:r>
              <a:rPr lang="vi-VN">
                <a:cs typeface="Arial" panose="020B0604020202020204" pitchFamily="34" charset="0"/>
              </a:rPr>
              <a:t>Các ứng dụng sử dụng OAuth 2.0 để xác thực và ủy quyền thông qua việc sử dụng các mã truy cập (access token) và mã làm mới (refresh token). Khi một người dùng đăng nhập vào một ứng dụng thông qua OAuth 2.0, họ sẽ được yêu cầu cấp quyền truy cập cho ứng dụng đó thông qua một bước xác thực an toàn.</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3845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D30C4-19F3-6404-DE2F-6B62D9AFE3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7DD906-B3EB-19A8-0BCA-4B823356C519}"/>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BF605949-D9D9-1291-7F6B-BC1B987F4BA7}"/>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Implement authorization server</a:t>
            </a:r>
          </a:p>
          <a:p>
            <a:pPr lvl="1"/>
            <a:r>
              <a:rPr lang="en-US">
                <a:latin typeface="Arial" panose="020B0604020202020204" pitchFamily="34" charset="0"/>
                <a:cs typeface="Arial" panose="020B0604020202020204" pitchFamily="34" charset="0"/>
              </a:rPr>
              <a:t>Authorization Code</a:t>
            </a:r>
          </a:p>
          <a:p>
            <a:pPr lvl="2"/>
            <a:r>
              <a:rPr lang="en-US">
                <a:latin typeface="Arial" panose="020B0604020202020204" pitchFamily="34" charset="0"/>
                <a:cs typeface="Arial" panose="020B0604020202020204" pitchFamily="34" charset="0"/>
              </a:rPr>
              <a:t>Authorization code được trả về</a:t>
            </a:r>
          </a:p>
          <a:p>
            <a:pPr lvl="1"/>
            <a:endParaRPr lang="vi-VN">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70310D7-B2EA-756A-3320-522BD250ED2A}"/>
              </a:ext>
            </a:extLst>
          </p:cNvPr>
          <p:cNvPicPr>
            <a:picLocks noChangeAspect="1"/>
          </p:cNvPicPr>
          <p:nvPr/>
        </p:nvPicPr>
        <p:blipFill>
          <a:blip r:embed="rId2"/>
          <a:stretch>
            <a:fillRect/>
          </a:stretch>
        </p:blipFill>
        <p:spPr>
          <a:xfrm>
            <a:off x="4975668" y="2032161"/>
            <a:ext cx="5230585" cy="4137627"/>
          </a:xfrm>
          <a:prstGeom prst="rect">
            <a:avLst/>
          </a:prstGeom>
        </p:spPr>
      </p:pic>
    </p:spTree>
    <p:extLst>
      <p:ext uri="{BB962C8B-B14F-4D97-AF65-F5344CB8AC3E}">
        <p14:creationId xmlns:p14="http://schemas.microsoft.com/office/powerpoint/2010/main" val="3290097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0AC9A-5BA9-85C6-134E-C99BC3747A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75F953-FF0F-AC56-B28C-B5530E5ECE1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5546A56E-D872-9D0B-74AF-D03E8D93FE49}"/>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Implement authorization server</a:t>
            </a:r>
          </a:p>
          <a:p>
            <a:pPr lvl="1"/>
            <a:r>
              <a:rPr lang="en-US">
                <a:latin typeface="Arial" panose="020B0604020202020204" pitchFamily="34" charset="0"/>
                <a:cs typeface="Arial" panose="020B0604020202020204" pitchFamily="34" charset="0"/>
              </a:rPr>
              <a:t>Authorization Code</a:t>
            </a:r>
          </a:p>
          <a:p>
            <a:pPr lvl="2"/>
            <a:r>
              <a:rPr lang="en-US">
                <a:latin typeface="Arial" panose="020B0604020202020204" pitchFamily="34" charset="0"/>
                <a:cs typeface="Arial" panose="020B0604020202020204" pitchFamily="34" charset="0"/>
              </a:rPr>
              <a:t>Sử dụng authorization code để lấy access token</a:t>
            </a:r>
          </a:p>
          <a:p>
            <a:pPr lvl="1"/>
            <a:endParaRPr lang="vi-VN">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74B0F91-4F10-DEA1-9AA7-097C69DECDC0}"/>
              </a:ext>
            </a:extLst>
          </p:cNvPr>
          <p:cNvPicPr>
            <a:picLocks noChangeAspect="1"/>
          </p:cNvPicPr>
          <p:nvPr/>
        </p:nvPicPr>
        <p:blipFill>
          <a:blip r:embed="rId2"/>
          <a:stretch>
            <a:fillRect/>
          </a:stretch>
        </p:blipFill>
        <p:spPr>
          <a:xfrm>
            <a:off x="1678677" y="3250750"/>
            <a:ext cx="6806794" cy="2682930"/>
          </a:xfrm>
          <a:prstGeom prst="rect">
            <a:avLst/>
          </a:prstGeom>
        </p:spPr>
      </p:pic>
    </p:spTree>
    <p:extLst>
      <p:ext uri="{BB962C8B-B14F-4D97-AF65-F5344CB8AC3E}">
        <p14:creationId xmlns:p14="http://schemas.microsoft.com/office/powerpoint/2010/main" val="1926879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4116D-9063-1014-80F9-CA3BB85D3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92BA2-1826-5D84-AA91-779EECD41F88}"/>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3388A921-AAF4-9449-7580-B7F4392B39C0}"/>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Implement authorization server</a:t>
            </a:r>
          </a:p>
          <a:p>
            <a:pPr lvl="1"/>
            <a:r>
              <a:rPr lang="en-US">
                <a:latin typeface="Arial" panose="020B0604020202020204" pitchFamily="34" charset="0"/>
                <a:cs typeface="Arial" panose="020B0604020202020204" pitchFamily="34" charset="0"/>
              </a:rPr>
              <a:t>Authorization Code</a:t>
            </a:r>
          </a:p>
          <a:p>
            <a:pPr lvl="2"/>
            <a:r>
              <a:rPr lang="en-US">
                <a:latin typeface="Arial" panose="020B0604020202020204" pitchFamily="34" charset="0"/>
                <a:cs typeface="Arial" panose="020B0604020202020204" pitchFamily="34" charset="0"/>
              </a:rPr>
              <a:t>Sử dụng authorization code để lấy access token</a:t>
            </a:r>
          </a:p>
          <a:p>
            <a:pPr lvl="1"/>
            <a:endParaRPr lang="vi-VN">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81325F3-F363-87C2-6D4D-BC5323BAF800}"/>
              </a:ext>
            </a:extLst>
          </p:cNvPr>
          <p:cNvPicPr>
            <a:picLocks noChangeAspect="1"/>
          </p:cNvPicPr>
          <p:nvPr/>
        </p:nvPicPr>
        <p:blipFill>
          <a:blip r:embed="rId2"/>
          <a:stretch>
            <a:fillRect/>
          </a:stretch>
        </p:blipFill>
        <p:spPr>
          <a:xfrm>
            <a:off x="1689329" y="3246620"/>
            <a:ext cx="7469731" cy="2927566"/>
          </a:xfrm>
          <a:prstGeom prst="rect">
            <a:avLst/>
          </a:prstGeom>
        </p:spPr>
      </p:pic>
    </p:spTree>
    <p:extLst>
      <p:ext uri="{BB962C8B-B14F-4D97-AF65-F5344CB8AC3E}">
        <p14:creationId xmlns:p14="http://schemas.microsoft.com/office/powerpoint/2010/main" val="181119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405B3-C9F4-5DD0-857A-EBA3D414DE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3FF478-4DCD-3488-6D9D-07EA0F6133F3}"/>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EDF62759-D61F-AE41-4F7B-4321C67DC980}"/>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Implement authorization server</a:t>
            </a:r>
          </a:p>
          <a:p>
            <a:pPr lvl="1"/>
            <a:r>
              <a:rPr lang="en-US">
                <a:latin typeface="Arial" panose="020B0604020202020204" pitchFamily="34" charset="0"/>
                <a:cs typeface="Arial" panose="020B0604020202020204" pitchFamily="34" charset="0"/>
              </a:rPr>
              <a:t>Client Credentials</a:t>
            </a:r>
          </a:p>
          <a:p>
            <a:pPr lvl="1"/>
            <a:endParaRPr lang="vi-VN">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DD054CC-7299-37F9-136A-65A6D41EDD4E}"/>
              </a:ext>
            </a:extLst>
          </p:cNvPr>
          <p:cNvPicPr>
            <a:picLocks noChangeAspect="1"/>
          </p:cNvPicPr>
          <p:nvPr/>
        </p:nvPicPr>
        <p:blipFill>
          <a:blip r:embed="rId2"/>
          <a:stretch>
            <a:fillRect/>
          </a:stretch>
        </p:blipFill>
        <p:spPr>
          <a:xfrm>
            <a:off x="1233267" y="2917655"/>
            <a:ext cx="6776991" cy="1731818"/>
          </a:xfrm>
          <a:prstGeom prst="rect">
            <a:avLst/>
          </a:prstGeom>
        </p:spPr>
      </p:pic>
    </p:spTree>
    <p:extLst>
      <p:ext uri="{BB962C8B-B14F-4D97-AF65-F5344CB8AC3E}">
        <p14:creationId xmlns:p14="http://schemas.microsoft.com/office/powerpoint/2010/main" val="3067927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0A9E4-78F8-1884-690A-4BE00308C2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238C05-0C1D-67F1-BBC9-372462297FEA}"/>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53064429-1216-ED12-2F52-64C2555F8B2C}"/>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Implement authorization server</a:t>
            </a:r>
          </a:p>
          <a:p>
            <a:pPr lvl="1"/>
            <a:r>
              <a:rPr lang="en-US">
                <a:latin typeface="Arial" panose="020B0604020202020204" pitchFamily="34" charset="0"/>
                <a:cs typeface="Arial" panose="020B0604020202020204" pitchFamily="34" charset="0"/>
              </a:rPr>
              <a:t>Client Credentials</a:t>
            </a:r>
          </a:p>
          <a:p>
            <a:pPr lvl="1"/>
            <a:endParaRPr lang="vi-VN">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63FA00B-FCCA-FFF3-8723-C8322CA671AB}"/>
              </a:ext>
            </a:extLst>
          </p:cNvPr>
          <p:cNvPicPr>
            <a:picLocks noChangeAspect="1"/>
          </p:cNvPicPr>
          <p:nvPr/>
        </p:nvPicPr>
        <p:blipFill>
          <a:blip r:embed="rId2"/>
          <a:stretch>
            <a:fillRect/>
          </a:stretch>
        </p:blipFill>
        <p:spPr>
          <a:xfrm>
            <a:off x="1231931" y="2926110"/>
            <a:ext cx="7487473" cy="2560881"/>
          </a:xfrm>
          <a:prstGeom prst="rect">
            <a:avLst/>
          </a:prstGeom>
        </p:spPr>
      </p:pic>
    </p:spTree>
    <p:extLst>
      <p:ext uri="{BB962C8B-B14F-4D97-AF65-F5344CB8AC3E}">
        <p14:creationId xmlns:p14="http://schemas.microsoft.com/office/powerpoint/2010/main" val="3625867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1E556-4DD9-EE85-2EB4-CFB8583EE5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7CE1C-BDA5-C4F0-5EB4-455484A5D2A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E2CD71C8-4E8A-BED3-AAB9-202A2AA89157}"/>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Implement authorization server</a:t>
            </a:r>
          </a:p>
          <a:p>
            <a:pPr lvl="1"/>
            <a:r>
              <a:rPr lang="en-US">
                <a:latin typeface="Arial" panose="020B0604020202020204" pitchFamily="34" charset="0"/>
                <a:cs typeface="Arial" panose="020B0604020202020204" pitchFamily="34" charset="0"/>
              </a:rPr>
              <a:t>Client Credentials</a:t>
            </a:r>
          </a:p>
          <a:p>
            <a:pPr lvl="1"/>
            <a:endParaRPr lang="vi-VN">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3E15F52-6DF5-EE07-23B8-ECCB45057E35}"/>
              </a:ext>
            </a:extLst>
          </p:cNvPr>
          <p:cNvPicPr>
            <a:picLocks noChangeAspect="1"/>
          </p:cNvPicPr>
          <p:nvPr/>
        </p:nvPicPr>
        <p:blipFill>
          <a:blip r:embed="rId2"/>
          <a:stretch>
            <a:fillRect/>
          </a:stretch>
        </p:blipFill>
        <p:spPr>
          <a:xfrm>
            <a:off x="1231931" y="2948042"/>
            <a:ext cx="7487473" cy="2927566"/>
          </a:xfrm>
          <a:prstGeom prst="rect">
            <a:avLst/>
          </a:prstGeom>
        </p:spPr>
      </p:pic>
    </p:spTree>
    <p:extLst>
      <p:ext uri="{BB962C8B-B14F-4D97-AF65-F5344CB8AC3E}">
        <p14:creationId xmlns:p14="http://schemas.microsoft.com/office/powerpoint/2010/main" val="269990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DF651-0C65-C4A1-B6F6-DF4430E337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0B5238-2B80-7377-904A-5FBF4A85BBF9}"/>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B17EDC15-EC79-67FA-0B08-4250C11E1F07}"/>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Implement authorization server</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3875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1EA48-E20F-CC52-2F5F-EBD29E67C7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30C20F-7733-3F3F-7180-E31E842B7C6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6721913F-C771-3CAC-AD40-0FFAAA6E8EF2}"/>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Implement client</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11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99F58-78F2-CD98-A1C4-38C213B465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A83575-5989-C400-8F6D-73A15C846F41}"/>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08D3B820-4C43-DC75-2042-6148CABB9C43}"/>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Implement server</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959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E5062-1057-5256-D64D-5BA309030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033BDC-DC77-8277-930E-FBCD2BADB9F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A3DE1BA2-C71F-AB83-AB8B-3604C6DE0840}"/>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Có 4 loại "grant types“ thường dùng trong OAuth2:</a:t>
            </a:r>
          </a:p>
          <a:p>
            <a:pPr lvl="1"/>
            <a:r>
              <a:rPr lang="vi-VN">
                <a:latin typeface="Arial" panose="020B0604020202020204" pitchFamily="34" charset="0"/>
                <a:cs typeface="Arial" panose="020B0604020202020204" pitchFamily="34" charset="0"/>
              </a:rPr>
              <a:t>Authorization Code</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Implicit</a:t>
            </a:r>
          </a:p>
          <a:p>
            <a:pPr lvl="1"/>
            <a:r>
              <a:rPr lang="en-US">
                <a:latin typeface="Arial" panose="020B0604020202020204" pitchFamily="34" charset="0"/>
                <a:cs typeface="Arial" panose="020B0604020202020204" pitchFamily="34" charset="0"/>
              </a:rPr>
              <a:t>Resource Owner Password Credentials (ROPC)</a:t>
            </a:r>
            <a:endParaRPr lang="vi-VN">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Client Credentials</a:t>
            </a:r>
          </a:p>
        </p:txBody>
      </p:sp>
    </p:spTree>
    <p:extLst>
      <p:ext uri="{BB962C8B-B14F-4D97-AF65-F5344CB8AC3E}">
        <p14:creationId xmlns:p14="http://schemas.microsoft.com/office/powerpoint/2010/main" val="3597286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FA255-38EE-FF88-3A9A-269AD1E965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200A9F-0521-6408-5BF9-B6905CB0B5DA}"/>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CF26A7EA-9489-8E77-8EA3-6990697E4E52}"/>
              </a:ext>
            </a:extLst>
          </p:cNvPr>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Authorization Code</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Mô tả:</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Đây là loại grant phổ biến nhất, được sử dụng cho các ứng dụng server-side (ứng dụng bảo mật cao).</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Quy trình:</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Người dùng đăng nhập và cấp quyền truy cập.</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Máy chủ ủy quyền cấp một Authorization Code cho ứng dụng.</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Ứng dụng sử dụng code này để yêu cầu Access Token từ máy chủ.</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Sử dụng khi nào:</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Ứng dụng web hoặc server cần lưu trữ Access Token.</a:t>
            </a:r>
          </a:p>
        </p:txBody>
      </p:sp>
    </p:spTree>
    <p:extLst>
      <p:ext uri="{BB962C8B-B14F-4D97-AF65-F5344CB8AC3E}">
        <p14:creationId xmlns:p14="http://schemas.microsoft.com/office/powerpoint/2010/main" val="109390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18A55-4C9E-A0D6-2772-B25592CBAE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D5E8DF-6321-3CE0-123C-49F6B2001543}"/>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C7EECD73-2922-8831-0D29-6096C5B70098}"/>
              </a:ext>
            </a:extLst>
          </p:cNvPr>
          <p:cNvSpPr>
            <a:spLocks noGrp="1"/>
          </p:cNvSpPr>
          <p:nvPr>
            <p:ph idx="1"/>
          </p:nvPr>
        </p:nvSpPr>
        <p:spPr/>
        <p:txBody>
          <a:bodyPr>
            <a:normAutofit/>
          </a:bodyPr>
          <a:lstStyle/>
          <a:p>
            <a:r>
              <a:rPr lang="vi-VN">
                <a:cs typeface="Arial" panose="020B0604020202020204" pitchFamily="34" charset="0"/>
              </a:rPr>
              <a:t>Authorization Code</a:t>
            </a:r>
            <a:endParaRPr lang="vi-VN">
              <a:latin typeface="Arial" panose="020B0604020202020204" pitchFamily="34" charset="0"/>
              <a:cs typeface="Arial" panose="020B0604020202020204" pitchFamily="34" charset="0"/>
            </a:endParaRPr>
          </a:p>
        </p:txBody>
      </p:sp>
      <p:pic>
        <p:nvPicPr>
          <p:cNvPr id="1028" name="Picture 4" descr="Sequence diagram that displays the interactions between the resource owner, authorization server, and resource server for Authorization Code flow&quot;">
            <a:extLst>
              <a:ext uri="{FF2B5EF4-FFF2-40B4-BE49-F238E27FC236}">
                <a16:creationId xmlns:a16="http://schemas.microsoft.com/office/drawing/2014/main" id="{D072F604-98EC-5CE7-1FA3-E32310694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506621"/>
            <a:ext cx="6549076" cy="425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700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3B9D2-4677-A778-9D01-59D852AA0C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22477A-6339-75D1-330B-01F59A96A129}"/>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FE8B66D6-0E7E-0F7E-68DD-E5BBBEB78F4B}"/>
              </a:ext>
            </a:extLst>
          </p:cNvPr>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Implicit</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Mô tả:</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Được thiết kế cho các ứng dụng client-side như ứng dụng JavaScript chạy trên trình duyệt.</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Quy trình:</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Người dùng đăng nhập và cấp quyền truy cập.</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Máy chủ ủy quyền trả lại Access Token trực tiếp qua URL.</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Sử dụng khi nào:</a:t>
            </a:r>
          </a:p>
          <a:p>
            <a:pPr lvl="2"/>
            <a:r>
              <a:rPr lang="en-US">
                <a:latin typeface="Arial" panose="020B0604020202020204" pitchFamily="34" charset="0"/>
                <a:cs typeface="Arial" panose="020B0604020202020204" pitchFamily="34" charset="0"/>
              </a:rPr>
              <a:t>Các ứng dụng một trang (SPA - Single Page Applications).</a:t>
            </a:r>
          </a:p>
        </p:txBody>
      </p:sp>
    </p:spTree>
    <p:extLst>
      <p:ext uri="{BB962C8B-B14F-4D97-AF65-F5344CB8AC3E}">
        <p14:creationId xmlns:p14="http://schemas.microsoft.com/office/powerpoint/2010/main" val="28337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B6A9D-C840-ADF5-30DE-2428ECE194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355234-D399-E4A5-F14C-8985DB99814E}"/>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ECE1D6FD-E653-7194-A6F7-B582730A3AA3}"/>
              </a:ext>
            </a:extLst>
          </p:cNvPr>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Implicit</a:t>
            </a:r>
            <a:r>
              <a:rPr lang="en-US">
                <a:latin typeface="Arial" panose="020B0604020202020204" pitchFamily="34" charset="0"/>
                <a:cs typeface="Arial" panose="020B0604020202020204" pitchFamily="34" charset="0"/>
              </a:rPr>
              <a:t>:</a:t>
            </a:r>
          </a:p>
        </p:txBody>
      </p:sp>
      <p:pic>
        <p:nvPicPr>
          <p:cNvPr id="2052" name="Picture 4" descr="Sequence diagram that displays the interaction between the resource owner, authorization server, and resource server for the Implicit grant flow">
            <a:extLst>
              <a:ext uri="{FF2B5EF4-FFF2-40B4-BE49-F238E27FC236}">
                <a16:creationId xmlns:a16="http://schemas.microsoft.com/office/drawing/2014/main" id="{6E35646B-BED6-9BF2-AD7A-EF30B434D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523219"/>
            <a:ext cx="6848732" cy="400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28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27DA0-0468-2C20-1016-DE65AA3CA1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C67B7-E834-61F9-1F58-256CD66315A0}"/>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6F4A2E25-D937-A4F1-CDE0-DEE406B7D345}"/>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Resource Owner Password Credentials (ROPC):</a:t>
            </a:r>
          </a:p>
          <a:p>
            <a:pPr lvl="1"/>
            <a:r>
              <a:rPr lang="vi-VN">
                <a:latin typeface="Arial" panose="020B0604020202020204" pitchFamily="34" charset="0"/>
                <a:cs typeface="Arial" panose="020B0604020202020204" pitchFamily="34" charset="0"/>
              </a:rPr>
              <a:t>Mô tả:</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Người dùng cung cấp tên đăng nhập và mật khẩu trực tiếp cho ứng dụng.</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Quy trình:</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Ứng dụng gửi thông tin đăng nhập của người dùng đến máy chủ.</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Máy chủ trả về Access Token nếu thông tin hợp lệ.</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Sử dụng khi nào:</a:t>
            </a:r>
          </a:p>
          <a:p>
            <a:pPr lvl="2"/>
            <a:r>
              <a:rPr lang="en-US">
                <a:latin typeface="Arial" panose="020B0604020202020204" pitchFamily="34" charset="0"/>
                <a:cs typeface="Arial" panose="020B0604020202020204" pitchFamily="34" charset="0"/>
              </a:rPr>
              <a:t>Khi ứng dụng thuộc quyền kiểm soát của tổ chức (nội bộ).</a:t>
            </a:r>
          </a:p>
        </p:txBody>
      </p:sp>
    </p:spTree>
    <p:extLst>
      <p:ext uri="{BB962C8B-B14F-4D97-AF65-F5344CB8AC3E}">
        <p14:creationId xmlns:p14="http://schemas.microsoft.com/office/powerpoint/2010/main" val="121739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0EAC3-2215-5148-427F-9E61A82F6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A19B44-800C-251D-7C80-122E6D9E5290}"/>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9655A8F6-C6B9-F06D-1090-7F1B19B87F5B}"/>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Resource Owner Password Credentials (ROPC):</a:t>
            </a:r>
          </a:p>
        </p:txBody>
      </p:sp>
      <p:pic>
        <p:nvPicPr>
          <p:cNvPr id="3078" name="Picture 6" descr="Sequence diagram that shows the interaction between the resource owner, authorization server, and resource server for Resource Owner Password flow">
            <a:extLst>
              <a:ext uri="{FF2B5EF4-FFF2-40B4-BE49-F238E27FC236}">
                <a16:creationId xmlns:a16="http://schemas.microsoft.com/office/drawing/2014/main" id="{66000790-8F9F-4A3C-8205-2BB45CE7A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526193"/>
            <a:ext cx="6854645" cy="3932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364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4955</TotalTime>
  <Words>766</Words>
  <Application>Microsoft Office PowerPoint</Application>
  <PresentationFormat>Widescreen</PresentationFormat>
  <Paragraphs>115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JetBrains Mono</vt:lpstr>
      <vt:lpstr>Trebuchet MS</vt:lpstr>
      <vt:lpstr>Wingdings 3</vt:lpstr>
      <vt:lpstr>Facet</vt:lpstr>
      <vt:lpstr>Spring Boot</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Implement</vt:lpstr>
      <vt:lpstr>Implement</vt:lpstr>
      <vt:lpstr>Implement</vt:lpstr>
      <vt:lpstr>Implement</vt:lpstr>
      <vt:lpstr>Implement</vt:lpstr>
      <vt:lpstr>Implement</vt:lpstr>
      <vt:lpstr>Implement</vt:lpstr>
      <vt:lpstr>Implement</vt:lpstr>
      <vt:lpstr>Implement</vt:lpstr>
      <vt:lpstr>Implement</vt:lpstr>
      <vt:lpstr>Implement</vt:lpstr>
      <vt:lpstr>Implement</vt:lpstr>
      <vt:lpstr>Implement</vt:lpstr>
      <vt:lpstr>Implement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Hào Lê</cp:lastModifiedBy>
  <cp:revision>1151</cp:revision>
  <dcterms:created xsi:type="dcterms:W3CDTF">2024-06-06T15:40:49Z</dcterms:created>
  <dcterms:modified xsi:type="dcterms:W3CDTF">2024-11-27T17:05:43Z</dcterms:modified>
</cp:coreProperties>
</file>