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04" r:id="rId3"/>
    <p:sldId id="306" r:id="rId4"/>
    <p:sldId id="313" r:id="rId5"/>
    <p:sldId id="307" r:id="rId6"/>
    <p:sldId id="308" r:id="rId7"/>
    <p:sldId id="309" r:id="rId8"/>
    <p:sldId id="310" r:id="rId9"/>
    <p:sldId id="311" r:id="rId10"/>
    <p:sldId id="312" r:id="rId11"/>
    <p:sldId id="317" r:id="rId12"/>
    <p:sldId id="314" r:id="rId13"/>
    <p:sldId id="315" r:id="rId14"/>
    <p:sldId id="316" r:id="rId15"/>
    <p:sldId id="318" r:id="rId16"/>
    <p:sldId id="319" r:id="rId17"/>
    <p:sldId id="320" r:id="rId18"/>
    <p:sldId id="321" r:id="rId19"/>
    <p:sldId id="32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00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29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9A89-72C0-40C6-A55C-C6C12D525AC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5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03. Request and Response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2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Cấu trúc của một HTTP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miro.medium.com/v2/resize:fit:700/1*GckGj6R-ITswf3yro5_JX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18" y="2764761"/>
            <a:ext cx="66675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68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Cấu trúc của một HTTP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State the core components of an HTTP response ?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18" y="2709200"/>
            <a:ext cx="62865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92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- Status 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Cấu trúc HTTP response gần giống với HTTP request, chỉ khác nhau là thay vì Request-Line, thì HTTP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Status-Line.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giống như Request-Line, Status-Line cũng có ba phần như sau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HTTP-version: phiên bản HTTP cao nhất mà server hỗ trợ.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Status-Code: mã kết quả trả về.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Reason-Phrase: mô tả về Status-Code.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47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vi-VN" dirty="0">
                <a:cs typeface="Arial" panose="020B0604020202020204" pitchFamily="34" charset="0"/>
              </a:rPr>
              <a:t>Headers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636698" cy="3880773"/>
          </a:xfrm>
        </p:spPr>
        <p:txBody>
          <a:bodyPr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Headers (Tiêu đề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Chứa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các thông tin bổ sung cho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oại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nội dung (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Content-Type)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hông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tin xác thực (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hông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tin về ngôn ngữ (Accept-Language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6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smtClean="0">
                <a:cs typeface="Arial" panose="020B0604020202020204" pitchFamily="34" charset="0"/>
              </a:rPr>
              <a:t>Body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hứa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dữ liệu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như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HTML, JSON, hoặc dữ liệu nhị phân như hình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ảnh.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Nếu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không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cần phần thân, phần này có thể bỏ trống.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21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Status-code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1xx Informational (Thông </a:t>
            </a:r>
            <a:r>
              <a:rPr lang="vi-VN" dirty="0" smtClean="0">
                <a:cs typeface="Arial" panose="020B0604020202020204" pitchFamily="34" charset="0"/>
              </a:rPr>
              <a:t>tin): 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>
                <a:cs typeface="Arial" panose="020B0604020202020204" pitchFamily="34" charset="0"/>
              </a:rPr>
              <a:t>100 Continue: Máy chủ đã nhận yêu cầu và client có thể tiếp tục gửi phần thân của yêu cầu.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101 </a:t>
            </a:r>
            <a:r>
              <a:rPr lang="vi-VN" dirty="0">
                <a:cs typeface="Arial" panose="020B0604020202020204" pitchFamily="34" charset="0"/>
              </a:rPr>
              <a:t>Switching Protocols: Máy chủ đang yêu cầu client chuyển sang một giao thức khác.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0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Status-code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2xx Success (Thành công)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>
                <a:cs typeface="Arial" panose="020B0604020202020204" pitchFamily="34" charset="0"/>
              </a:rPr>
              <a:t>200 OK: Yêu cầu thành công và phản hồi có nội dung được trả về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201 </a:t>
            </a:r>
            <a:r>
              <a:rPr lang="vi-VN" dirty="0">
                <a:cs typeface="Arial" panose="020B0604020202020204" pitchFamily="34" charset="0"/>
              </a:rPr>
              <a:t>Created: Yêu cầu đã tạo mới tài nguyên thành công trên máy chủ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204 </a:t>
            </a:r>
            <a:r>
              <a:rPr lang="vi-VN" dirty="0">
                <a:cs typeface="Arial" panose="020B0604020202020204" pitchFamily="34" charset="0"/>
              </a:rPr>
              <a:t>No Content: Yêu cầu đã thành công nhưng không có nội dung để trả về.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8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Status-code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3xx Redirection (Chuyển hướng)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>
                <a:cs typeface="Arial" panose="020B0604020202020204" pitchFamily="34" charset="0"/>
              </a:rPr>
              <a:t>301 Moved Permanently: Tài nguyên đã được chuyển đến một địa chỉ mới vĩnh viễn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302 </a:t>
            </a:r>
            <a:r>
              <a:rPr lang="vi-VN" dirty="0">
                <a:cs typeface="Arial" panose="020B0604020202020204" pitchFamily="34" charset="0"/>
              </a:rPr>
              <a:t>Found / Moved Temporarily: Tài nguyên đã được chuyển đến một địa chỉ mới tạm thời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304 </a:t>
            </a:r>
            <a:r>
              <a:rPr lang="vi-VN" dirty="0">
                <a:cs typeface="Arial" panose="020B0604020202020204" pitchFamily="34" charset="0"/>
              </a:rPr>
              <a:t>Not Modified: Client đã thực hiện yêu cầu điều kiện và tài nguyên không thay đổi, nên không có nội dung mới được trả về.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27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Status-code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4xx Client Error (Lỗi từ phía client)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>
                <a:cs typeface="Arial" panose="020B0604020202020204" pitchFamily="34" charset="0"/>
              </a:rPr>
              <a:t>400 Bad Request: Yêu cầu không hợp lệ từ phía client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401 </a:t>
            </a:r>
            <a:r>
              <a:rPr lang="vi-VN" dirty="0">
                <a:cs typeface="Arial" panose="020B0604020202020204" pitchFamily="34" charset="0"/>
              </a:rPr>
              <a:t>Unauthorized: Yêu cầu cần xác thực trước khi tiếp tục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403 </a:t>
            </a:r>
            <a:r>
              <a:rPr lang="vi-VN" dirty="0">
                <a:cs typeface="Arial" panose="020B0604020202020204" pitchFamily="34" charset="0"/>
              </a:rPr>
              <a:t>Forbidden: Client không được phép truy cập vào tài nguyên được yêu cầu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404 </a:t>
            </a:r>
            <a:r>
              <a:rPr lang="vi-VN" dirty="0">
                <a:cs typeface="Arial" panose="020B0604020202020204" pitchFamily="34" charset="0"/>
              </a:rPr>
              <a:t>Not Found: Tài nguyên được yêu cầu không tồn tại trên máy chủ.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36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Status-code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5xx Server Error (Lỗi từ phía máy chủ)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>
                <a:cs typeface="Arial" panose="020B0604020202020204" pitchFamily="34" charset="0"/>
              </a:rPr>
              <a:t>500 Internal Server Error: Lỗi nội bộ từ phía máy chủ khi xử lý yêu cầu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503 </a:t>
            </a:r>
            <a:r>
              <a:rPr lang="vi-VN" dirty="0">
                <a:cs typeface="Arial" panose="020B0604020202020204" pitchFamily="34" charset="0"/>
              </a:rPr>
              <a:t>Service Unavailable: Máy chủ không thể xử lý yêu cầu do tạm thời quá tải hoặc bảo trì.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 Request là gì?</a:t>
            </a:r>
          </a:p>
          <a:p>
            <a:r>
              <a:rPr lang="en-US" dirty="0" smtClean="0">
                <a:cs typeface="Arial" panose="020B0604020202020204" pitchFamily="34" charset="0"/>
              </a:rPr>
              <a:t>H</a:t>
            </a:r>
            <a:r>
              <a:rPr lang="vi-VN" dirty="0" smtClean="0">
                <a:cs typeface="Arial" panose="020B0604020202020204" pitchFamily="34" charset="0"/>
              </a:rPr>
              <a:t>iểu đơn </a:t>
            </a:r>
            <a:r>
              <a:rPr lang="vi-VN" dirty="0">
                <a:cs typeface="Arial" panose="020B0604020202020204" pitchFamily="34" charset="0"/>
              </a:rPr>
              <a:t>giản là các thông tin sẽ được gửi từ </a:t>
            </a:r>
            <a:r>
              <a:rPr lang="vi-VN" dirty="0" smtClean="0">
                <a:cs typeface="Arial" panose="020B0604020202020204" pitchFamily="34" charset="0"/>
              </a:rPr>
              <a:t>client </a:t>
            </a:r>
            <a:r>
              <a:rPr lang="vi-VN" dirty="0">
                <a:cs typeface="Arial" panose="020B0604020202020204" pitchFamily="34" charset="0"/>
              </a:rPr>
              <a:t>lên server. Server sẽ có nhiệm vụ tìm và xử lý các loại dữ liệu, thông tin, client mong </a:t>
            </a:r>
            <a:r>
              <a:rPr lang="vi-VN" dirty="0" smtClean="0">
                <a:cs typeface="Arial" panose="020B0604020202020204" pitchFamily="34" charset="0"/>
              </a:rPr>
              <a:t>muốn.</a:t>
            </a:r>
            <a:endParaRPr lang="en-US" dirty="0" smtClean="0">
              <a:cs typeface="Arial" panose="020B0604020202020204" pitchFamily="34" charset="0"/>
            </a:endParaRPr>
          </a:p>
          <a:p>
            <a:r>
              <a:rPr lang="vi-VN" dirty="0" smtClean="0">
                <a:cs typeface="Arial" panose="020B0604020202020204" pitchFamily="34" charset="0"/>
              </a:rPr>
              <a:t>HTTP </a:t>
            </a:r>
            <a:r>
              <a:rPr lang="vi-VN" dirty="0">
                <a:cs typeface="Arial" panose="020B0604020202020204" pitchFamily="34" charset="0"/>
              </a:rPr>
              <a:t>Request có thể tồn tại dưới file text hoặc dưới dạng XML hoặc dạng Json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8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Cấu trúc của một HTTP Request?</a:t>
            </a:r>
          </a:p>
        </p:txBody>
      </p:sp>
      <p:pic>
        <p:nvPicPr>
          <p:cNvPr id="4" name="Picture 2" descr="https://miro.medium.com/v2/resize:fit:700/1*_D25cq9jAVGsdJXlibPa6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18" y="2726662"/>
            <a:ext cx="6667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17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Cấu trúc của một HTTP Request?</a:t>
            </a:r>
          </a:p>
        </p:txBody>
      </p:sp>
      <p:pic>
        <p:nvPicPr>
          <p:cNvPr id="1026" name="Picture 2" descr="Http Request and Response. An HTTP (Hypertext Transfer Protocol)… | by Raza 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509" y="2786067"/>
            <a:ext cx="4692318" cy="325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80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Request 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636698" cy="3880773"/>
          </a:xfrm>
        </p:spPr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HTTP Method (Phương thức HTTP</a:t>
            </a:r>
            <a:r>
              <a:rPr lang="vi-VN" dirty="0" smtClean="0">
                <a:cs typeface="Arial" panose="020B0604020202020204" pitchFamily="34" charset="0"/>
              </a:rPr>
              <a:t>):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vi-VN" dirty="0" smtClean="0">
                <a:cs typeface="Arial" panose="020B0604020202020204" pitchFamily="34" charset="0"/>
              </a:rPr>
              <a:t>Xác </a:t>
            </a:r>
            <a:r>
              <a:rPr lang="vi-VN" dirty="0">
                <a:cs typeface="Arial" panose="020B0604020202020204" pitchFamily="34" charset="0"/>
              </a:rPr>
              <a:t>định hành động mà client (người dùng hoặc ứng dụng) muốn thực </a:t>
            </a:r>
            <a:r>
              <a:rPr lang="vi-VN" dirty="0" smtClean="0">
                <a:cs typeface="Arial" panose="020B0604020202020204" pitchFamily="34" charset="0"/>
              </a:rPr>
              <a:t>hiện.</a:t>
            </a:r>
            <a:endParaRPr lang="en-US" dirty="0" smtClean="0">
              <a:cs typeface="Arial" panose="020B0604020202020204" pitchFamily="34" charset="0"/>
            </a:endParaRPr>
          </a:p>
          <a:p>
            <a:r>
              <a:rPr lang="vi-VN" dirty="0" smtClean="0">
                <a:cs typeface="Arial" panose="020B0604020202020204" pitchFamily="34" charset="0"/>
              </a:rPr>
              <a:t>Các </a:t>
            </a:r>
            <a:r>
              <a:rPr lang="vi-VN" dirty="0">
                <a:cs typeface="Arial" panose="020B0604020202020204" pitchFamily="34" charset="0"/>
              </a:rPr>
              <a:t>phương thức phổ biến nhất là GET, POST, PUT, </a:t>
            </a:r>
            <a:r>
              <a:rPr lang="vi-VN" dirty="0" smtClean="0">
                <a:cs typeface="Arial" panose="020B0604020202020204" pitchFamily="34" charset="0"/>
              </a:rPr>
              <a:t>DELETE.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 Request and Response. An HTTP (Hypertext Transfer Protocol)… | by Raza 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343" y="2535537"/>
            <a:ext cx="4692318" cy="325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48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Request 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636698" cy="3880773"/>
          </a:xfrm>
        </p:spPr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URL (Uniform Resource Locator</a:t>
            </a:r>
            <a:r>
              <a:rPr lang="vi-VN" dirty="0" smtClean="0">
                <a:cs typeface="Arial" panose="020B0604020202020204" pitchFamily="34" charset="0"/>
              </a:rPr>
              <a:t>):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vi-VN" dirty="0" smtClean="0">
                <a:cs typeface="Arial" panose="020B0604020202020204" pitchFamily="34" charset="0"/>
              </a:rPr>
              <a:t>Địa </a:t>
            </a:r>
            <a:r>
              <a:rPr lang="vi-VN" dirty="0">
                <a:cs typeface="Arial" panose="020B0604020202020204" pitchFamily="34" charset="0"/>
              </a:rPr>
              <a:t>chỉ cụ thể </a:t>
            </a:r>
            <a:r>
              <a:rPr lang="vi-VN" dirty="0" smtClean="0">
                <a:cs typeface="Arial" panose="020B0604020202020204" pitchFamily="34" charset="0"/>
              </a:rPr>
              <a:t>mà </a:t>
            </a:r>
            <a:r>
              <a:rPr lang="vi-VN" dirty="0">
                <a:cs typeface="Arial" panose="020B0604020202020204" pitchFamily="34" charset="0"/>
              </a:rPr>
              <a:t>client muốn tương tác với server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Protocal version (HTTP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version): Đây là phiên bản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HTTP, phổ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biến nhất là HTTP/1.0 hay HTTP/1.1.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 Request and Response. An HTTP (Hypertext Transfer Protocol)… | by Raza 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343" y="2535537"/>
            <a:ext cx="4692318" cy="325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Request - </a:t>
            </a:r>
            <a:r>
              <a:rPr lang="vi-VN" dirty="0">
                <a:cs typeface="Arial" panose="020B0604020202020204" pitchFamily="34" charset="0"/>
              </a:rPr>
              <a:t>Headers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636698" cy="3880773"/>
          </a:xfrm>
        </p:spPr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Headers (Tiêu đề</a:t>
            </a:r>
            <a:r>
              <a:rPr lang="vi-VN" dirty="0" smtClean="0">
                <a:cs typeface="Arial" panose="020B0604020202020204" pitchFamily="34" charset="0"/>
              </a:rPr>
              <a:t>):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vi-VN" dirty="0" smtClean="0">
                <a:cs typeface="Arial" panose="020B0604020202020204" pitchFamily="34" charset="0"/>
              </a:rPr>
              <a:t>Chứa </a:t>
            </a:r>
            <a:r>
              <a:rPr lang="vi-VN" dirty="0">
                <a:cs typeface="Arial" panose="020B0604020202020204" pitchFamily="34" charset="0"/>
              </a:rPr>
              <a:t>các thông tin bổ sung cho request, </a:t>
            </a:r>
            <a:r>
              <a:rPr lang="vi-VN" dirty="0" smtClean="0">
                <a:cs typeface="Arial" panose="020B0604020202020204" pitchFamily="34" charset="0"/>
              </a:rPr>
              <a:t>như</a:t>
            </a:r>
            <a:r>
              <a:rPr lang="en-US" dirty="0" smtClean="0"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L</a:t>
            </a:r>
            <a:r>
              <a:rPr lang="vi-VN" dirty="0" smtClean="0">
                <a:cs typeface="Arial" panose="020B0604020202020204" pitchFamily="34" charset="0"/>
              </a:rPr>
              <a:t>oại </a:t>
            </a:r>
            <a:r>
              <a:rPr lang="vi-VN" dirty="0">
                <a:cs typeface="Arial" panose="020B0604020202020204" pitchFamily="34" charset="0"/>
              </a:rPr>
              <a:t>nội dung (</a:t>
            </a:r>
            <a:r>
              <a:rPr lang="vi-VN" dirty="0" smtClean="0">
                <a:cs typeface="Arial" panose="020B0604020202020204" pitchFamily="34" charset="0"/>
              </a:rPr>
              <a:t>Content-Type)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T</a:t>
            </a:r>
            <a:r>
              <a:rPr lang="vi-VN" dirty="0" smtClean="0">
                <a:cs typeface="Arial" panose="020B0604020202020204" pitchFamily="34" charset="0"/>
              </a:rPr>
              <a:t>hông </a:t>
            </a:r>
            <a:r>
              <a:rPr lang="vi-VN" dirty="0">
                <a:cs typeface="Arial" panose="020B0604020202020204" pitchFamily="34" charset="0"/>
              </a:rPr>
              <a:t>tin xác thực (</a:t>
            </a:r>
            <a:r>
              <a:rPr lang="vi-VN" dirty="0" smtClean="0">
                <a:cs typeface="Arial" panose="020B0604020202020204" pitchFamily="34" charset="0"/>
              </a:rPr>
              <a:t>Authorization)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T</a:t>
            </a:r>
            <a:r>
              <a:rPr lang="vi-VN" dirty="0" smtClean="0">
                <a:cs typeface="Arial" panose="020B0604020202020204" pitchFamily="34" charset="0"/>
              </a:rPr>
              <a:t>hông </a:t>
            </a:r>
            <a:r>
              <a:rPr lang="vi-VN" dirty="0">
                <a:cs typeface="Arial" panose="020B0604020202020204" pitchFamily="34" charset="0"/>
              </a:rPr>
              <a:t>tin về ngôn ngữ (Accept-Language</a:t>
            </a:r>
            <a:r>
              <a:rPr lang="vi-VN" dirty="0" smtClean="0">
                <a:cs typeface="Arial" panose="020B0604020202020204" pitchFamily="34" charset="0"/>
              </a:rPr>
              <a:t>)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cs typeface="Arial" panose="020B0604020202020204" pitchFamily="34" charset="0"/>
              </a:rPr>
              <a:t>...</a:t>
            </a:r>
          </a:p>
          <a:p>
            <a:r>
              <a:rPr lang="vi-VN" dirty="0" smtClean="0">
                <a:cs typeface="Arial" panose="020B0604020202020204" pitchFamily="34" charset="0"/>
              </a:rPr>
              <a:t>Headers </a:t>
            </a:r>
            <a:r>
              <a:rPr lang="vi-VN" dirty="0">
                <a:cs typeface="Arial" panose="020B0604020202020204" pitchFamily="34" charset="0"/>
              </a:rPr>
              <a:t>thường đi kèm với mỗi request để server có thể hiểu và xử lý yêu cầu đúng cách.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 Request and Response. An HTTP (Hypertext Transfer Protocol)… | by Raza 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343" y="2535537"/>
            <a:ext cx="4692318" cy="325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55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Request - Body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636698" cy="3880773"/>
          </a:xfrm>
        </p:spPr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Body (Thân request</a:t>
            </a:r>
            <a:r>
              <a:rPr lang="vi-VN" dirty="0" smtClean="0">
                <a:cs typeface="Arial" panose="020B0604020202020204" pitchFamily="34" charset="0"/>
              </a:rPr>
              <a:t>):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vi-VN" dirty="0" smtClean="0">
                <a:cs typeface="Arial" panose="020B0604020202020204" pitchFamily="34" charset="0"/>
              </a:rPr>
              <a:t>Chứa </a:t>
            </a:r>
            <a:r>
              <a:rPr lang="vi-VN" dirty="0">
                <a:cs typeface="Arial" panose="020B0604020202020204" pitchFamily="34" charset="0"/>
              </a:rPr>
              <a:t>dữ liệu được gửi đi từ client tới </a:t>
            </a:r>
            <a:r>
              <a:rPr lang="vi-VN" dirty="0" smtClean="0">
                <a:cs typeface="Arial" panose="020B0604020202020204" pitchFamily="34" charset="0"/>
              </a:rPr>
              <a:t>server.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vi-VN" dirty="0" smtClean="0">
                <a:cs typeface="Arial" panose="020B0604020202020204" pitchFamily="34" charset="0"/>
              </a:rPr>
              <a:t>Có </a:t>
            </a:r>
            <a:r>
              <a:rPr lang="vi-VN" dirty="0">
                <a:cs typeface="Arial" panose="020B0604020202020204" pitchFamily="34" charset="0"/>
              </a:rPr>
              <a:t>thể chứa dữ liệu dưới nhiều định dạng khác nhau như JSON, XML, form data, hay các định dạng tệp tin khác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r>
              <a:rPr lang="vi-VN" dirty="0" smtClean="0">
                <a:cs typeface="Arial" panose="020B0604020202020204" pitchFamily="34" charset="0"/>
              </a:rPr>
              <a:t>Thường </a:t>
            </a:r>
            <a:r>
              <a:rPr lang="vi-VN" dirty="0">
                <a:cs typeface="Arial" panose="020B0604020202020204" pitchFamily="34" charset="0"/>
              </a:rPr>
              <a:t>được sử dụng trong các phương thức như POST, </a:t>
            </a:r>
            <a:r>
              <a:rPr lang="vi-VN" dirty="0" smtClean="0">
                <a:cs typeface="Arial" panose="020B0604020202020204" pitchFamily="34" charset="0"/>
              </a:rPr>
              <a:t>PUT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vi-VN" dirty="0" smtClean="0">
                <a:cs typeface="Arial" panose="020B0604020202020204" pitchFamily="34" charset="0"/>
              </a:rPr>
              <a:t>để </a:t>
            </a:r>
            <a:r>
              <a:rPr lang="vi-VN" dirty="0">
                <a:cs typeface="Arial" panose="020B0604020202020204" pitchFamily="34" charset="0"/>
              </a:rPr>
              <a:t>truyền dữ liệu từ client đến server.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 Request and Response. An HTTP (Hypertext Transfer Protocol)… | by Raza 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343" y="2535537"/>
            <a:ext cx="4692318" cy="325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75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là gì?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iểu đơn giản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là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phản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hồi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mà server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gửi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lại cho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sau khi nhận được một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request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691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493</TotalTime>
  <Words>787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Tahoma</vt:lpstr>
      <vt:lpstr>Trebuchet MS</vt:lpstr>
      <vt:lpstr>Wingdings 3</vt:lpstr>
      <vt:lpstr>Facet</vt:lpstr>
      <vt:lpstr>Spring Boot</vt:lpstr>
      <vt:lpstr>Request</vt:lpstr>
      <vt:lpstr>Request</vt:lpstr>
      <vt:lpstr>Request</vt:lpstr>
      <vt:lpstr>Request – Request Line</vt:lpstr>
      <vt:lpstr>Request – Request Line</vt:lpstr>
      <vt:lpstr>Request - Headers</vt:lpstr>
      <vt:lpstr>Request - Body</vt:lpstr>
      <vt:lpstr>Response</vt:lpstr>
      <vt:lpstr>Response</vt:lpstr>
      <vt:lpstr>Response</vt:lpstr>
      <vt:lpstr>Response - Status Line</vt:lpstr>
      <vt:lpstr>Response - Headers</vt:lpstr>
      <vt:lpstr>Response - Body</vt:lpstr>
      <vt:lpstr>Status-code</vt:lpstr>
      <vt:lpstr>Status-code</vt:lpstr>
      <vt:lpstr>Status-code</vt:lpstr>
      <vt:lpstr>Status-code</vt:lpstr>
      <vt:lpstr>Status-code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User</dc:creator>
  <cp:lastModifiedBy>User</cp:lastModifiedBy>
  <cp:revision>300</cp:revision>
  <dcterms:created xsi:type="dcterms:W3CDTF">2024-06-06T15:40:49Z</dcterms:created>
  <dcterms:modified xsi:type="dcterms:W3CDTF">2024-06-26T16:32:40Z</dcterms:modified>
</cp:coreProperties>
</file>