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1" r:id="rId3"/>
    <p:sldId id="328" r:id="rId4"/>
    <p:sldId id="327" r:id="rId5"/>
    <p:sldId id="326" r:id="rId6"/>
    <p:sldId id="323" r:id="rId7"/>
    <p:sldId id="325" r:id="rId8"/>
    <p:sldId id="329" r:id="rId9"/>
    <p:sldId id="332" r:id="rId10"/>
    <p:sldId id="330" r:id="rId11"/>
    <p:sldId id="331" r:id="rId12"/>
    <p:sldId id="333" r:id="rId13"/>
    <p:sldId id="334" r:id="rId14"/>
    <p:sldId id="336" r:id="rId15"/>
    <p:sldId id="335"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8/20/2024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Arial" panose="020B0604020202020204" pitchFamily="34" charset="0"/>
                <a:cs typeface="Arial" panose="020B0604020202020204" pitchFamily="34" charset="0"/>
              </a:rPr>
              <a:t>Spring Boot</a:t>
            </a:r>
          </a:p>
        </p:txBody>
      </p:sp>
      <p:sp>
        <p:nvSpPr>
          <p:cNvPr id="3" name="Subtitle 2"/>
          <p:cNvSpPr>
            <a:spLocks noGrp="1"/>
          </p:cNvSpPr>
          <p:nvPr>
            <p:ph type="subTitle" idx="1"/>
          </p:nvPr>
        </p:nvSpPr>
        <p:spPr/>
        <p:txBody>
          <a:bodyPr/>
          <a:lstStyle/>
          <a:p>
            <a:r>
              <a:rPr lang="en-US">
                <a:latin typeface="Arial" panose="020B0604020202020204" pitchFamily="34" charset="0"/>
                <a:cs typeface="Arial" panose="020B0604020202020204" pitchFamily="34" charset="0"/>
              </a:rPr>
              <a:t>06. Spring Data JDBC</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Repository là gì?</a:t>
            </a:r>
          </a:p>
          <a:p>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Repository là một phần của Spring Data, giúp tách biệt logic truy xuất dữ liệu khỏi logic nghiệp vụ</a:t>
            </a:r>
            <a:r>
              <a:rPr lang="en-US">
                <a:latin typeface="Arial" panose="020B0604020202020204" pitchFamily="34" charset="0"/>
                <a:cs typeface="Arial" panose="020B0604020202020204" pitchFamily="34" charset="0"/>
              </a:rPr>
              <a:t> (Service)</a:t>
            </a:r>
            <a:r>
              <a:rPr lang="vi-VN">
                <a:latin typeface="Arial" panose="020B0604020202020204" pitchFamily="34" charset="0"/>
                <a:cs typeface="Arial" panose="020B0604020202020204" pitchFamily="34" charset="0"/>
              </a:rPr>
              <a:t> và cung cấp các phương thức để thực hiện các thao tác CRUD một cách dễ dàng.</a:t>
            </a:r>
            <a:endParaRPr lang="en-US">
              <a:latin typeface="Arial" panose="020B0604020202020204" pitchFamily="34" charset="0"/>
              <a:cs typeface="Arial" panose="020B0604020202020204" pitchFamily="34" charset="0"/>
            </a:endParaRPr>
          </a:p>
          <a:p>
            <a:r>
              <a:rPr lang="en-US">
                <a:solidFill>
                  <a:srgbClr val="FFC000"/>
                </a:solidFill>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dùng để đánh dấu một class là 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289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Tiếp theo tạo service để xử lý business</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10" name="Rectangle 3"/>
          <p:cNvSpPr>
            <a:spLocks noChangeArrowheads="1"/>
          </p:cNvSpPr>
          <p:nvPr/>
        </p:nvSpPr>
        <p:spPr bwMode="auto">
          <a:xfrm>
            <a:off x="677334" y="2629526"/>
            <a:ext cx="4929716" cy="144655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@Service</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@RequiredArgsConstructor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class </a:t>
            </a:r>
            <a:r>
              <a:rPr kumimoji="0" lang="en-US" altLang="en-US" sz="1100" b="0" i="0" u="none" strike="noStrike" cap="none" normalizeH="0" baseline="0">
                <a:ln>
                  <a:noFill/>
                </a:ln>
                <a:solidFill>
                  <a:srgbClr val="78DCE8"/>
                </a:solidFill>
                <a:effectLst/>
                <a:latin typeface="Arial Unicode MS"/>
                <a:ea typeface="JetBrains Mono"/>
              </a:rPr>
              <a:t>UserService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final </a:t>
            </a:r>
            <a:r>
              <a:rPr kumimoji="0" lang="en-US" altLang="en-US" sz="1100" b="0" i="1" u="none" strike="noStrike" cap="none" normalizeH="0" baseline="0">
                <a:ln>
                  <a:noFill/>
                </a:ln>
                <a:solidFill>
                  <a:srgbClr val="80FFEA"/>
                </a:solidFill>
                <a:effectLst/>
                <a:latin typeface="Arial Unicode MS"/>
                <a:ea typeface="JetBrains Mono"/>
              </a:rPr>
              <a:t>UserRepository </a:t>
            </a:r>
            <a:r>
              <a:rPr kumimoji="0" lang="en-US" altLang="en-US" sz="1100" b="0" i="0" u="none" strike="noStrike" cap="none" normalizeH="0" baseline="0">
                <a:ln>
                  <a:noFill/>
                </a:ln>
                <a:solidFill>
                  <a:srgbClr val="F8F8F2"/>
                </a:solidFill>
                <a:effectLst/>
                <a:latin typeface="Arial Unicode MS"/>
                <a:ea typeface="JetBrains Mono"/>
              </a:rPr>
              <a:t>userRepository;</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final </a:t>
            </a:r>
            <a:r>
              <a:rPr kumimoji="0" lang="en-US" altLang="en-US" sz="1100" b="0" i="1" u="none" strike="noStrike" cap="none" normalizeH="0" baseline="0">
                <a:ln>
                  <a:noFill/>
                </a:ln>
                <a:solidFill>
                  <a:srgbClr val="80FFEA"/>
                </a:solidFill>
                <a:effectLst/>
                <a:latin typeface="Arial Unicode MS"/>
                <a:ea typeface="JetBrains Mono"/>
              </a:rPr>
              <a:t>UserPagingRepository </a:t>
            </a:r>
            <a:r>
              <a:rPr kumimoji="0" lang="en-US" altLang="en-US" sz="1100" b="0" i="0" u="none" strike="noStrike" cap="none" normalizeH="0" baseline="0">
                <a:ln>
                  <a:noFill/>
                </a:ln>
                <a:solidFill>
                  <a:srgbClr val="F8F8F2"/>
                </a:solidFill>
                <a:effectLst/>
                <a:latin typeface="Arial Unicode MS"/>
                <a:ea typeface="JetBrains Mono"/>
              </a:rPr>
              <a:t>userPagingRepository;</a:t>
            </a:r>
            <a:br>
              <a:rPr kumimoji="0" lang="en-US" altLang="en-US" sz="1100" b="0" i="0" u="none" strike="noStrike" cap="none" normalizeH="0" baseline="0">
                <a:ln>
                  <a:noFill/>
                </a:ln>
                <a:solidFill>
                  <a:srgbClr val="F8F8F2"/>
                </a:solidFill>
                <a:effectLst/>
                <a:latin typeface="Arial Unicode MS"/>
                <a:ea typeface="JetBrains Mono"/>
              </a:rPr>
            </a:b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1" u="none" strike="noStrike" cap="none" normalizeH="0" baseline="0">
                <a:ln>
                  <a:noFill/>
                </a:ln>
                <a:solidFill>
                  <a:srgbClr val="6272A4"/>
                </a:solidFill>
                <a:effectLst/>
                <a:latin typeface="Arial Unicode MS"/>
                <a:ea typeface="JetBrains Mono"/>
              </a:rPr>
              <a:t>// Code here</a:t>
            </a:r>
            <a:br>
              <a:rPr kumimoji="0" lang="en-US" altLang="en-US" sz="1100" b="0" i="1" u="none" strike="noStrike" cap="none" normalizeH="0" baseline="0">
                <a:ln>
                  <a:noFill/>
                </a:ln>
                <a:solidFill>
                  <a:srgbClr val="6272A4"/>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335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Cuối cùng là controller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568115"/>
            <a:ext cx="4167716" cy="127727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@RestController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@RequiredArgsConstructor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class </a:t>
            </a:r>
            <a:r>
              <a:rPr kumimoji="0" lang="en-US" altLang="en-US" sz="1100" b="0" i="0" u="none" strike="noStrike" cap="none" normalizeH="0" baseline="0">
                <a:ln>
                  <a:noFill/>
                </a:ln>
                <a:solidFill>
                  <a:srgbClr val="78DCE8"/>
                </a:solidFill>
                <a:effectLst/>
                <a:latin typeface="Arial Unicode MS"/>
                <a:ea typeface="JetBrains Mono"/>
              </a:rPr>
              <a:t>UserController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final </a:t>
            </a:r>
            <a:r>
              <a:rPr kumimoji="0" lang="en-US" altLang="en-US" sz="1100" b="0" i="0" u="none" strike="noStrike" cap="none" normalizeH="0" baseline="0">
                <a:ln>
                  <a:noFill/>
                </a:ln>
                <a:solidFill>
                  <a:srgbClr val="78DCE8"/>
                </a:solidFill>
                <a:effectLst/>
                <a:latin typeface="Arial Unicode MS"/>
                <a:ea typeface="JetBrains Mono"/>
              </a:rPr>
              <a:t>UserService </a:t>
            </a:r>
            <a:r>
              <a:rPr kumimoji="0" lang="en-US" altLang="en-US" sz="1100" b="0" i="0" u="none" strike="noStrike" cap="none" normalizeH="0" baseline="0">
                <a:ln>
                  <a:noFill/>
                </a:ln>
                <a:solidFill>
                  <a:srgbClr val="F8F8F2"/>
                </a:solidFill>
                <a:effectLst/>
                <a:latin typeface="Arial Unicode MS"/>
                <a:ea typeface="JetBrains Mono"/>
              </a:rPr>
              <a:t>userService;</a:t>
            </a:r>
            <a:br>
              <a:rPr kumimoji="0" lang="en-US" altLang="en-US" sz="1100" b="0" i="0" u="none" strike="noStrike" cap="none" normalizeH="0" baseline="0">
                <a:ln>
                  <a:noFill/>
                </a:ln>
                <a:solidFill>
                  <a:srgbClr val="F8F8F2"/>
                </a:solidFill>
                <a:effectLst/>
                <a:latin typeface="Arial Unicode MS"/>
                <a:ea typeface="JetBrains Mono"/>
              </a:rPr>
            </a:b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1" u="none" strike="noStrike" cap="none" normalizeH="0" baseline="0">
                <a:ln>
                  <a:noFill/>
                </a:ln>
                <a:solidFill>
                  <a:srgbClr val="6272A4"/>
                </a:solidFill>
                <a:effectLst/>
                <a:latin typeface="Arial Unicode MS"/>
                <a:ea typeface="JetBrains Mono"/>
              </a:rPr>
              <a:t>// Code here</a:t>
            </a:r>
            <a:br>
              <a:rPr kumimoji="0" lang="en-US" altLang="en-US" sz="1100" b="0" i="1" u="none" strike="noStrike" cap="none" normalizeH="0" baseline="0">
                <a:ln>
                  <a:noFill/>
                </a:ln>
                <a:solidFill>
                  <a:srgbClr val="6272A4"/>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165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count all user</a:t>
            </a:r>
          </a:p>
          <a:p>
            <a:r>
              <a:rPr lang="en-US">
                <a:latin typeface="Arial" panose="020B0604020202020204" pitchFamily="34" charset="0"/>
                <a:cs typeface="Arial" panose="020B0604020202020204" pitchFamily="34" charset="0"/>
              </a:rPr>
              <a:t>Spring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Với Spring data jdbc thì chúng ta không cần viết thêm vì CrudRepository đã tạo sẳn cho chúng ta rồi, chúng ta chỉ việc lấy ra và sử dụng ^^</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677334" y="3104487"/>
            <a:ext cx="4648200" cy="1076325"/>
          </a:xfrm>
          <a:prstGeom prst="rect">
            <a:avLst/>
          </a:prstGeom>
        </p:spPr>
      </p:pic>
    </p:spTree>
    <p:extLst>
      <p:ext uri="{BB962C8B-B14F-4D97-AF65-F5344CB8AC3E}">
        <p14:creationId xmlns:p14="http://schemas.microsoft.com/office/powerpoint/2010/main" val="289999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user theo id</a:t>
            </a:r>
          </a:p>
          <a:p>
            <a:r>
              <a:rPr lang="en-US">
                <a:latin typeface="Arial" panose="020B0604020202020204" pitchFamily="34" charset="0"/>
                <a:cs typeface="Arial" panose="020B0604020202020204" pitchFamily="34" charset="0"/>
              </a:rPr>
              <a:t>Spring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77334" y="3013075"/>
            <a:ext cx="5438775" cy="1047750"/>
          </a:xfrm>
          <a:prstGeom prst="rect">
            <a:avLst/>
          </a:prstGeom>
        </p:spPr>
      </p:pic>
      <p:pic>
        <p:nvPicPr>
          <p:cNvPr id="9" name="Picture 8"/>
          <p:cNvPicPr>
            <a:picLocks noChangeAspect="1"/>
          </p:cNvPicPr>
          <p:nvPr/>
        </p:nvPicPr>
        <p:blipFill>
          <a:blip r:embed="rId3"/>
          <a:stretch>
            <a:fillRect/>
          </a:stretch>
        </p:blipFill>
        <p:spPr>
          <a:xfrm>
            <a:off x="677334" y="4291014"/>
            <a:ext cx="9220200" cy="1524000"/>
          </a:xfrm>
          <a:prstGeom prst="rect">
            <a:avLst/>
          </a:prstGeom>
        </p:spPr>
      </p:pic>
    </p:spTree>
    <p:extLst>
      <p:ext uri="{BB962C8B-B14F-4D97-AF65-F5344CB8AC3E}">
        <p14:creationId xmlns:p14="http://schemas.microsoft.com/office/powerpoint/2010/main" val="154427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user theo id</a:t>
            </a:r>
          </a:p>
          <a:p>
            <a:r>
              <a:rPr lang="en-US">
                <a:latin typeface="Arial" panose="020B0604020202020204" pitchFamily="34" charset="0"/>
                <a:cs typeface="Arial" panose="020B0604020202020204" pitchFamily="34" charset="0"/>
              </a:rPr>
              <a:t>Với Spring data jdbc thì chúng ta không cần viết thêm vì CrudRepository đã tạo sẳn cho chúng ta rồi, chúng ta chỉ việc lấy ra và sử dụng</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3301656"/>
            <a:ext cx="4542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780BF"/>
                </a:solidFill>
                <a:effectLst/>
                <a:latin typeface="Arial Unicode MS"/>
                <a:ea typeface="JetBrains Mono"/>
              </a:rPr>
              <a:t>public </a:t>
            </a:r>
            <a:r>
              <a:rPr kumimoji="0" lang="en-US" altLang="en-US" sz="1100" b="0" i="0" u="none" strike="noStrike" cap="none" normalizeH="0" baseline="0">
                <a:ln>
                  <a:noFill/>
                </a:ln>
                <a:solidFill>
                  <a:srgbClr val="78DCE8"/>
                </a:solidFill>
                <a:effectLst/>
                <a:latin typeface="Arial Unicode MS"/>
                <a:ea typeface="JetBrains Mono"/>
              </a:rPr>
              <a:t>Optional</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getUserById</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78DCE8"/>
                </a:solidFill>
                <a:effectLst/>
                <a:latin typeface="Arial Unicode MS"/>
                <a:ea typeface="JetBrains Mono"/>
              </a:rPr>
              <a:t>Integer </a:t>
            </a:r>
            <a:r>
              <a:rPr kumimoji="0" lang="en-US" altLang="en-US" sz="1100" b="0" i="1" u="none" strike="noStrike" cap="none" normalizeH="0" baseline="0">
                <a:ln>
                  <a:noFill/>
                </a:ln>
                <a:solidFill>
                  <a:srgbClr val="F895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 {</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return </a:t>
            </a:r>
            <a:r>
              <a:rPr kumimoji="0" lang="en-US" altLang="en-US" sz="1100" b="0" i="0" u="none" strike="noStrike" cap="none" normalizeH="0" baseline="0">
                <a:ln>
                  <a:noFill/>
                </a:ln>
                <a:solidFill>
                  <a:srgbClr val="F8F8F2"/>
                </a:solidFill>
                <a:effectLst/>
                <a:latin typeface="Arial Unicode MS"/>
                <a:ea typeface="JetBrains Mono"/>
              </a:rPr>
              <a:t>userRepository.</a:t>
            </a:r>
            <a:r>
              <a:rPr kumimoji="0" lang="en-US" altLang="en-US" sz="1100" b="0" i="0" u="none" strike="noStrike" cap="none" normalizeH="0" baseline="0">
                <a:ln>
                  <a:noFill/>
                </a:ln>
                <a:solidFill>
                  <a:srgbClr val="50FA78"/>
                </a:solidFill>
                <a:effectLst/>
                <a:latin typeface="Arial Unicode MS"/>
                <a:ea typeface="JetBrains Mono"/>
              </a:rPr>
              <a:t>findById</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F895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77334" y="4016914"/>
            <a:ext cx="4542366" cy="9387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@GetMapping</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EFF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a:t>
            </a:r>
            <a:r>
              <a:rPr kumimoji="0" lang="en-US" altLang="en-US" sz="1100" b="0" i="0" u="none" strike="noStrike" cap="none" normalizeH="0" baseline="0">
                <a:ln>
                  <a:noFill/>
                </a:ln>
                <a:solidFill>
                  <a:srgbClr val="78DCE8"/>
                </a:solidFill>
                <a:effectLst/>
                <a:latin typeface="Arial Unicode MS"/>
                <a:ea typeface="JetBrains Mono"/>
              </a:rPr>
              <a:t>User </a:t>
            </a:r>
            <a:r>
              <a:rPr kumimoji="0" lang="en-US" altLang="en-US" sz="1100" b="0" i="0" u="none" strike="noStrike" cap="none" normalizeH="0" baseline="0">
                <a:ln>
                  <a:noFill/>
                </a:ln>
                <a:solidFill>
                  <a:srgbClr val="8AFF80"/>
                </a:solidFill>
                <a:effectLst/>
                <a:latin typeface="Arial Unicode MS"/>
                <a:ea typeface="JetBrains Mono"/>
              </a:rPr>
              <a:t>getUserById</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@PathVariable </a:t>
            </a:r>
            <a:r>
              <a:rPr kumimoji="0" lang="en-US" altLang="en-US" sz="1100" b="0" i="0" u="none" strike="noStrike" cap="none" normalizeH="0" baseline="0">
                <a:ln>
                  <a:noFill/>
                </a:ln>
                <a:solidFill>
                  <a:srgbClr val="78DCE8"/>
                </a:solidFill>
                <a:effectLst/>
                <a:latin typeface="Arial Unicode MS"/>
                <a:ea typeface="JetBrains Mono"/>
              </a:rPr>
              <a:t>Integer </a:t>
            </a:r>
            <a:r>
              <a:rPr kumimoji="0" lang="en-US" altLang="en-US" sz="1100" b="0" i="1" u="none" strike="noStrike" cap="none" normalizeH="0" baseline="0">
                <a:ln>
                  <a:noFill/>
                </a:ln>
                <a:solidFill>
                  <a:srgbClr val="F895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 {</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Optional</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F8F8F2"/>
                </a:solidFill>
                <a:effectLst/>
                <a:latin typeface="Arial Unicode MS"/>
                <a:ea typeface="JetBrains Mono"/>
              </a:rPr>
              <a:t>user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8F8F2"/>
                </a:solidFill>
                <a:effectLst/>
                <a:latin typeface="Arial Unicode MS"/>
                <a:ea typeface="JetBrains Mono"/>
              </a:rPr>
              <a:t>userService.</a:t>
            </a:r>
            <a:r>
              <a:rPr kumimoji="0" lang="en-US" altLang="en-US" sz="1100" b="0" i="0" u="none" strike="noStrike" cap="none" normalizeH="0" baseline="0">
                <a:ln>
                  <a:noFill/>
                </a:ln>
                <a:solidFill>
                  <a:srgbClr val="50FA78"/>
                </a:solidFill>
                <a:effectLst/>
                <a:latin typeface="Arial Unicode MS"/>
                <a:ea typeface="JetBrains Mono"/>
              </a:rPr>
              <a:t>getUserById</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F895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return </a:t>
            </a:r>
            <a:r>
              <a:rPr kumimoji="0" lang="en-US" altLang="en-US" sz="1100" b="0" i="0" u="none" strike="noStrike" cap="none" normalizeH="0" baseline="0">
                <a:ln>
                  <a:noFill/>
                </a:ln>
                <a:solidFill>
                  <a:srgbClr val="F8F8F2"/>
                </a:solidFill>
                <a:effectLst/>
                <a:latin typeface="Arial Unicode MS"/>
                <a:ea typeface="JetBrains Mono"/>
              </a:rPr>
              <a:t>user.</a:t>
            </a:r>
            <a:r>
              <a:rPr kumimoji="0" lang="en-US" altLang="en-US" sz="1100" b="0" i="0" u="none" strike="noStrike" cap="none" normalizeH="0" baseline="0">
                <a:ln>
                  <a:noFill/>
                </a:ln>
                <a:solidFill>
                  <a:srgbClr val="50FA78"/>
                </a:solidFill>
                <a:effectLst/>
                <a:latin typeface="Arial Unicode MS"/>
                <a:ea typeface="JetBrains Mono"/>
              </a:rPr>
              <a:t>orElse</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780BF"/>
                </a:solidFill>
                <a:effectLst/>
                <a:latin typeface="Arial Unicode MS"/>
                <a:ea typeface="JetBrains Mono"/>
              </a:rPr>
              <a:t>null</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554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user theo name</a:t>
            </a:r>
          </a:p>
          <a:p>
            <a:r>
              <a:rPr lang="en-US">
                <a:latin typeface="Arial" panose="020B0604020202020204" pitchFamily="34" charset="0"/>
                <a:cs typeface="Arial" panose="020B0604020202020204" pitchFamily="34" charset="0"/>
              </a:rPr>
              <a:t>Spring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Spring data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77334" y="2951162"/>
            <a:ext cx="6943725" cy="1095375"/>
          </a:xfrm>
          <a:prstGeom prst="rect">
            <a:avLst/>
          </a:prstGeom>
        </p:spPr>
      </p:pic>
      <p:sp>
        <p:nvSpPr>
          <p:cNvPr id="5" name="Rectangle 2"/>
          <p:cNvSpPr>
            <a:spLocks noChangeArrowheads="1"/>
          </p:cNvSpPr>
          <p:nvPr/>
        </p:nvSpPr>
        <p:spPr bwMode="auto">
          <a:xfrm>
            <a:off x="677334" y="5042357"/>
            <a:ext cx="6943725"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@Query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EFF80"/>
                </a:solidFill>
                <a:effectLst/>
                <a:latin typeface="Arial Unicode MS"/>
                <a:ea typeface="JetBrains Mono"/>
              </a:rPr>
              <a:t>"SELECT * FROM user WHERE name LIKE CONCAT('%',:name,'%')"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1" u="none" strike="noStrike" cap="none" normalizeH="0" baseline="0">
                <a:ln>
                  <a:noFill/>
                </a:ln>
                <a:solidFill>
                  <a:srgbClr val="80FFEA"/>
                </a:solidFill>
                <a:effectLst/>
                <a:latin typeface="Arial Unicode MS"/>
                <a:ea typeface="JetBrains Mono"/>
              </a:rPr>
              <a:t>List</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findAllByName</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1" u="none" strike="noStrike" cap="none" normalizeH="0" baseline="0">
                <a:ln>
                  <a:noFill/>
                </a:ln>
                <a:solidFill>
                  <a:srgbClr val="F89580"/>
                </a:solidFill>
                <a:effectLst/>
                <a:latin typeface="Arial Unicode MS"/>
                <a:ea typeface="JetBrains Mono"/>
              </a:rPr>
              <a:t>name</a:t>
            </a: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033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get all email</a:t>
            </a:r>
          </a:p>
          <a:p>
            <a:r>
              <a:rPr lang="en-US">
                <a:latin typeface="Arial" panose="020B0604020202020204" pitchFamily="34" charset="0"/>
                <a:cs typeface="Arial" panose="020B0604020202020204" pitchFamily="34" charset="0"/>
              </a:rPr>
              <a:t>Spring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Spring data jdbc</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677334" y="3043700"/>
            <a:ext cx="4448175" cy="1057275"/>
          </a:xfrm>
          <a:prstGeom prst="rect">
            <a:avLst/>
          </a:prstGeom>
        </p:spPr>
      </p:pic>
      <p:sp>
        <p:nvSpPr>
          <p:cNvPr id="5" name="Rectangle 1"/>
          <p:cNvSpPr>
            <a:spLocks noChangeArrowheads="1"/>
          </p:cNvSpPr>
          <p:nvPr/>
        </p:nvSpPr>
        <p:spPr bwMode="auto">
          <a:xfrm>
            <a:off x="677334" y="5035343"/>
            <a:ext cx="4448175"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@Query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EFF80"/>
                </a:solidFill>
                <a:effectLst/>
                <a:latin typeface="Arial Unicode MS"/>
                <a:ea typeface="JetBrains Mono"/>
              </a:rPr>
              <a:t>"SELECT email FROM user"</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1" u="none" strike="noStrike" cap="none" normalizeH="0" baseline="0">
                <a:ln>
                  <a:noFill/>
                </a:ln>
                <a:solidFill>
                  <a:srgbClr val="80FFEA"/>
                </a:solidFill>
                <a:effectLst/>
                <a:latin typeface="Arial Unicode MS"/>
                <a:ea typeface="JetBrains Mono"/>
              </a:rPr>
              <a:t>List</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String</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findAllMail</a:t>
            </a: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73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muốn count số lượng name thì làm thế nào?</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19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muốn count số lượng name thì làm thế nào?</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730957"/>
            <a:ext cx="5647266"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@Query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"SELECT name, COUNT(*) as count FROM user GROUP BY name"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8AFF80"/>
                </a:solidFill>
                <a:effectLst/>
                <a:latin typeface="Arial Unicode MS"/>
                <a:ea typeface="JetBrains Mono"/>
              </a:rPr>
              <a:t>countName</a:t>
            </a: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18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vi-VN">
                <a:cs typeface="Arial" panose="020B0604020202020204" pitchFamily="34" charset="0"/>
              </a:rPr>
              <a:t>Spring Data JDBC là một phần của Spring Data, cung cấp các giải pháp đơn giản và dễ sử dụng cho việc tương tác với cơ sở dữ liệu quan hệ thông qua JDBC (Java Database Connectivity).</a:t>
            </a:r>
            <a:endParaRPr lang="en-US">
              <a:cs typeface="Arial" panose="020B0604020202020204" pitchFamily="34" charset="0"/>
            </a:endParaRPr>
          </a:p>
          <a:p>
            <a:r>
              <a:rPr lang="vi-VN">
                <a:cs typeface="Arial" panose="020B0604020202020204" pitchFamily="34" charset="0"/>
              </a:rPr>
              <a:t>Spring Data JDBC không phức tạp như JPA (Java Persistence API) và không cung cấp các tính năng phong phú như ORM (Object-Relational Mapping) nhưng lại mang đến sự đơn giản và hiệu quả cho các ứng dụng cần truy cập dữ liệu trực tiếp.</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07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CrudRepository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muốn count số lượng name thì làm thế nào?</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677334" y="2737306"/>
            <a:ext cx="6383866" cy="4308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@Query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"SELECT name, COUNT(*) as count FROM user GROUP BY name"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1" u="none" strike="noStrike" cap="none" normalizeH="0" baseline="0">
                <a:ln>
                  <a:noFill/>
                </a:ln>
                <a:solidFill>
                  <a:srgbClr val="80FFEA"/>
                </a:solidFill>
                <a:effectLst/>
                <a:latin typeface="Arial Unicode MS"/>
                <a:ea typeface="JetBrains Mono"/>
              </a:rPr>
              <a:t>List</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Group</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countName</a:t>
            </a: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249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Exercise</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Thử làm chức năng add và update User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575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PagingAndSortingRepository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về paging và sort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748086"/>
            <a:ext cx="8834966" cy="161582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100" b="0" i="0" u="none" strike="noStrike" cap="none" normalizeH="0" baseline="0">
                <a:ln>
                  <a:noFill/>
                </a:ln>
                <a:solidFill>
                  <a:srgbClr val="50FA78"/>
                </a:solidFill>
                <a:effectLst/>
                <a:latin typeface="Arial Unicode MS"/>
                <a:ea typeface="JetBrains Mono"/>
              </a:rPr>
              <a:t>@GetMapping</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EFF80"/>
                </a:solidFill>
                <a:effectLst/>
                <a:latin typeface="Arial Unicode MS"/>
                <a:ea typeface="JetBrains Mono"/>
              </a:rPr>
              <a:t>"/list"</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a:t>
            </a:r>
            <a:r>
              <a:rPr kumimoji="0" lang="en-US" altLang="en-US" sz="1100" b="0" i="1" u="none" strike="noStrike" cap="none" normalizeH="0" baseline="0">
                <a:ln>
                  <a:noFill/>
                </a:ln>
                <a:solidFill>
                  <a:srgbClr val="80FFEA"/>
                </a:solidFill>
                <a:effectLst/>
                <a:latin typeface="Arial Unicode MS"/>
                <a:ea typeface="JetBrains Mono"/>
              </a:rPr>
              <a:t>Page</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8AFF80"/>
                </a:solidFill>
                <a:effectLst/>
                <a:latin typeface="Arial Unicode MS"/>
                <a:ea typeface="JetBrains Mono"/>
              </a:rPr>
              <a:t>list</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@RequestParam</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defaultValue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"0"</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int </a:t>
            </a:r>
            <a:r>
              <a:rPr kumimoji="0" lang="en-US" altLang="en-US" sz="1100" b="0" i="1" u="none" strike="noStrike" cap="none" normalizeH="0" baseline="0">
                <a:ln>
                  <a:noFill/>
                </a:ln>
                <a:solidFill>
                  <a:srgbClr val="F89580"/>
                </a:solidFill>
                <a:effectLst/>
                <a:latin typeface="Arial Unicode MS"/>
                <a:ea typeface="JetBrains Mono"/>
              </a:rPr>
              <a:t>page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50FA78"/>
                </a:solidFill>
                <a:effectLst/>
                <a:latin typeface="Arial Unicode MS"/>
                <a:ea typeface="JetBrains Mono"/>
              </a:rPr>
              <a:t>@RequestParam</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defaultValue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"2"</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int </a:t>
            </a:r>
            <a:r>
              <a:rPr kumimoji="0" lang="en-US" altLang="en-US" sz="1100" b="0" i="1" u="none" strike="noStrike" cap="none" normalizeH="0" baseline="0">
                <a:ln>
                  <a:noFill/>
                </a:ln>
                <a:solidFill>
                  <a:srgbClr val="F89580"/>
                </a:solidFill>
                <a:effectLst/>
                <a:latin typeface="Arial Unicode MS"/>
                <a:ea typeface="JetBrains Mono"/>
              </a:rPr>
              <a:t>size</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50FA78"/>
                </a:solidFill>
                <a:effectLst/>
                <a:latin typeface="Arial Unicode MS"/>
                <a:ea typeface="JetBrains Mono"/>
              </a:rPr>
              <a:t>@RequestParam</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defaultValue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"id"</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1" u="none" strike="noStrike" cap="none" normalizeH="0" baseline="0">
                <a:ln>
                  <a:noFill/>
                </a:ln>
                <a:solidFill>
                  <a:srgbClr val="F89580"/>
                </a:solidFill>
                <a:effectLst/>
                <a:latin typeface="Arial Unicode MS"/>
                <a:ea typeface="JetBrains Mono"/>
              </a:rPr>
              <a:t>sortBy</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50FA78"/>
                </a:solidFill>
                <a:effectLst/>
                <a:latin typeface="Arial Unicode MS"/>
                <a:ea typeface="JetBrains Mono"/>
              </a:rPr>
              <a:t>@RequestParam</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F89580"/>
                </a:solidFill>
                <a:effectLst/>
                <a:latin typeface="Arial Unicode MS"/>
                <a:ea typeface="JetBrains Mono"/>
              </a:rPr>
              <a:t>defaultValue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FEFF80"/>
                </a:solidFill>
                <a:effectLst/>
                <a:latin typeface="Arial Unicode MS"/>
                <a:ea typeface="JetBrains Mono"/>
              </a:rPr>
              <a:t>"asc"</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1" u="none" strike="noStrike" cap="none" normalizeH="0" baseline="0">
                <a:ln>
                  <a:noFill/>
                </a:ln>
                <a:solidFill>
                  <a:srgbClr val="F89580"/>
                </a:solidFill>
                <a:effectLst/>
                <a:latin typeface="Arial Unicode MS"/>
                <a:ea typeface="JetBrains Mono"/>
              </a:rPr>
              <a:t>sortDir</a:t>
            </a:r>
            <a:r>
              <a:rPr kumimoji="0" lang="en-US" altLang="en-US" sz="1100" b="0" i="0" u="none" strike="noStrike" cap="none" normalizeH="0" baseline="0">
                <a:ln>
                  <a:noFill/>
                </a:ln>
                <a:solidFill>
                  <a:srgbClr val="F8F8F2"/>
                </a:solidFill>
                <a:effectLst/>
                <a:latin typeface="Arial Unicode MS"/>
                <a:ea typeface="JetBrains Mono"/>
              </a:rPr>
              <a:t>) {</a:t>
            </a:r>
          </a:p>
          <a:p>
            <a:pPr lvl="0" eaLnBrk="0" fontAlgn="base" hangingPunct="0">
              <a:spcBef>
                <a:spcPct val="0"/>
              </a:spcBef>
              <a:spcAft>
                <a:spcPct val="0"/>
              </a:spcAft>
            </a:pP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Sort </a:t>
            </a:r>
            <a:r>
              <a:rPr kumimoji="0" lang="en-US" altLang="en-US" sz="1100" b="0" i="0" u="none" strike="noStrike" cap="none" normalizeH="0" baseline="0">
                <a:ln>
                  <a:noFill/>
                </a:ln>
                <a:solidFill>
                  <a:srgbClr val="F8F8F2"/>
                </a:solidFill>
                <a:effectLst/>
                <a:latin typeface="Arial Unicode MS"/>
                <a:ea typeface="JetBrains Mono"/>
              </a:rPr>
              <a:t>sort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1" u="none" strike="noStrike" cap="none" normalizeH="0" baseline="0">
                <a:ln>
                  <a:noFill/>
                </a:ln>
                <a:solidFill>
                  <a:srgbClr val="F89580"/>
                </a:solidFill>
                <a:effectLst/>
                <a:latin typeface="Arial Unicode MS"/>
                <a:ea typeface="JetBrains Mono"/>
              </a:rPr>
              <a:t>sortDir</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equalsIgnoreCase</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78DCE8"/>
                </a:solidFill>
                <a:effectLst/>
                <a:latin typeface="Arial Unicode MS"/>
                <a:ea typeface="JetBrains Mono"/>
              </a:rPr>
              <a:t>Sort</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80FFEA"/>
                </a:solidFill>
                <a:effectLst/>
                <a:latin typeface="Arial Unicode MS"/>
                <a:ea typeface="JetBrains Mono"/>
              </a:rPr>
              <a:t>Direction</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9580FF"/>
                </a:solidFill>
                <a:effectLst/>
                <a:latin typeface="Arial Unicode MS"/>
                <a:ea typeface="JetBrains Mono"/>
              </a:rPr>
              <a:t>ASC</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name</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Sort</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50FA78"/>
                </a:solidFill>
                <a:effectLst/>
                <a:latin typeface="Arial Unicode MS"/>
                <a:ea typeface="JetBrains Mono"/>
              </a:rPr>
              <a:t>by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F89580"/>
                </a:solidFill>
                <a:effectLst/>
                <a:latin typeface="Arial Unicode MS"/>
                <a:ea typeface="JetBrains Mono"/>
              </a:rPr>
              <a:t>sortBy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ascending</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Sort</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50FA78"/>
                </a:solidFill>
                <a:effectLst/>
                <a:latin typeface="Arial Unicode MS"/>
                <a:ea typeface="JetBrains Mono"/>
              </a:rPr>
              <a:t>by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1" u="none" strike="noStrike" cap="none" normalizeH="0" baseline="0">
                <a:ln>
                  <a:noFill/>
                </a:ln>
                <a:solidFill>
                  <a:srgbClr val="F89580"/>
                </a:solidFill>
                <a:effectLst/>
                <a:latin typeface="Arial Unicode MS"/>
                <a:ea typeface="JetBrains Mono"/>
              </a:rPr>
              <a:t>sortBy</a:t>
            </a:r>
            <a:r>
              <a:rPr kumimoji="0" lang="en-US" altLang="en-US" sz="1100" b="0" i="0" u="none" strike="noStrike" cap="none" normalizeH="0" baseline="0">
                <a:ln>
                  <a:noFill/>
                </a:ln>
                <a:solidFill>
                  <a:srgbClr val="F8F8F2"/>
                </a:solidFill>
                <a:effectLst/>
                <a:latin typeface="Arial Unicode MS"/>
                <a:ea typeface="JetBrains Mono"/>
              </a:rPr>
              <a:t>).</a:t>
            </a:r>
            <a:r>
              <a:rPr kumimoji="0" lang="en-US" altLang="en-US" sz="1100" b="0" i="0" u="none" strike="noStrike" cap="none" normalizeH="0" baseline="0">
                <a:ln>
                  <a:noFill/>
                </a:ln>
                <a:solidFill>
                  <a:srgbClr val="50FA78"/>
                </a:solidFill>
                <a:effectLst/>
                <a:latin typeface="Arial Unicode MS"/>
                <a:ea typeface="JetBrains Mono"/>
              </a:rPr>
              <a:t>descending</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return </a:t>
            </a:r>
            <a:r>
              <a:rPr kumimoji="0" lang="en-US" altLang="en-US" sz="1100" b="0" i="0" u="none" strike="noStrike" cap="none" normalizeH="0" baseline="0">
                <a:ln>
                  <a:noFill/>
                </a:ln>
                <a:solidFill>
                  <a:srgbClr val="F8F8F2"/>
                </a:solidFill>
                <a:effectLst/>
                <a:latin typeface="Arial Unicode MS"/>
                <a:ea typeface="JetBrains Mono"/>
              </a:rPr>
              <a:t>userService.</a:t>
            </a:r>
            <a:r>
              <a:rPr kumimoji="0" lang="en-US" altLang="en-US" sz="1100" b="0" i="0" u="none" strike="noStrike" cap="none" normalizeH="0" baseline="0">
                <a:ln>
                  <a:noFill/>
                </a:ln>
                <a:solidFill>
                  <a:srgbClr val="50FA78"/>
                </a:solidFill>
                <a:effectLst/>
                <a:latin typeface="Arial Unicode MS"/>
                <a:ea typeface="JetBrains Mono"/>
              </a:rPr>
              <a:t>findAll</a:t>
            </a:r>
            <a:r>
              <a:rPr kumimoji="0" lang="en-US" altLang="en-US" sz="1100" b="0" i="0" u="none" strike="noStrike" cap="none" normalizeH="0" baseline="0">
                <a:ln>
                  <a:noFill/>
                </a:ln>
                <a:solidFill>
                  <a:srgbClr val="F8F8F2"/>
                </a:solidFill>
                <a:effectLst/>
                <a:latin typeface="Arial Unicode MS"/>
                <a:ea typeface="JetBrains Mono"/>
              </a:rPr>
              <a:t>(</a:t>
            </a:r>
            <a:r>
              <a:rPr lang="en-US" altLang="en-US" sz="1100">
                <a:solidFill>
                  <a:srgbClr val="78DCE8"/>
                </a:solidFill>
                <a:latin typeface="Arial Unicode MS"/>
                <a:ea typeface="JetBrains Mono"/>
              </a:rPr>
              <a:t>PageRequest</a:t>
            </a:r>
            <a:r>
              <a:rPr lang="en-US" altLang="en-US" sz="1100">
                <a:solidFill>
                  <a:srgbClr val="F8F8F2"/>
                </a:solidFill>
                <a:latin typeface="Arial Unicode MS"/>
                <a:ea typeface="JetBrains Mono"/>
              </a:rPr>
              <a:t>.</a:t>
            </a:r>
            <a:r>
              <a:rPr lang="en-US" altLang="en-US" sz="1100" i="1">
                <a:solidFill>
                  <a:srgbClr val="50FA78"/>
                </a:solidFill>
                <a:latin typeface="Arial Unicode MS"/>
                <a:ea typeface="JetBrains Mono"/>
              </a:rPr>
              <a:t>of</a:t>
            </a:r>
            <a:r>
              <a:rPr lang="en-US" altLang="en-US" sz="1100">
                <a:solidFill>
                  <a:srgbClr val="F8F8F2"/>
                </a:solidFill>
                <a:latin typeface="Arial Unicode MS"/>
                <a:ea typeface="JetBrains Mono"/>
              </a:rPr>
              <a:t>(</a:t>
            </a:r>
            <a:r>
              <a:rPr lang="en-US" altLang="en-US" sz="1100" i="1">
                <a:solidFill>
                  <a:srgbClr val="F89580"/>
                </a:solidFill>
                <a:latin typeface="Arial Unicode MS"/>
                <a:ea typeface="JetBrains Mono"/>
              </a:rPr>
              <a:t>page</a:t>
            </a:r>
            <a:r>
              <a:rPr lang="en-US" altLang="en-US" sz="1100">
                <a:solidFill>
                  <a:srgbClr val="F8F8F2"/>
                </a:solidFill>
                <a:latin typeface="Arial Unicode MS"/>
                <a:ea typeface="JetBrains Mono"/>
              </a:rPr>
              <a:t>, </a:t>
            </a:r>
            <a:r>
              <a:rPr lang="en-US" altLang="en-US" sz="1100" i="1">
                <a:solidFill>
                  <a:srgbClr val="F89580"/>
                </a:solidFill>
                <a:latin typeface="Arial Unicode MS"/>
                <a:ea typeface="JetBrains Mono"/>
              </a:rPr>
              <a:t>size</a:t>
            </a:r>
            <a:r>
              <a:rPr lang="en-US" altLang="en-US" sz="1100">
                <a:solidFill>
                  <a:srgbClr val="F8F8F2"/>
                </a:solidFill>
                <a:latin typeface="Arial Unicode MS"/>
                <a:ea typeface="JetBrains Mono"/>
              </a:rPr>
              <a:t>, sort)</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762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Relationships</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relationship </a:t>
            </a:r>
            <a:r>
              <a:rPr lang="en-US" err="1">
                <a:latin typeface="Arial" panose="020B0604020202020204" pitchFamily="34" charset="0"/>
                <a:cs typeface="Arial" panose="020B0604020202020204" pitchFamily="34" charset="0"/>
              </a:rPr>
              <a:t>trường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gặp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a:t>
            </a:r>
          </a:p>
          <a:p>
            <a:pPr lvl="1"/>
            <a:r>
              <a:rPr lang="en-US">
                <a:latin typeface="Arial" panose="020B0604020202020204" pitchFamily="34" charset="0"/>
                <a:cs typeface="Arial" panose="020B0604020202020204" pitchFamily="34" charset="0"/>
              </a:rPr>
              <a:t>one-to-one</a:t>
            </a:r>
          </a:p>
          <a:p>
            <a:pPr lvl="1"/>
            <a:r>
              <a:rPr lang="en-US">
                <a:latin typeface="Arial" panose="020B0604020202020204" pitchFamily="34" charset="0"/>
                <a:cs typeface="Arial" panose="020B0604020202020204" pitchFamily="34" charset="0"/>
              </a:rPr>
              <a:t>one-to-many</a:t>
            </a:r>
          </a:p>
          <a:p>
            <a:pPr lvl="1"/>
            <a:r>
              <a:rPr lang="en-US">
                <a:latin typeface="Arial" panose="020B0604020202020204" pitchFamily="34" charset="0"/>
                <a:cs typeface="Arial" panose="020B0604020202020204" pitchFamily="34" charset="0"/>
              </a:rPr>
              <a:t>many-to-many</a:t>
            </a:r>
          </a:p>
        </p:txBody>
      </p:sp>
    </p:spTree>
    <p:extLst>
      <p:ext uri="{BB962C8B-B14F-4D97-AF65-F5344CB8AC3E}">
        <p14:creationId xmlns:p14="http://schemas.microsoft.com/office/powerpoint/2010/main" val="294736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tham chiếu được với table Profile từ table User ta cần bổ sung column user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F7A9D3E-CA95-BE69-4EC3-82CDDB890127}"/>
              </a:ext>
            </a:extLst>
          </p:cNvPr>
          <p:cNvPicPr>
            <a:picLocks noChangeAspect="1"/>
          </p:cNvPicPr>
          <p:nvPr/>
        </p:nvPicPr>
        <p:blipFill>
          <a:blip r:embed="rId2"/>
          <a:stretch>
            <a:fillRect/>
          </a:stretch>
        </p:blipFill>
        <p:spPr>
          <a:xfrm>
            <a:off x="1089932" y="3711228"/>
            <a:ext cx="5657850" cy="1314450"/>
          </a:xfrm>
          <a:prstGeom prst="rect">
            <a:avLst/>
          </a:prstGeom>
        </p:spPr>
      </p:pic>
    </p:spTree>
    <p:extLst>
      <p:ext uri="{BB962C8B-B14F-4D97-AF65-F5344CB8AC3E}">
        <p14:creationId xmlns:p14="http://schemas.microsoft.com/office/powerpoint/2010/main" val="87153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One-to-one</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D8BFE7B-76E2-B41A-1336-4148BBA93844}"/>
              </a:ext>
            </a:extLst>
          </p:cNvPr>
          <p:cNvPicPr>
            <a:picLocks noChangeAspect="1"/>
          </p:cNvPicPr>
          <p:nvPr/>
        </p:nvPicPr>
        <p:blipFill>
          <a:blip r:embed="rId2"/>
          <a:stretch>
            <a:fillRect/>
          </a:stretch>
        </p:blipFill>
        <p:spPr>
          <a:xfrm>
            <a:off x="677334" y="2805988"/>
            <a:ext cx="2066925" cy="1619250"/>
          </a:xfrm>
          <a:prstGeom prst="rect">
            <a:avLst/>
          </a:prstGeom>
        </p:spPr>
      </p:pic>
      <p:pic>
        <p:nvPicPr>
          <p:cNvPr id="10" name="Picture 9">
            <a:extLst>
              <a:ext uri="{FF2B5EF4-FFF2-40B4-BE49-F238E27FC236}">
                <a16:creationId xmlns:a16="http://schemas.microsoft.com/office/drawing/2014/main" id="{B5AE1419-C16D-FA89-AFBE-54B61EF10D1F}"/>
              </a:ext>
            </a:extLst>
          </p:cNvPr>
          <p:cNvPicPr>
            <a:picLocks noChangeAspect="1"/>
          </p:cNvPicPr>
          <p:nvPr/>
        </p:nvPicPr>
        <p:blipFill>
          <a:blip r:embed="rId3"/>
          <a:stretch>
            <a:fillRect/>
          </a:stretch>
        </p:blipFill>
        <p:spPr>
          <a:xfrm>
            <a:off x="3126533" y="3139363"/>
            <a:ext cx="2057400" cy="952500"/>
          </a:xfrm>
          <a:prstGeom prst="rect">
            <a:avLst/>
          </a:prstGeom>
        </p:spPr>
      </p:pic>
      <p:pic>
        <p:nvPicPr>
          <p:cNvPr id="12" name="Picture 11">
            <a:extLst>
              <a:ext uri="{FF2B5EF4-FFF2-40B4-BE49-F238E27FC236}">
                <a16:creationId xmlns:a16="http://schemas.microsoft.com/office/drawing/2014/main" id="{A5B0EDB5-9011-356E-EC5D-37B1E776C88F}"/>
              </a:ext>
            </a:extLst>
          </p:cNvPr>
          <p:cNvPicPr>
            <a:picLocks noChangeAspect="1"/>
          </p:cNvPicPr>
          <p:nvPr/>
        </p:nvPicPr>
        <p:blipFill>
          <a:blip r:embed="rId4"/>
          <a:stretch>
            <a:fillRect/>
          </a:stretch>
        </p:blipFill>
        <p:spPr>
          <a:xfrm>
            <a:off x="5636089" y="2544050"/>
            <a:ext cx="2552700" cy="2143125"/>
          </a:xfrm>
          <a:prstGeom prst="rect">
            <a:avLst/>
          </a:prstGeom>
        </p:spPr>
      </p:pic>
    </p:spTree>
    <p:extLst>
      <p:ext uri="{BB962C8B-B14F-4D97-AF65-F5344CB8AC3E}">
        <p14:creationId xmlns:p14="http://schemas.microsoft.com/office/powerpoint/2010/main" val="841646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One-to-many</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Permission,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lúc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nhiều</a:t>
            </a:r>
            <a:r>
              <a:rPr lang="en-US">
                <a:latin typeface="Arial" panose="020B0604020202020204" pitchFamily="34" charset="0"/>
                <a:cs typeface="Arial" panose="020B0604020202020204" pitchFamily="34" charset="0"/>
              </a:rPr>
              <a:t> permission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Và để tham chiếu được với table Permission từ table User ta cần bổ sung column user</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7B0FB1C-7D06-C9E9-4F87-508FF96B9165}"/>
              </a:ext>
            </a:extLst>
          </p:cNvPr>
          <p:cNvPicPr>
            <a:picLocks noChangeAspect="1"/>
          </p:cNvPicPr>
          <p:nvPr/>
        </p:nvPicPr>
        <p:blipFill>
          <a:blip r:embed="rId2"/>
          <a:stretch>
            <a:fillRect/>
          </a:stretch>
        </p:blipFill>
        <p:spPr>
          <a:xfrm>
            <a:off x="677334" y="3639327"/>
            <a:ext cx="5619750" cy="1333500"/>
          </a:xfrm>
          <a:prstGeom prst="rect">
            <a:avLst/>
          </a:prstGeom>
        </p:spPr>
      </p:pic>
    </p:spTree>
    <p:extLst>
      <p:ext uri="{BB962C8B-B14F-4D97-AF65-F5344CB8AC3E}">
        <p14:creationId xmlns:p14="http://schemas.microsoft.com/office/powerpoint/2010/main" val="210360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One-to-many</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Ví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a:t>
            </a:r>
            <a:r>
              <a:rPr lang="en-US">
                <a:latin typeface="Arial" panose="020B0604020202020204" pitchFamily="34" charset="0"/>
                <a:cs typeface="Arial" panose="020B0604020202020204" pitchFamily="34" charset="0"/>
              </a:rPr>
              <a:t> ta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table User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Profile, </a:t>
            </a:r>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user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profile</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9B726AC-2F38-7C9D-F8E7-741B4E7757B8}"/>
              </a:ext>
            </a:extLst>
          </p:cNvPr>
          <p:cNvPicPr>
            <a:picLocks noChangeAspect="1"/>
          </p:cNvPicPr>
          <p:nvPr/>
        </p:nvPicPr>
        <p:blipFill>
          <a:blip r:embed="rId2"/>
          <a:stretch>
            <a:fillRect/>
          </a:stretch>
        </p:blipFill>
        <p:spPr>
          <a:xfrm>
            <a:off x="628262" y="2805500"/>
            <a:ext cx="3048000" cy="1819275"/>
          </a:xfrm>
          <a:prstGeom prst="rect">
            <a:avLst/>
          </a:prstGeom>
        </p:spPr>
      </p:pic>
      <p:pic>
        <p:nvPicPr>
          <p:cNvPr id="8" name="Picture 7">
            <a:extLst>
              <a:ext uri="{FF2B5EF4-FFF2-40B4-BE49-F238E27FC236}">
                <a16:creationId xmlns:a16="http://schemas.microsoft.com/office/drawing/2014/main" id="{B58E3FB6-6211-C20D-7D41-AB9CF72DAAA8}"/>
              </a:ext>
            </a:extLst>
          </p:cNvPr>
          <p:cNvPicPr>
            <a:picLocks noChangeAspect="1"/>
          </p:cNvPicPr>
          <p:nvPr/>
        </p:nvPicPr>
        <p:blipFill>
          <a:blip r:embed="rId3"/>
          <a:stretch>
            <a:fillRect/>
          </a:stretch>
        </p:blipFill>
        <p:spPr>
          <a:xfrm>
            <a:off x="3855195" y="3134112"/>
            <a:ext cx="1819275" cy="1162050"/>
          </a:xfrm>
          <a:prstGeom prst="rect">
            <a:avLst/>
          </a:prstGeom>
        </p:spPr>
      </p:pic>
      <p:pic>
        <p:nvPicPr>
          <p:cNvPr id="11" name="Picture 10">
            <a:extLst>
              <a:ext uri="{FF2B5EF4-FFF2-40B4-BE49-F238E27FC236}">
                <a16:creationId xmlns:a16="http://schemas.microsoft.com/office/drawing/2014/main" id="{239FD2A6-F82F-C1D9-FEA7-56A7380C9E7B}"/>
              </a:ext>
            </a:extLst>
          </p:cNvPr>
          <p:cNvPicPr>
            <a:picLocks noChangeAspect="1"/>
          </p:cNvPicPr>
          <p:nvPr/>
        </p:nvPicPr>
        <p:blipFill>
          <a:blip r:embed="rId4"/>
          <a:stretch>
            <a:fillRect/>
          </a:stretch>
        </p:blipFill>
        <p:spPr>
          <a:xfrm>
            <a:off x="7136947" y="1562780"/>
            <a:ext cx="2533650" cy="4429125"/>
          </a:xfrm>
          <a:prstGeom prst="rect">
            <a:avLst/>
          </a:prstGeom>
        </p:spPr>
      </p:pic>
    </p:spTree>
    <p:extLst>
      <p:ext uri="{BB962C8B-B14F-4D97-AF65-F5344CB8AC3E}">
        <p14:creationId xmlns:p14="http://schemas.microsoft.com/office/powerpoint/2010/main" val="1422622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One-to-many</a:t>
            </a:r>
          </a:p>
        </p:txBody>
      </p:sp>
      <p:sp>
        <p:nvSpPr>
          <p:cNvPr id="3" name="Content Placeholder 2"/>
          <p:cNvSpPr>
            <a:spLocks noGrp="1"/>
          </p:cNvSpPr>
          <p:nvPr>
            <p:ph idx="1"/>
          </p:nvPr>
        </p:nvSpPr>
        <p:spPr/>
        <p:txBody>
          <a:bodyPr/>
          <a:lstStyle/>
          <a:p>
            <a:r>
              <a:rPr lang="en-US" err="1">
                <a:latin typeface="Arial" panose="020B0604020202020204" pitchFamily="34" charset="0"/>
                <a:cs typeface="Arial" panose="020B0604020202020204" pitchFamily="34" charset="0"/>
              </a:rPr>
              <a:t>Chú</a:t>
            </a:r>
            <a:r>
              <a:rPr lang="en-US">
                <a:latin typeface="Arial" panose="020B0604020202020204" pitchFamily="34" charset="0"/>
                <a:cs typeface="Arial" panose="020B0604020202020204" pitchFamily="34" charset="0"/>
              </a:rPr>
              <a:t> ý: Ngoài ra khi chúng dùng List thay vì Set thì ngoài column user ta cần thêm column user_key vào nữa nhé</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685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Many-to-many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ta có table User và Test, mỗi user sẽ có lúc có nhiều bài test và một bài test có thể có nhiều user cùng làm</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B3BD5E5-DEAB-DFF2-5DED-F5283379BB48}"/>
              </a:ext>
            </a:extLst>
          </p:cNvPr>
          <p:cNvPicPr>
            <a:picLocks noChangeAspect="1"/>
          </p:cNvPicPr>
          <p:nvPr/>
        </p:nvPicPr>
        <p:blipFill>
          <a:blip r:embed="rId2"/>
          <a:stretch>
            <a:fillRect/>
          </a:stretch>
        </p:blipFill>
        <p:spPr>
          <a:xfrm>
            <a:off x="677334" y="2860318"/>
            <a:ext cx="7972425" cy="1323975"/>
          </a:xfrm>
          <a:prstGeom prst="rect">
            <a:avLst/>
          </a:prstGeom>
        </p:spPr>
      </p:pic>
    </p:spTree>
    <p:extLst>
      <p:ext uri="{BB962C8B-B14F-4D97-AF65-F5344CB8AC3E}">
        <p14:creationId xmlns:p14="http://schemas.microsoft.com/office/powerpoint/2010/main" val="115605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lstStyle/>
          <a:p>
            <a:r>
              <a:rPr lang="vi-VN">
                <a:solidFill>
                  <a:srgbClr val="FFC000"/>
                </a:solidFill>
                <a:cs typeface="Arial" panose="020B0604020202020204" pitchFamily="34" charset="0"/>
              </a:rPr>
              <a:t>Đơn giản và nhẹ:</a:t>
            </a:r>
            <a:r>
              <a:rPr lang="vi-VN">
                <a:cs typeface="Arial" panose="020B0604020202020204" pitchFamily="34" charset="0"/>
              </a:rPr>
              <a:t> Spring Data JDBC không phức tạp như JPA, nó cung cấp một cách tiếp cận đơn giản và trực tiếp để làm việc với cơ sở dữ liệu</a:t>
            </a:r>
            <a:r>
              <a:rPr lang="en-US">
                <a:cs typeface="Arial" panose="020B0604020202020204" pitchFamily="34" charset="0"/>
              </a:rPr>
              <a:t>.</a:t>
            </a:r>
          </a:p>
          <a:p>
            <a:r>
              <a:rPr lang="vi-VN">
                <a:solidFill>
                  <a:srgbClr val="FFC000"/>
                </a:solidFill>
                <a:cs typeface="Arial" panose="020B0604020202020204" pitchFamily="34" charset="0"/>
              </a:rPr>
              <a:t>Tự động hóa các tác vụ CRUD:</a:t>
            </a:r>
            <a:r>
              <a:rPr lang="vi-VN">
                <a:cs typeface="Arial" panose="020B0604020202020204" pitchFamily="34" charset="0"/>
              </a:rPr>
              <a:t> Spring Data JDBC giúp tự động hóa các tác vụ CRUD (Create, Read, Update, Delete) thông qua các repository interface. Điều này giúp giảm bớt lượng mã nguồn cần viết để thực hiện các tác vụ cơ bản này.</a:t>
            </a:r>
            <a:endParaRPr lang="en-US">
              <a:cs typeface="Arial" panose="020B0604020202020204" pitchFamily="34" charset="0"/>
            </a:endParaRPr>
          </a:p>
          <a:p>
            <a:r>
              <a:rPr lang="vi-VN">
                <a:solidFill>
                  <a:srgbClr val="FFC000"/>
                </a:solidFill>
                <a:cs typeface="Arial" panose="020B0604020202020204" pitchFamily="34" charset="0"/>
              </a:rPr>
              <a:t>Mapping đơn giản: </a:t>
            </a:r>
            <a:r>
              <a:rPr lang="vi-VN">
                <a:cs typeface="Arial" panose="020B0604020202020204" pitchFamily="34" charset="0"/>
              </a:rPr>
              <a:t>Các entity trong Spring Data JDBC được ánh xạ trực tiếp đến các bảng trong cơ sở dữ liệu.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605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Many-to-many</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Ví dụ ta có table User và Test, mỗi user sẽ có lúc có nhiều bài test và một bài test có thể có nhiều user cùng làm</a:t>
            </a:r>
          </a:p>
          <a:p>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A7335C2-13AC-2BAE-6313-54B0AEF6D628}"/>
              </a:ext>
            </a:extLst>
          </p:cNvPr>
          <p:cNvPicPr>
            <a:picLocks noChangeAspect="1"/>
          </p:cNvPicPr>
          <p:nvPr/>
        </p:nvPicPr>
        <p:blipFill>
          <a:blip r:embed="rId2"/>
          <a:stretch>
            <a:fillRect/>
          </a:stretch>
        </p:blipFill>
        <p:spPr>
          <a:xfrm>
            <a:off x="677334" y="3117785"/>
            <a:ext cx="1800225" cy="933450"/>
          </a:xfrm>
          <a:prstGeom prst="rect">
            <a:avLst/>
          </a:prstGeom>
        </p:spPr>
      </p:pic>
      <p:pic>
        <p:nvPicPr>
          <p:cNvPr id="10" name="Picture 9">
            <a:extLst>
              <a:ext uri="{FF2B5EF4-FFF2-40B4-BE49-F238E27FC236}">
                <a16:creationId xmlns:a16="http://schemas.microsoft.com/office/drawing/2014/main" id="{1E76F9D9-190E-F568-2AC6-7A6D0E57754F}"/>
              </a:ext>
            </a:extLst>
          </p:cNvPr>
          <p:cNvPicPr>
            <a:picLocks noChangeAspect="1"/>
          </p:cNvPicPr>
          <p:nvPr/>
        </p:nvPicPr>
        <p:blipFill>
          <a:blip r:embed="rId3"/>
          <a:stretch>
            <a:fillRect/>
          </a:stretch>
        </p:blipFill>
        <p:spPr>
          <a:xfrm>
            <a:off x="6435012" y="3117785"/>
            <a:ext cx="1762125" cy="1143000"/>
          </a:xfrm>
          <a:prstGeom prst="rect">
            <a:avLst/>
          </a:prstGeom>
        </p:spPr>
      </p:pic>
      <p:pic>
        <p:nvPicPr>
          <p:cNvPr id="12" name="Picture 11">
            <a:extLst>
              <a:ext uri="{FF2B5EF4-FFF2-40B4-BE49-F238E27FC236}">
                <a16:creationId xmlns:a16="http://schemas.microsoft.com/office/drawing/2014/main" id="{AEEA14B5-BC92-9DDE-4835-BC951C099041}"/>
              </a:ext>
            </a:extLst>
          </p:cNvPr>
          <p:cNvPicPr>
            <a:picLocks noChangeAspect="1"/>
          </p:cNvPicPr>
          <p:nvPr/>
        </p:nvPicPr>
        <p:blipFill>
          <a:blip r:embed="rId4"/>
          <a:stretch>
            <a:fillRect/>
          </a:stretch>
        </p:blipFill>
        <p:spPr>
          <a:xfrm>
            <a:off x="2937048" y="3117785"/>
            <a:ext cx="3038475" cy="2019300"/>
          </a:xfrm>
          <a:prstGeom prst="rect">
            <a:avLst/>
          </a:prstGeom>
        </p:spPr>
      </p:pic>
      <p:pic>
        <p:nvPicPr>
          <p:cNvPr id="14" name="Picture 13">
            <a:extLst>
              <a:ext uri="{FF2B5EF4-FFF2-40B4-BE49-F238E27FC236}">
                <a16:creationId xmlns:a16="http://schemas.microsoft.com/office/drawing/2014/main" id="{1CBA3D9C-FA74-B12D-3004-7E44B62C0AD4}"/>
              </a:ext>
            </a:extLst>
          </p:cNvPr>
          <p:cNvPicPr>
            <a:picLocks noChangeAspect="1"/>
          </p:cNvPicPr>
          <p:nvPr/>
        </p:nvPicPr>
        <p:blipFill>
          <a:blip r:embed="rId5"/>
          <a:stretch>
            <a:fillRect/>
          </a:stretch>
        </p:blipFill>
        <p:spPr>
          <a:xfrm>
            <a:off x="9136224" y="428625"/>
            <a:ext cx="2590800" cy="6000750"/>
          </a:xfrm>
          <a:prstGeom prst="rect">
            <a:avLst/>
          </a:prstGeom>
        </p:spPr>
      </p:pic>
    </p:spTree>
    <p:extLst>
      <p:ext uri="{BB962C8B-B14F-4D97-AF65-F5344CB8AC3E}">
        <p14:creationId xmlns:p14="http://schemas.microsoft.com/office/powerpoint/2010/main" val="236979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New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Tạo mới project:</a:t>
            </a: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7334" y="2664294"/>
            <a:ext cx="3128260" cy="3607257"/>
          </a:xfrm>
          <a:prstGeom prst="rect">
            <a:avLst/>
          </a:prstGeom>
        </p:spPr>
      </p:pic>
      <p:pic>
        <p:nvPicPr>
          <p:cNvPr id="8" name="Picture 7"/>
          <p:cNvPicPr>
            <a:picLocks noChangeAspect="1"/>
          </p:cNvPicPr>
          <p:nvPr/>
        </p:nvPicPr>
        <p:blipFill>
          <a:blip r:embed="rId3"/>
          <a:stretch>
            <a:fillRect/>
          </a:stretch>
        </p:blipFill>
        <p:spPr>
          <a:xfrm>
            <a:off x="4427052" y="1969414"/>
            <a:ext cx="4225491" cy="4263122"/>
          </a:xfrm>
          <a:prstGeom prst="rect">
            <a:avLst/>
          </a:prstGeom>
        </p:spPr>
      </p:pic>
    </p:spTree>
    <p:extLst>
      <p:ext uri="{BB962C8B-B14F-4D97-AF65-F5344CB8AC3E}">
        <p14:creationId xmlns:p14="http://schemas.microsoft.com/office/powerpoint/2010/main" val="62253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Data</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Sample data với table User</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7334" y="2630487"/>
            <a:ext cx="3552825" cy="1914525"/>
          </a:xfrm>
          <a:prstGeom prst="rect">
            <a:avLst/>
          </a:prstGeom>
        </p:spPr>
      </p:pic>
      <p:sp>
        <p:nvSpPr>
          <p:cNvPr id="5" name="Rectangle 4"/>
          <p:cNvSpPr/>
          <p:nvPr/>
        </p:nvSpPr>
        <p:spPr>
          <a:xfrm>
            <a:off x="677334" y="4602887"/>
            <a:ext cx="4548716" cy="1384995"/>
          </a:xfrm>
          <a:prstGeom prst="rect">
            <a:avLst/>
          </a:prstGeom>
        </p:spPr>
        <p:txBody>
          <a:bodyPr wrap="square">
            <a:spAutoFit/>
          </a:bodyPr>
          <a:lstStyle/>
          <a:p>
            <a:r>
              <a:rPr lang="en-US" sz="1400"/>
              <a:t>INSERT INTO `user` (`id`, `name`, `email`) VALUES</a:t>
            </a:r>
          </a:p>
          <a:p>
            <a:r>
              <a:rPr lang="en-US" sz="1400"/>
              <a:t>	(1, 'Hào', 'hao@abc.com'),</a:t>
            </a:r>
          </a:p>
          <a:p>
            <a:r>
              <a:rPr lang="en-US" sz="1400"/>
              <a:t>	(2, 'Lan', 'lan@abc.com'),</a:t>
            </a:r>
          </a:p>
          <a:p>
            <a:r>
              <a:rPr lang="en-US" sz="1400"/>
              <a:t>	(3, 'Điệp', 'diep@abc.com'),</a:t>
            </a:r>
          </a:p>
          <a:p>
            <a:r>
              <a:rPr lang="en-US" sz="1400"/>
              <a:t>	(4, 'Hào', 'hao@abc.com'),</a:t>
            </a:r>
          </a:p>
          <a:p>
            <a:r>
              <a:rPr lang="en-US" sz="1400"/>
              <a:t>	(5, 'Linh', 'linh@abc.com');</a:t>
            </a:r>
          </a:p>
        </p:txBody>
      </p:sp>
    </p:spTree>
    <p:extLst>
      <p:ext uri="{BB962C8B-B14F-4D97-AF65-F5344CB8AC3E}">
        <p14:creationId xmlns:p14="http://schemas.microsoft.com/office/powerpoint/2010/main" val="154349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Cấu hình DB trong application.properties:</a:t>
            </a:r>
          </a:p>
          <a:p>
            <a:pPr lvl="1"/>
            <a:r>
              <a:rPr lang="en-US">
                <a:latin typeface="Arial" panose="020B0604020202020204" pitchFamily="34" charset="0"/>
                <a:cs typeface="Arial" panose="020B0604020202020204" pitchFamily="34" charset="0"/>
              </a:rPr>
              <a:t>spring.datasource.url=jdbc:mariadb://localhost:3306/demo_data_jdbc</a:t>
            </a:r>
          </a:p>
          <a:p>
            <a:pPr lvl="1"/>
            <a:r>
              <a:rPr lang="en-US">
                <a:latin typeface="Arial" panose="020B0604020202020204" pitchFamily="34" charset="0"/>
                <a:cs typeface="Arial" panose="020B0604020202020204" pitchFamily="34" charset="0"/>
              </a:rPr>
              <a:t>spring.datasource.username=root</a:t>
            </a:r>
          </a:p>
          <a:p>
            <a:pPr lvl="1"/>
            <a:r>
              <a:rPr lang="en-US">
                <a:latin typeface="Arial" panose="020B0604020202020204" pitchFamily="34" charset="0"/>
                <a:cs typeface="Arial" panose="020B0604020202020204" pitchFamily="34" charset="0"/>
              </a:rPr>
              <a:t>spring.datasource.password=root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31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Start thử server</a:t>
            </a: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77334" y="2624257"/>
            <a:ext cx="9150996" cy="2575398"/>
          </a:xfrm>
          <a:prstGeom prst="rect">
            <a:avLst/>
          </a:prstGeom>
        </p:spPr>
      </p:pic>
    </p:spTree>
    <p:extLst>
      <p:ext uri="{BB962C8B-B14F-4D97-AF65-F5344CB8AC3E}">
        <p14:creationId xmlns:p14="http://schemas.microsoft.com/office/powerpoint/2010/main" val="186524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Để mapping với table trong DB ta cần tạo entity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Chú ý: Trong spring data jdbc cần phải có </a:t>
            </a:r>
            <a:r>
              <a:rPr lang="en-US">
                <a:solidFill>
                  <a:srgbClr val="FFC000"/>
                </a:solidFill>
                <a:latin typeface="Arial" panose="020B0604020202020204" pitchFamily="34" charset="0"/>
                <a:cs typeface="Arial" panose="020B0604020202020204" pitchFamily="34" charset="0"/>
              </a:rPr>
              <a:t>@Id </a:t>
            </a:r>
            <a:r>
              <a:rPr lang="en-US">
                <a:latin typeface="Arial" panose="020B0604020202020204" pitchFamily="34" charset="0"/>
                <a:cs typeface="Arial" panose="020B0604020202020204" pitchFamily="34" charset="0"/>
              </a:rPr>
              <a:t>cho các entity vì Spring Data JDBC sử dụng annotation </a:t>
            </a:r>
            <a:r>
              <a:rPr lang="en-US">
                <a:solidFill>
                  <a:srgbClr val="FFC000"/>
                </a:solidFill>
                <a:latin typeface="Arial" panose="020B0604020202020204" pitchFamily="34" charset="0"/>
                <a:cs typeface="Arial" panose="020B0604020202020204" pitchFamily="34" charset="0"/>
              </a:rPr>
              <a:t>@Id </a:t>
            </a:r>
            <a:r>
              <a:rPr lang="en-US">
                <a:latin typeface="Arial" panose="020B0604020202020204" pitchFamily="34" charset="0"/>
                <a:cs typeface="Arial" panose="020B0604020202020204" pitchFamily="34" charset="0"/>
              </a:rPr>
              <a:t>để xác định entity.</a:t>
            </a:r>
          </a:p>
          <a:p>
            <a:endParaRPr lang="en-US">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677334" y="2469759"/>
            <a:ext cx="5304366" cy="178510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@Getter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@Setter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@NoArgsConstructor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@AllArgsConstructor</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class </a:t>
            </a:r>
            <a:r>
              <a:rPr kumimoji="0" lang="en-US" altLang="en-US" sz="1100" b="0" i="0" u="none" strike="noStrike" cap="none" normalizeH="0" baseline="0">
                <a:ln>
                  <a:noFill/>
                </a:ln>
                <a:solidFill>
                  <a:srgbClr val="78DCE8"/>
                </a:solidFill>
                <a:effectLst/>
                <a:latin typeface="Arial Unicode MS"/>
                <a:ea typeface="JetBrains Mono"/>
              </a:rPr>
              <a:t>User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50FA78"/>
                </a:solidFill>
                <a:effectLst/>
                <a:latin typeface="Arial Unicode MS"/>
                <a:ea typeface="JetBrains Mono"/>
              </a:rPr>
              <a:t>@Id</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50FA78"/>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a:t>
            </a:r>
            <a:r>
              <a:rPr kumimoji="0" lang="en-US" altLang="en-US" sz="1100" b="0" i="0" u="none" strike="noStrike" cap="none" normalizeH="0" baseline="0">
                <a:ln>
                  <a:noFill/>
                </a:ln>
                <a:solidFill>
                  <a:srgbClr val="78DCE8"/>
                </a:solidFill>
                <a:effectLst/>
                <a:latin typeface="Arial Unicode MS"/>
                <a:ea typeface="JetBrains Mono"/>
              </a:rPr>
              <a:t>Integer </a:t>
            </a:r>
            <a:r>
              <a:rPr kumimoji="0" lang="en-US" altLang="en-US" sz="1100" b="0" i="0" u="none" strike="noStrike" cap="none" normalizeH="0" baseline="0">
                <a:ln>
                  <a:noFill/>
                </a:ln>
                <a:solidFill>
                  <a:srgbClr val="F8F8F2"/>
                </a:solidFill>
                <a:effectLst/>
                <a:latin typeface="Arial Unicode MS"/>
                <a:ea typeface="JetBrains Mono"/>
              </a:rPr>
              <a:t>id;</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0" u="none" strike="noStrike" cap="none" normalizeH="0" baseline="0">
                <a:ln>
                  <a:noFill/>
                </a:ln>
                <a:solidFill>
                  <a:srgbClr val="F8F8F2"/>
                </a:solidFill>
                <a:effectLst/>
                <a:latin typeface="Arial Unicode MS"/>
                <a:ea typeface="JetBrains Mono"/>
              </a:rPr>
              <a:t>name;</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F780BF"/>
                </a:solidFill>
                <a:effectLst/>
                <a:latin typeface="Arial Unicode MS"/>
                <a:ea typeface="JetBrains Mono"/>
              </a:rPr>
              <a:t>private </a:t>
            </a:r>
            <a:r>
              <a:rPr kumimoji="0" lang="en-US" altLang="en-US" sz="1100" b="0" i="0" u="none" strike="noStrike" cap="none" normalizeH="0" baseline="0">
                <a:ln>
                  <a:noFill/>
                </a:ln>
                <a:solidFill>
                  <a:srgbClr val="78DCE8"/>
                </a:solidFill>
                <a:effectLst/>
                <a:latin typeface="Arial Unicode MS"/>
                <a:ea typeface="JetBrains Mono"/>
              </a:rPr>
              <a:t>String </a:t>
            </a:r>
            <a:r>
              <a:rPr kumimoji="0" lang="en-US" altLang="en-US" sz="1100" b="0" i="0" u="none" strike="noStrike" cap="none" normalizeH="0" baseline="0">
                <a:ln>
                  <a:noFill/>
                </a:ln>
                <a:solidFill>
                  <a:srgbClr val="F8F8F2"/>
                </a:solidFill>
                <a:effectLst/>
                <a:latin typeface="Arial Unicode MS"/>
                <a:ea typeface="JetBrains Mono"/>
              </a:rPr>
              <a:t>email;</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60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Start project</a:t>
            </a: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Tiếp theo là tạo repository để thao tác với cơ sở dữ liệu:</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Trong Spring data JDBC sẽ có 2 interface chúng ta cần quan tâm đó là CrudRepository và PagingAndSortingRepository</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8" name="Rectangle 1"/>
          <p:cNvSpPr>
            <a:spLocks noChangeArrowheads="1"/>
          </p:cNvSpPr>
          <p:nvPr/>
        </p:nvSpPr>
        <p:spPr bwMode="auto">
          <a:xfrm>
            <a:off x="677334" y="3416089"/>
            <a:ext cx="6320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@Repository</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interface </a:t>
            </a:r>
            <a:r>
              <a:rPr kumimoji="0" lang="en-US" altLang="en-US" sz="1100" b="0" i="1" u="none" strike="noStrike" cap="none" normalizeH="0" baseline="0">
                <a:ln>
                  <a:noFill/>
                </a:ln>
                <a:solidFill>
                  <a:srgbClr val="80FFEA"/>
                </a:solidFill>
                <a:effectLst/>
                <a:latin typeface="Arial Unicode MS"/>
                <a:ea typeface="JetBrains Mono"/>
              </a:rPr>
              <a:t>UserPagingRepository </a:t>
            </a:r>
            <a:r>
              <a:rPr kumimoji="0" lang="en-US" altLang="en-US" sz="1100" b="0" i="0" u="none" strike="noStrike" cap="none" normalizeH="0" baseline="0">
                <a:ln>
                  <a:noFill/>
                </a:ln>
                <a:solidFill>
                  <a:srgbClr val="F780BF"/>
                </a:solidFill>
                <a:effectLst/>
                <a:latin typeface="Arial Unicode MS"/>
                <a:ea typeface="JetBrains Mono"/>
              </a:rPr>
              <a:t>extends </a:t>
            </a:r>
            <a:r>
              <a:rPr kumimoji="0" lang="en-US" altLang="en-US" sz="1100" b="0" i="1" u="none" strike="noStrike" cap="none" normalizeH="0" baseline="0">
                <a:ln>
                  <a:noFill/>
                </a:ln>
                <a:solidFill>
                  <a:srgbClr val="80FFEA"/>
                </a:solidFill>
                <a:effectLst/>
                <a:latin typeface="Arial Unicode MS"/>
                <a:ea typeface="JetBrains Mono"/>
              </a:rPr>
              <a:t>PagingAndSortingRepository</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Integer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677334" y="2678070"/>
            <a:ext cx="6320366" cy="60016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8"/>
                </a:solidFill>
                <a:effectLst/>
                <a:latin typeface="Arial Unicode MS"/>
                <a:ea typeface="JetBrains Mono"/>
              </a:rPr>
              <a:t>@Repository</a:t>
            </a:r>
            <a:br>
              <a:rPr kumimoji="0" lang="en-US" altLang="en-US" sz="1100" b="0" i="0" u="none" strike="noStrike" cap="none" normalizeH="0" baseline="0">
                <a:ln>
                  <a:noFill/>
                </a:ln>
                <a:solidFill>
                  <a:srgbClr val="50FA78"/>
                </a:solidFill>
                <a:effectLst/>
                <a:latin typeface="Arial Unicode MS"/>
                <a:ea typeface="JetBrains Mono"/>
              </a:rPr>
            </a:br>
            <a:r>
              <a:rPr kumimoji="0" lang="en-US" altLang="en-US" sz="1100" b="0" i="0" u="none" strike="noStrike" cap="none" normalizeH="0" baseline="0">
                <a:ln>
                  <a:noFill/>
                </a:ln>
                <a:solidFill>
                  <a:srgbClr val="F780BF"/>
                </a:solidFill>
                <a:effectLst/>
                <a:latin typeface="Arial Unicode MS"/>
                <a:ea typeface="JetBrains Mono"/>
              </a:rPr>
              <a:t>public interface </a:t>
            </a:r>
            <a:r>
              <a:rPr kumimoji="0" lang="en-US" altLang="en-US" sz="1100" b="0" i="1" u="none" strike="noStrike" cap="none" normalizeH="0" baseline="0">
                <a:ln>
                  <a:noFill/>
                </a:ln>
                <a:solidFill>
                  <a:srgbClr val="80FFEA"/>
                </a:solidFill>
                <a:effectLst/>
                <a:latin typeface="Arial Unicode MS"/>
                <a:ea typeface="JetBrains Mono"/>
              </a:rPr>
              <a:t>UserRepository </a:t>
            </a:r>
            <a:r>
              <a:rPr kumimoji="0" lang="en-US" altLang="en-US" sz="1100" b="0" i="0" u="none" strike="noStrike" cap="none" normalizeH="0" baseline="0">
                <a:ln>
                  <a:noFill/>
                </a:ln>
                <a:solidFill>
                  <a:srgbClr val="F780BF"/>
                </a:solidFill>
                <a:effectLst/>
                <a:latin typeface="Arial Unicode MS"/>
                <a:ea typeface="JetBrains Mono"/>
              </a:rPr>
              <a:t>extends </a:t>
            </a:r>
            <a:r>
              <a:rPr kumimoji="0" lang="en-US" altLang="en-US" sz="1100" b="0" i="1" u="none" strike="noStrike" cap="none" normalizeH="0" baseline="0">
                <a:ln>
                  <a:noFill/>
                </a:ln>
                <a:solidFill>
                  <a:srgbClr val="80FFEA"/>
                </a:solidFill>
                <a:effectLst/>
                <a:latin typeface="Arial Unicode MS"/>
                <a:ea typeface="JetBrains Mono"/>
              </a:rPr>
              <a:t>CrudRepository</a:t>
            </a:r>
            <a:r>
              <a:rPr kumimoji="0" lang="en-US" altLang="en-US" sz="1100" b="0" i="0" u="none" strike="noStrike" cap="none" normalizeH="0" baseline="0">
                <a:ln>
                  <a:noFill/>
                </a:ln>
                <a:solidFill>
                  <a:srgbClr val="F780BF"/>
                </a:solidFill>
                <a:effectLst/>
                <a:latin typeface="Arial Unicode MS"/>
                <a:ea typeface="JetBrains Mono"/>
              </a:rPr>
              <a:t>&lt;</a:t>
            </a:r>
            <a:r>
              <a:rPr kumimoji="0" lang="en-US" altLang="en-US" sz="1100" b="0" i="0" u="none" strike="noStrike" cap="none" normalizeH="0" baseline="0">
                <a:ln>
                  <a:noFill/>
                </a:ln>
                <a:solidFill>
                  <a:srgbClr val="78DCE8"/>
                </a:solidFill>
                <a:effectLst/>
                <a:latin typeface="Arial Unicode MS"/>
                <a:ea typeface="JetBrains Mono"/>
              </a:rPr>
              <a:t>User</a:t>
            </a:r>
            <a:r>
              <a:rPr kumimoji="0" lang="en-US" altLang="en-US" sz="1100" b="0" i="0" u="none" strike="noStrike" cap="none" normalizeH="0" baseline="0">
                <a:ln>
                  <a:noFill/>
                </a:ln>
                <a:solidFill>
                  <a:srgbClr val="F8F8F2"/>
                </a:solidFill>
                <a:effectLst/>
                <a:latin typeface="Arial Unicode MS"/>
                <a:ea typeface="JetBrains Mono"/>
              </a:rPr>
              <a:t>, </a:t>
            </a:r>
            <a:r>
              <a:rPr kumimoji="0" lang="en-US" altLang="en-US" sz="1100" b="0" i="0" u="none" strike="noStrike" cap="none" normalizeH="0" baseline="0">
                <a:ln>
                  <a:noFill/>
                </a:ln>
                <a:solidFill>
                  <a:srgbClr val="78DCE8"/>
                </a:solidFill>
                <a:effectLst/>
                <a:latin typeface="Arial Unicode MS"/>
                <a:ea typeface="JetBrains Mono"/>
              </a:rPr>
              <a:t>Integer</a:t>
            </a:r>
            <a:r>
              <a:rPr kumimoji="0" lang="en-US" altLang="en-US" sz="1100" b="0" i="0" u="none" strike="noStrike" cap="none" normalizeH="0" baseline="0">
                <a:ln>
                  <a:noFill/>
                </a:ln>
                <a:solidFill>
                  <a:srgbClr val="F780BF"/>
                </a:solidFill>
                <a:effectLst/>
                <a:latin typeface="Arial Unicode MS"/>
                <a:ea typeface="JetBrains Mono"/>
              </a:rPr>
              <a:t>&gt; </a:t>
            </a:r>
            <a:r>
              <a:rPr kumimoji="0" lang="en-US" altLang="en-US" sz="1100" b="0" i="0" u="none" strike="noStrike" cap="none" normalizeH="0" baseline="0">
                <a:ln>
                  <a:noFill/>
                </a:ln>
                <a:solidFill>
                  <a:srgbClr val="F8F8F2"/>
                </a:solidFill>
                <a:effectLst/>
                <a:latin typeface="Arial Unicode MS"/>
                <a:ea typeface="JetBrains Mono"/>
              </a:rPr>
              <a:t>{</a:t>
            </a:r>
            <a:br>
              <a:rPr kumimoji="0" lang="en-US" altLang="en-US" sz="1100" b="0" i="0" u="none" strike="noStrike" cap="none" normalizeH="0" baseline="0">
                <a:ln>
                  <a:noFill/>
                </a:ln>
                <a:solidFill>
                  <a:srgbClr val="F8F8F2"/>
                </a:solidFill>
                <a:effectLst/>
                <a:latin typeface="Arial Unicode MS"/>
                <a:ea typeface="JetBrains Mono"/>
              </a:rPr>
            </a:br>
            <a:r>
              <a:rPr kumimoji="0" lang="en-US" altLang="en-US" sz="1100" b="0" i="0" u="none" strike="noStrike" cap="none" normalizeH="0" baseline="0">
                <a:ln>
                  <a:noFill/>
                </a:ln>
                <a:solidFill>
                  <a:srgbClr val="F8F8F2"/>
                </a:solidFill>
                <a:effectLst/>
                <a:latin typeface="Arial Unicode MS"/>
                <a:ea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9874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1281</TotalTime>
  <Words>1259</Words>
  <Application>Microsoft Office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Unicode MS</vt:lpstr>
      <vt:lpstr>Trebuchet MS</vt:lpstr>
      <vt:lpstr>Wingdings 3</vt:lpstr>
      <vt:lpstr>Facet</vt:lpstr>
      <vt:lpstr>Spring Boot</vt:lpstr>
      <vt:lpstr>Introduction</vt:lpstr>
      <vt:lpstr>Introduction</vt:lpstr>
      <vt:lpstr>New project</vt:lpstr>
      <vt:lpstr>Data</vt:lpstr>
      <vt:lpstr>Start project</vt:lpstr>
      <vt:lpstr>Start project</vt:lpstr>
      <vt:lpstr>Start project</vt:lpstr>
      <vt:lpstr>Start project</vt:lpstr>
      <vt:lpstr>Start project</vt:lpstr>
      <vt:lpstr>Start project</vt:lpstr>
      <vt:lpstr>Start project</vt:lpstr>
      <vt:lpstr>CrudRepository</vt:lpstr>
      <vt:lpstr>CrudRepository</vt:lpstr>
      <vt:lpstr>CrudRepository</vt:lpstr>
      <vt:lpstr>CrudRepository</vt:lpstr>
      <vt:lpstr>CrudRepository</vt:lpstr>
      <vt:lpstr>CrudRepository</vt:lpstr>
      <vt:lpstr>CrudRepository</vt:lpstr>
      <vt:lpstr>CrudRepository</vt:lpstr>
      <vt:lpstr>Exercise</vt:lpstr>
      <vt:lpstr>PagingAndSortingRepository</vt:lpstr>
      <vt:lpstr>Relationships</vt:lpstr>
      <vt:lpstr>One-to-one</vt:lpstr>
      <vt:lpstr>One-to-one</vt:lpstr>
      <vt:lpstr>One-to-many</vt:lpstr>
      <vt:lpstr>One-to-many</vt:lpstr>
      <vt:lpstr>One-to-many</vt:lpstr>
      <vt:lpstr>Many-to-many</vt:lpstr>
      <vt:lpstr>Many-to-many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478</cp:revision>
  <dcterms:created xsi:type="dcterms:W3CDTF">2024-06-06T15:40:49Z</dcterms:created>
  <dcterms:modified xsi:type="dcterms:W3CDTF">2024-08-20T15:37:08Z</dcterms:modified>
</cp:coreProperties>
</file>