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8"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86" r:id="rId21"/>
    <p:sldId id="287" r:id="rId22"/>
    <p:sldId id="299" r:id="rId23"/>
    <p:sldId id="288" r:id="rId24"/>
    <p:sldId id="290" r:id="rId25"/>
    <p:sldId id="300" r:id="rId26"/>
    <p:sldId id="301" r:id="rId27"/>
    <p:sldId id="302" r:id="rId28"/>
    <p:sldId id="303" r:id="rId29"/>
    <p:sldId id="291" r:id="rId30"/>
    <p:sldId id="293" r:id="rId31"/>
    <p:sldId id="294" r:id="rId32"/>
    <p:sldId id="295" r:id="rId33"/>
    <p:sldId id="296" r:id="rId34"/>
    <p:sldId id="297" r:id="rId35"/>
    <p:sldId id="298"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7/2/2024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ring.io/spring-framework/reference/6.0/core/beans/annotation-config/autowired.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80/user/1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localhost:8080/user/search?name=H&#224;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localhost:8080/user/searc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localhost:8080/user/search"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localhost:8080/user/add"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vnrepository.com/artifact/org.projectlombok/lombo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Spring </a:t>
            </a:r>
            <a:r>
              <a:rPr lang="en-US" dirty="0" smtClean="0">
                <a:latin typeface="Arial" panose="020B0604020202020204" pitchFamily="34" charset="0"/>
                <a:cs typeface="Arial" panose="020B0604020202020204" pitchFamily="34" charset="0"/>
              </a:rPr>
              <a:t>Boot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02</a:t>
            </a:r>
            <a:r>
              <a:rPr lang="en-US" dirty="0">
                <a:latin typeface="Arial" panose="020B0604020202020204" pitchFamily="34" charset="0"/>
                <a:cs typeface="Arial" panose="020B0604020202020204" pitchFamily="34" charset="0"/>
              </a:rPr>
              <a:t>. RESTful API</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Tiếp theo là việc list ra các all User để API trả về</a:t>
            </a:r>
          </a:p>
          <a:p>
            <a:pPr lvl="1"/>
            <a:r>
              <a:rPr lang="en-US" dirty="0" smtClean="0">
                <a:latin typeface="Arial" panose="020B0604020202020204" pitchFamily="34" charset="0"/>
                <a:cs typeface="Arial" panose="020B0604020202020204" pitchFamily="34" charset="0"/>
              </a:rPr>
              <a:t>Các logic xử lý sẽ nằm trong service</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4</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Tạo package </a:t>
            </a:r>
            <a:r>
              <a:rPr lang="en-US" dirty="0" smtClean="0">
                <a:latin typeface="Arial" panose="020B0604020202020204" pitchFamily="34" charset="0"/>
                <a:cs typeface="Arial" panose="020B0604020202020204" pitchFamily="34" charset="0"/>
              </a:rPr>
              <a:t>service </a:t>
            </a:r>
            <a:r>
              <a:rPr lang="en-US" dirty="0">
                <a:latin typeface="Arial" panose="020B0604020202020204" pitchFamily="34" charset="0"/>
                <a:cs typeface="Arial" panose="020B0604020202020204" pitchFamily="34" charset="0"/>
              </a:rPr>
              <a:t>để chứa toàn bộ </a:t>
            </a:r>
            <a:r>
              <a:rPr lang="en-US" dirty="0" smtClean="0">
                <a:latin typeface="Arial" panose="020B0604020202020204" pitchFamily="34" charset="0"/>
                <a:cs typeface="Arial" panose="020B0604020202020204" pitchFamily="34" charset="0"/>
              </a:rPr>
              <a:t>service</a:t>
            </a:r>
          </a:p>
          <a:p>
            <a:pPr marL="742950" lvl="2" indent="-342900"/>
            <a:r>
              <a:rPr lang="en-US" dirty="0">
                <a:latin typeface="Arial" panose="020B0604020202020204" pitchFamily="34" charset="0"/>
                <a:cs typeface="Arial" panose="020B0604020202020204" pitchFamily="34" charset="0"/>
              </a:rPr>
              <a:t>Tạo class </a:t>
            </a:r>
            <a:r>
              <a:rPr lang="en-US" dirty="0" smtClean="0">
                <a:latin typeface="Arial" panose="020B0604020202020204" pitchFamily="34" charset="0"/>
                <a:cs typeface="Arial" panose="020B0604020202020204" pitchFamily="34" charset="0"/>
              </a:rPr>
              <a:t>UserService và gắn annotation </a:t>
            </a:r>
            <a:r>
              <a:rPr lang="en-US" dirty="0" smtClean="0">
                <a:solidFill>
                  <a:srgbClr val="FFC000"/>
                </a:solidFill>
                <a:latin typeface="Arial" panose="020B0604020202020204" pitchFamily="34" charset="0"/>
                <a:cs typeface="Arial" panose="020B0604020202020204" pitchFamily="34" charset="0"/>
              </a:rPr>
              <a:t>@Service</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19335" y="4100975"/>
            <a:ext cx="2286000" cy="781050"/>
          </a:xfrm>
          <a:prstGeom prst="rect">
            <a:avLst/>
          </a:prstGeom>
        </p:spPr>
      </p:pic>
    </p:spTree>
    <p:extLst>
      <p:ext uri="{BB962C8B-B14F-4D97-AF65-F5344CB8AC3E}">
        <p14:creationId xmlns:p14="http://schemas.microsoft.com/office/powerpoint/2010/main" val="328300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@Service </a:t>
            </a:r>
            <a:r>
              <a:rPr lang="en-US" dirty="0" smtClean="0">
                <a:latin typeface="Arial" panose="020B0604020202020204" pitchFamily="34" charset="0"/>
                <a:cs typeface="Arial" panose="020B0604020202020204" pitchFamily="34" charset="0"/>
              </a:rPr>
              <a:t>thực chất là một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nhưng mà được sử dụng để đánh dấu một class là một service một cách tường minh hơn thay vì sử dụng </a:t>
            </a:r>
            <a:r>
              <a:rPr lang="en-US" dirty="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23080" y="3005600"/>
            <a:ext cx="3305175" cy="2190750"/>
          </a:xfrm>
          <a:prstGeom prst="rect">
            <a:avLst/>
          </a:prstGeom>
        </p:spPr>
      </p:pic>
    </p:spTree>
    <p:extLst>
      <p:ext uri="{BB962C8B-B14F-4D97-AF65-F5344CB8AC3E}">
        <p14:creationId xmlns:p14="http://schemas.microsoft.com/office/powerpoint/2010/main" val="39819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Thế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là gì?</a:t>
            </a:r>
          </a:p>
        </p:txBody>
      </p:sp>
    </p:spTree>
    <p:extLst>
      <p:ext uri="{BB962C8B-B14F-4D97-AF65-F5344CB8AC3E}">
        <p14:creationId xmlns:p14="http://schemas.microsoft.com/office/powerpoint/2010/main" val="82950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được sử dụng để đánh dấu </a:t>
            </a:r>
            <a:r>
              <a:rPr lang="en-US" dirty="0" smtClean="0">
                <a:cs typeface="Arial" panose="020B0604020202020204" pitchFamily="34" charset="0"/>
              </a:rPr>
              <a:t>class</a:t>
            </a:r>
            <a:r>
              <a:rPr lang="vi-VN" dirty="0" smtClean="0">
                <a:cs typeface="Arial" panose="020B0604020202020204" pitchFamily="34" charset="0"/>
              </a:rPr>
              <a:t> </a:t>
            </a:r>
            <a:r>
              <a:rPr lang="en-US" dirty="0" smtClean="0">
                <a:cs typeface="Arial" panose="020B0604020202020204" pitchFamily="34" charset="0"/>
              </a:rPr>
              <a:t>l</a:t>
            </a:r>
            <a:r>
              <a:rPr lang="vi-VN" dirty="0" smtClean="0">
                <a:cs typeface="Arial" panose="020B0604020202020204" pitchFamily="34" charset="0"/>
              </a:rPr>
              <a:t>à </a:t>
            </a:r>
            <a:r>
              <a:rPr lang="vi-VN" dirty="0">
                <a:cs typeface="Arial" panose="020B0604020202020204" pitchFamily="34" charset="0"/>
              </a:rPr>
              <a:t>một thành phần (component) của ứng </a:t>
            </a:r>
            <a:r>
              <a:rPr lang="vi-VN" dirty="0" smtClean="0">
                <a:cs typeface="Arial" panose="020B0604020202020204" pitchFamily="34" charset="0"/>
              </a:rPr>
              <a:t>dụng.</a:t>
            </a:r>
            <a:endParaRPr lang="en-US" dirty="0" smtClean="0">
              <a:cs typeface="Arial" panose="020B0604020202020204" pitchFamily="34" charset="0"/>
            </a:endParaRPr>
          </a:p>
          <a:p>
            <a:r>
              <a:rPr lang="vi-VN" dirty="0" smtClean="0">
                <a:cs typeface="Arial" panose="020B0604020202020204" pitchFamily="34" charset="0"/>
              </a:rPr>
              <a:t>Điều </a:t>
            </a:r>
            <a:r>
              <a:rPr lang="vi-VN" dirty="0">
                <a:cs typeface="Arial" panose="020B0604020202020204" pitchFamily="34" charset="0"/>
              </a:rPr>
              <a:t>này có nghĩa </a:t>
            </a:r>
            <a:r>
              <a:rPr lang="vi-VN" dirty="0" smtClean="0">
                <a:cs typeface="Arial" panose="020B0604020202020204" pitchFamily="34" charset="0"/>
              </a:rPr>
              <a:t>là Spring </a:t>
            </a:r>
            <a:r>
              <a:rPr lang="vi-VN" dirty="0">
                <a:cs typeface="Arial" panose="020B0604020202020204" pitchFamily="34" charset="0"/>
              </a:rPr>
              <a:t>sẽ tự động quản lý </a:t>
            </a:r>
            <a:r>
              <a:rPr lang="en-US" dirty="0" smtClean="0">
                <a:cs typeface="Arial" panose="020B0604020202020204" pitchFamily="34" charset="0"/>
              </a:rPr>
              <a:t>class </a:t>
            </a:r>
            <a:r>
              <a:rPr lang="vi-VN" dirty="0" smtClean="0">
                <a:cs typeface="Arial" panose="020B0604020202020204" pitchFamily="34" charset="0"/>
              </a:rPr>
              <a:t>đó </a:t>
            </a:r>
            <a:r>
              <a:rPr lang="vi-VN" dirty="0">
                <a:cs typeface="Arial" panose="020B0604020202020204" pitchFamily="34" charset="0"/>
              </a:rPr>
              <a:t>như một </a:t>
            </a:r>
            <a:r>
              <a:rPr lang="vi-VN" dirty="0" smtClean="0">
                <a:solidFill>
                  <a:srgbClr val="FFC000"/>
                </a:solidFill>
                <a:cs typeface="Arial" panose="020B0604020202020204" pitchFamily="34" charset="0"/>
              </a:rPr>
              <a:t>bean</a:t>
            </a:r>
            <a:r>
              <a:rPr lang="vi-VN" dirty="0" smtClean="0">
                <a:cs typeface="Arial" panose="020B0604020202020204" pitchFamily="34" charset="0"/>
              </a:rPr>
              <a:t> </a:t>
            </a:r>
            <a:r>
              <a:rPr lang="vi-VN" dirty="0">
                <a:cs typeface="Arial" panose="020B0604020202020204" pitchFamily="34" charset="0"/>
              </a:rPr>
              <a:t>trong context của ứng dụng</a:t>
            </a:r>
            <a:r>
              <a:rPr lang="vi-VN" dirty="0" smtClean="0">
                <a:cs typeface="Arial" panose="020B0604020202020204" pitchFamily="34" charset="0"/>
              </a:rPr>
              <a:t>.</a:t>
            </a:r>
            <a:endParaRPr lang="en-US" dirty="0" smtClean="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bean</a:t>
            </a:r>
            <a:r>
              <a:rPr lang="en-US" dirty="0" smtClean="0">
                <a:latin typeface="Arial" panose="020B0604020202020204" pitchFamily="34" charset="0"/>
                <a:cs typeface="Arial" panose="020B0604020202020204" pitchFamily="34" charset="0"/>
              </a:rPr>
              <a:t> là gì?</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20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dirty="0">
                <a:solidFill>
                  <a:schemeClr val="tx1"/>
                </a:solidFill>
                <a:latin typeface="Arial" panose="020B0604020202020204" pitchFamily="34" charset="0"/>
                <a:cs typeface="Arial" panose="020B0604020202020204" pitchFamily="34" charset="0"/>
              </a:rPr>
              <a:t>Bean là một đối tượng </a:t>
            </a:r>
            <a:r>
              <a:rPr lang="vi-VN" dirty="0" smtClean="0">
                <a:solidFill>
                  <a:schemeClr val="tx1"/>
                </a:solidFill>
                <a:latin typeface="Arial" panose="020B0604020202020204" pitchFamily="34" charset="0"/>
                <a:cs typeface="Arial" panose="020B0604020202020204" pitchFamily="34" charset="0"/>
              </a:rPr>
              <a:t>được </a:t>
            </a:r>
            <a:r>
              <a:rPr lang="vi-VN" u="sng" dirty="0">
                <a:solidFill>
                  <a:srgbClr val="FFC000"/>
                </a:solidFill>
                <a:latin typeface="Arial" panose="020B0604020202020204" pitchFamily="34" charset="0"/>
                <a:cs typeface="Arial" panose="020B0604020202020204" pitchFamily="34" charset="0"/>
              </a:rPr>
              <a:t>Spring Container</a:t>
            </a:r>
            <a:r>
              <a:rPr lang="vi-VN" dirty="0">
                <a:solidFill>
                  <a:schemeClr val="tx1"/>
                </a:solidFill>
                <a:latin typeface="Arial" panose="020B0604020202020204" pitchFamily="34" charset="0"/>
                <a:cs typeface="Arial" panose="020B0604020202020204" pitchFamily="34" charset="0"/>
              </a:rPr>
              <a:t> quản lý, tạo ra, và cung cấp </a:t>
            </a:r>
            <a:r>
              <a:rPr lang="vi-VN" u="sng" dirty="0">
                <a:solidFill>
                  <a:srgbClr val="FFC000"/>
                </a:solidFill>
                <a:latin typeface="Arial" panose="020B0604020202020204" pitchFamily="34" charset="0"/>
                <a:cs typeface="Arial" panose="020B0604020202020204" pitchFamily="34" charset="0"/>
              </a:rPr>
              <a:t>DI (Dependency Injection)</a:t>
            </a:r>
            <a:r>
              <a:rPr lang="vi-VN" dirty="0">
                <a:solidFill>
                  <a:srgbClr val="FFC000"/>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khi cần thiết</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a:t>
            </a:r>
            <a:r>
              <a:rPr lang="vi-VN" dirty="0" smtClean="0">
                <a:solidFill>
                  <a:schemeClr val="tx1"/>
                </a:solidFill>
                <a:latin typeface="Arial" panose="020B0604020202020204" pitchFamily="34" charset="0"/>
                <a:cs typeface="Arial" panose="020B0604020202020204" pitchFamily="34" charset="0"/>
              </a:rPr>
              <a:t>ác</a:t>
            </a:r>
            <a:r>
              <a:rPr lang="en-US" dirty="0" smtClean="0">
                <a:solidFill>
                  <a:schemeClr val="tx1"/>
                </a:solidFill>
                <a:latin typeface="Arial" panose="020B0604020202020204" pitchFamily="34" charset="0"/>
                <a:cs typeface="Arial" panose="020B0604020202020204" pitchFamily="34" charset="0"/>
              </a:rPr>
              <a:t> class được</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đánh dấu </a:t>
            </a:r>
            <a:r>
              <a:rPr lang="vi-VN" dirty="0" smtClean="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Component, @Service, @Repository, @Controller hoặc @</a:t>
            </a:r>
            <a:r>
              <a:rPr lang="vi-VN" dirty="0" smtClean="0">
                <a:solidFill>
                  <a:schemeClr val="tx1"/>
                </a:solidFill>
                <a:latin typeface="Arial" panose="020B0604020202020204" pitchFamily="34" charset="0"/>
                <a:cs typeface="Arial" panose="020B0604020202020204" pitchFamily="34" charset="0"/>
              </a:rPr>
              <a:t>Configuration</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đều được gọi là bean.</a:t>
            </a:r>
          </a:p>
          <a:p>
            <a:endParaRPr lang="en-US" dirty="0">
              <a:solidFill>
                <a:schemeClr val="tx1"/>
              </a:solidFill>
              <a:latin typeface="Arial" panose="020B0604020202020204" pitchFamily="34" charset="0"/>
              <a:cs typeface="Arial" panose="020B0604020202020204" pitchFamily="34" charset="0"/>
            </a:endParaRPr>
          </a:p>
          <a:p>
            <a:r>
              <a:rPr lang="en-US" u="sng" dirty="0" smtClean="0">
                <a:solidFill>
                  <a:srgbClr val="FFC000"/>
                </a:solidFill>
                <a:latin typeface="Arial" panose="020B0604020202020204" pitchFamily="34" charset="0"/>
                <a:cs typeface="Arial" panose="020B0604020202020204" pitchFamily="34" charset="0"/>
              </a:rPr>
              <a:t>Spring Container </a:t>
            </a:r>
            <a:r>
              <a:rPr lang="en-US" dirty="0" smtClean="0">
                <a:solidFill>
                  <a:schemeClr val="tx1"/>
                </a:solidFill>
                <a:latin typeface="Arial" panose="020B0604020202020204" pitchFamily="34" charset="0"/>
                <a:cs typeface="Arial" panose="020B0604020202020204" pitchFamily="34" charset="0"/>
              </a:rPr>
              <a:t>và </a:t>
            </a:r>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là gì nữa?</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34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u="sng" dirty="0" smtClean="0">
                <a:solidFill>
                  <a:srgbClr val="FFC000"/>
                </a:solidFill>
                <a:latin typeface="Arial" panose="020B0604020202020204" pitchFamily="34" charset="0"/>
                <a:cs typeface="Arial" panose="020B0604020202020204" pitchFamily="34" charset="0"/>
              </a:rPr>
              <a:t>Spring </a:t>
            </a:r>
            <a:r>
              <a:rPr lang="vi-VN" u="sng" dirty="0">
                <a:solidFill>
                  <a:srgbClr val="FFC000"/>
                </a:solidFill>
                <a:latin typeface="Arial" panose="020B0604020202020204" pitchFamily="34" charset="0"/>
                <a:cs typeface="Arial" panose="020B0604020202020204" pitchFamily="34" charset="0"/>
              </a:rPr>
              <a:t>Container</a:t>
            </a:r>
            <a:r>
              <a:rPr lang="vi-VN"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chúng ta có thể hiểu là một cái kho chứa các bean được khởi tạo khi ứng dụng start ứng dụng.</a:t>
            </a:r>
          </a:p>
        </p:txBody>
      </p:sp>
    </p:spTree>
    <p:extLst>
      <p:ext uri="{BB962C8B-B14F-4D97-AF65-F5344CB8AC3E}">
        <p14:creationId xmlns:p14="http://schemas.microsoft.com/office/powerpoint/2010/main" val="360477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a:t>
            </a:r>
            <a:r>
              <a:rPr lang="vi-VN" u="sng" dirty="0">
                <a:solidFill>
                  <a:srgbClr val="FFC000"/>
                </a:solidFill>
                <a:latin typeface="Arial" panose="020B0604020202020204" pitchFamily="34" charset="0"/>
                <a:cs typeface="Arial" panose="020B0604020202020204" pitchFamily="34" charset="0"/>
              </a:rPr>
              <a:t>(Dependency Injection)</a:t>
            </a:r>
            <a:r>
              <a:rPr lang="vi-VN" dirty="0">
                <a:solidFill>
                  <a:srgbClr val="FFC000"/>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là </a:t>
            </a:r>
            <a:r>
              <a:rPr lang="vi-VN" dirty="0">
                <a:solidFill>
                  <a:schemeClr val="tx1"/>
                </a:solidFill>
                <a:latin typeface="Arial" panose="020B0604020202020204" pitchFamily="34" charset="0"/>
                <a:cs typeface="Arial" panose="020B0604020202020204" pitchFamily="34" charset="0"/>
              </a:rPr>
              <a:t>một kỹ thuật cho phép bạn cung cấp các đối tượng (dependencies) mà một đối tượng khác cần để thực hiện công việc của nó</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Có thể hiểu là cho phép chúng ta sử dụng một đối tượng nhưng không cần phải khởi tạo. Vì nó đã được khởi tạo và nằm sẵn trong spring container rồi. Việc của chúng ta là bốc ra và sử dụng.</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48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Có class UserRepository: Thao tác với database</a:t>
            </a:r>
          </a:p>
          <a:p>
            <a:pPr lvl="1"/>
            <a:r>
              <a:rPr lang="en-US" dirty="0" smtClean="0">
                <a:solidFill>
                  <a:schemeClr val="tx1"/>
                </a:solidFill>
                <a:latin typeface="Arial" panose="020B0604020202020204" pitchFamily="34" charset="0"/>
                <a:cs typeface="Arial" panose="020B0604020202020204" pitchFamily="34" charset="0"/>
              </a:rPr>
              <a:t>Có class UserService: Sử dụng UserRepository để lấy data từ database</a:t>
            </a:r>
          </a:p>
          <a:p>
            <a:pPr lvl="1"/>
            <a:r>
              <a:rPr lang="en-US" dirty="0" smtClean="0">
                <a:solidFill>
                  <a:schemeClr val="tx1"/>
                </a:solidFill>
                <a:latin typeface="Arial" panose="020B0604020202020204" pitchFamily="34" charset="0"/>
                <a:cs typeface="Arial" panose="020B0604020202020204" pitchFamily="34" charset="0"/>
              </a:rPr>
              <a:t>Có class UserController: Sử dụng UserService để xử lý logic</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27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UserRepository trong class UserService</a:t>
            </a:r>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428696" y="1614527"/>
            <a:ext cx="3825744" cy="3628946"/>
          </a:xfrm>
          <a:prstGeom prst="rect">
            <a:avLst/>
          </a:prstGeom>
        </p:spPr>
      </p:pic>
    </p:spTree>
    <p:extLst>
      <p:ext uri="{BB962C8B-B14F-4D97-AF65-F5344CB8AC3E}">
        <p14:creationId xmlns:p14="http://schemas.microsoft.com/office/powerpoint/2010/main" val="38745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a:t>
            </a:r>
            <a:r>
              <a:rPr lang="en-US" dirty="0">
                <a:solidFill>
                  <a:schemeClr val="tx1"/>
                </a:solidFill>
                <a:latin typeface="Arial" panose="020B0604020202020204" pitchFamily="34" charset="0"/>
                <a:cs typeface="Arial" panose="020B0604020202020204" pitchFamily="34" charset="0"/>
              </a:rPr>
              <a:t>UserService</a:t>
            </a:r>
            <a:r>
              <a:rPr lang="en-US" dirty="0" smtClean="0">
                <a:solidFill>
                  <a:schemeClr val="tx1"/>
                </a:solidFill>
                <a:latin typeface="Arial" panose="020B0604020202020204" pitchFamily="34" charset="0"/>
                <a:cs typeface="Arial" panose="020B0604020202020204" pitchFamily="34" charset="0"/>
              </a:rPr>
              <a:t> trong </a:t>
            </a:r>
            <a:r>
              <a:rPr lang="en-US" dirty="0">
                <a:solidFill>
                  <a:schemeClr val="tx1"/>
                </a:solidFill>
                <a:latin typeface="Arial" panose="020B0604020202020204" pitchFamily="34" charset="0"/>
                <a:cs typeface="Arial" panose="020B0604020202020204" pitchFamily="34" charset="0"/>
              </a:rPr>
              <a:t>class UserController</a:t>
            </a: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374504" y="1067430"/>
            <a:ext cx="3610665" cy="4723141"/>
          </a:xfrm>
          <a:prstGeom prst="rect">
            <a:avLst/>
          </a:prstGeom>
        </p:spPr>
      </p:pic>
    </p:spTree>
    <p:extLst>
      <p:ext uri="{BB962C8B-B14F-4D97-AF65-F5344CB8AC3E}">
        <p14:creationId xmlns:p14="http://schemas.microsoft.com/office/powerpoint/2010/main" val="36033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Chúng ta sẽ tạo một API đơn giản  về quản lý User, bao gồm:</a:t>
            </a:r>
          </a:p>
          <a:p>
            <a:pPr lvl="1"/>
            <a:r>
              <a:rPr lang="en-US" dirty="0" smtClean="0">
                <a:latin typeface="Arial" panose="020B0604020202020204" pitchFamily="34" charset="0"/>
                <a:cs typeface="Arial" panose="020B0604020202020204" pitchFamily="34" charset="0"/>
              </a:rPr>
              <a:t>List User</a:t>
            </a:r>
          </a:p>
          <a:p>
            <a:pPr lvl="1"/>
            <a:r>
              <a:rPr lang="en-US" dirty="0" smtClean="0">
                <a:latin typeface="Arial" panose="020B0604020202020204" pitchFamily="34" charset="0"/>
                <a:cs typeface="Arial" panose="020B0604020202020204" pitchFamily="34" charset="0"/>
              </a:rPr>
              <a:t>Add </a:t>
            </a:r>
            <a:r>
              <a:rPr lang="en-US" dirty="0">
                <a:latin typeface="Arial" panose="020B0604020202020204" pitchFamily="34" charset="0"/>
                <a:cs typeface="Arial" panose="020B0604020202020204" pitchFamily="34" charset="0"/>
              </a:rPr>
              <a:t>User</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Update User</a:t>
            </a:r>
          </a:p>
          <a:p>
            <a:pPr lvl="1"/>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User</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Step 1: Tạo một project Spring Boot</a:t>
            </a:r>
          </a:p>
          <a:p>
            <a:pPr lvl="1"/>
            <a:r>
              <a:rPr lang="en-US" dirty="0">
                <a:latin typeface="Arial" panose="020B0604020202020204" pitchFamily="34" charset="0"/>
                <a:cs typeface="Arial" panose="020B0604020202020204" pitchFamily="34" charset="0"/>
                <a:hlinkClick r:id="rId2"/>
              </a:rPr>
              <a:t>https://start.spring.io</a:t>
            </a:r>
            <a:r>
              <a:rPr lang="en-US" dirty="0" smtClean="0">
                <a:latin typeface="Arial" panose="020B0604020202020204" pitchFamily="34" charset="0"/>
                <a:cs typeface="Arial" panose="020B0604020202020204" pitchFamily="34" charset="0"/>
                <a:hlinkClick r:id="rId2"/>
              </a:rPr>
              <a: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với dependencies là Spring Web</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3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Ở đây ta có từ khóa </a:t>
            </a:r>
            <a:r>
              <a:rPr lang="en-US" dirty="0" smtClean="0">
                <a:solidFill>
                  <a:srgbClr val="FFC000"/>
                </a:solidFill>
                <a:latin typeface="Arial" panose="020B0604020202020204" pitchFamily="34" charset="0"/>
                <a:cs typeface="Arial" panose="020B0604020202020204" pitchFamily="34" charset="0"/>
              </a:rPr>
              <a:t>@Autowired</a:t>
            </a:r>
            <a:r>
              <a:rPr lang="en-US" dirty="0" smtClean="0">
                <a:solidFill>
                  <a:schemeClr val="tx1"/>
                </a:solidFill>
                <a:latin typeface="Arial" panose="020B0604020202020204" pitchFamily="34" charset="0"/>
                <a:cs typeface="Arial" panose="020B0604020202020204" pitchFamily="34" charset="0"/>
              </a:rPr>
              <a:t> thì chức năng của </a:t>
            </a:r>
            <a:r>
              <a:rPr lang="en-US" dirty="0">
                <a:solidFill>
                  <a:schemeClr val="tx1"/>
                </a:solidFill>
                <a:latin typeface="Arial" panose="020B0604020202020204" pitchFamily="34" charset="0"/>
                <a:cs typeface="Arial" panose="020B0604020202020204" pitchFamily="34" charset="0"/>
              </a:rPr>
              <a:t>nó là inject các </a:t>
            </a:r>
            <a:r>
              <a:rPr lang="en-US" dirty="0" smtClean="0">
                <a:solidFill>
                  <a:schemeClr val="tx1"/>
                </a:solidFill>
                <a:latin typeface="Arial" panose="020B0604020202020204" pitchFamily="34" charset="0"/>
                <a:cs typeface="Arial" panose="020B0604020202020204" pitchFamily="34" charset="0"/>
              </a:rPr>
              <a:t>dependency, tức là nó tìm kiếm các bean trong container và inject vào các tham số.</a:t>
            </a:r>
          </a:p>
          <a:p>
            <a:endParaRPr lang="en-US" dirty="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Các cách sử dụng </a:t>
            </a:r>
            <a:r>
              <a:rPr lang="en-US" dirty="0">
                <a:solidFill>
                  <a:srgbClr val="FFC000"/>
                </a:solidFill>
                <a:latin typeface="Arial" panose="020B0604020202020204" pitchFamily="34" charset="0"/>
                <a:cs typeface="Arial" panose="020B0604020202020204" pitchFamily="34" charset="0"/>
              </a:rPr>
              <a:t>@Autowired</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thì các bạn tìm hiểu thêm ở đây:</a:t>
            </a: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docs.spring.io/spring-framework/reference/6.0/core/beans/annotation-config/autowired.html</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15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latin typeface="Arial" panose="020B0604020202020204" pitchFamily="34" charset="0"/>
                <a:cs typeface="Arial" panose="020B0604020202020204" pitchFamily="34" charset="0"/>
              </a:rPr>
              <a:t>Giải thích: (Mọi người tự tìm hiểu thêm cách xác định thứ tự phụ thuộc trong spring boot)</a:t>
            </a:r>
          </a:p>
          <a:p>
            <a:pPr lvl="1"/>
            <a:r>
              <a:rPr lang="en-US" dirty="0" smtClean="0">
                <a:solidFill>
                  <a:schemeClr val="tx1"/>
                </a:solidFill>
                <a:latin typeface="Arial" panose="020B0604020202020204" pitchFamily="34" charset="0"/>
                <a:cs typeface="Arial" panose="020B0604020202020204" pitchFamily="34" charset="0"/>
              </a:rPr>
              <a:t>Start ứng dụng</a:t>
            </a:r>
          </a:p>
          <a:p>
            <a:pPr lvl="1"/>
            <a:r>
              <a:rPr lang="en-US" dirty="0" smtClean="0">
                <a:solidFill>
                  <a:schemeClr val="tx1"/>
                </a:solidFill>
                <a:latin typeface="Arial" panose="020B0604020202020204" pitchFamily="34" charset="0"/>
                <a:cs typeface="Arial" panose="020B0604020202020204" pitchFamily="34" charset="0"/>
              </a:rPr>
              <a:t>Khởi </a:t>
            </a:r>
            <a:r>
              <a:rPr lang="en-US" dirty="0">
                <a:solidFill>
                  <a:schemeClr val="tx1"/>
                </a:solidFill>
                <a:latin typeface="Arial" panose="020B0604020202020204" pitchFamily="34" charset="0"/>
                <a:cs typeface="Arial" panose="020B0604020202020204" pitchFamily="34" charset="0"/>
              </a:rPr>
              <a:t>tạo </a:t>
            </a:r>
            <a:r>
              <a:rPr lang="en-US" dirty="0" smtClean="0">
                <a:solidFill>
                  <a:schemeClr val="tx1"/>
                </a:solidFill>
                <a:latin typeface="Arial" panose="020B0604020202020204" pitchFamily="34" charset="0"/>
                <a:cs typeface="Arial" panose="020B0604020202020204" pitchFamily="34" charset="0"/>
              </a:rPr>
              <a:t>UserRepository</a:t>
            </a:r>
          </a:p>
          <a:p>
            <a:pPr lvl="1"/>
            <a:r>
              <a:rPr lang="en-US" dirty="0" smtClean="0">
                <a:solidFill>
                  <a:schemeClr val="tx1"/>
                </a:solidFill>
                <a:latin typeface="Arial" panose="020B0604020202020204" pitchFamily="34" charset="0"/>
                <a:cs typeface="Arial" panose="020B0604020202020204" pitchFamily="34" charset="0"/>
              </a:rPr>
              <a:t>Khởi tạo UserService =&gt; Gọi constructor =&gt; Autowired inject UserRepository đã được khởi tạo ở trên </a:t>
            </a:r>
            <a:r>
              <a:rPr lang="en-US" dirty="0">
                <a:solidFill>
                  <a:schemeClr val="tx1"/>
                </a:solidFill>
                <a:latin typeface="Arial" panose="020B0604020202020204" pitchFamily="34" charset="0"/>
                <a:cs typeface="Arial" panose="020B0604020202020204" pitchFamily="34" charset="0"/>
              </a:rPr>
              <a:t>và sử dụng</a:t>
            </a:r>
            <a:endParaRPr lang="en-US" dirty="0" smtClean="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Khởi tạo </a:t>
            </a:r>
            <a:r>
              <a:rPr lang="en-US" dirty="0" smtClean="0">
                <a:solidFill>
                  <a:schemeClr val="tx1"/>
                </a:solidFill>
                <a:latin typeface="Arial" panose="020B0604020202020204" pitchFamily="34" charset="0"/>
                <a:cs typeface="Arial" panose="020B0604020202020204" pitchFamily="34" charset="0"/>
              </a:rPr>
              <a:t>UserController </a:t>
            </a:r>
            <a:r>
              <a:rPr lang="en-US" dirty="0">
                <a:solidFill>
                  <a:schemeClr val="tx1"/>
                </a:solidFill>
                <a:latin typeface="Arial" panose="020B0604020202020204" pitchFamily="34" charset="0"/>
                <a:cs typeface="Arial" panose="020B0604020202020204" pitchFamily="34" charset="0"/>
              </a:rPr>
              <a:t>=&gt; Gọi constructor =&gt; Autowired inject UserService</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đã được khởi tạo ở </a:t>
            </a:r>
            <a:r>
              <a:rPr lang="en-US" dirty="0" smtClean="0">
                <a:solidFill>
                  <a:schemeClr val="tx1"/>
                </a:solidFill>
                <a:latin typeface="Arial" panose="020B0604020202020204" pitchFamily="34" charset="0"/>
                <a:cs typeface="Arial" panose="020B0604020202020204" pitchFamily="34" charset="0"/>
              </a:rPr>
              <a:t>trên và sử dụng</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4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u="sng" dirty="0" smtClean="0">
                <a:solidFill>
                  <a:srgbClr val="FF0000"/>
                </a:solidFill>
                <a:latin typeface="Arial" panose="020B0604020202020204" pitchFamily="34" charset="0"/>
                <a:cs typeface="Arial" panose="020B0604020202020204" pitchFamily="34" charset="0"/>
              </a:rPr>
              <a:t>Note:</a:t>
            </a:r>
            <a:r>
              <a:rPr lang="en-US" dirty="0" smtClean="0">
                <a:solidFill>
                  <a:schemeClr val="tx1"/>
                </a:solidFill>
                <a:latin typeface="Arial" panose="020B0604020202020204" pitchFamily="34" charset="0"/>
                <a:cs typeface="Arial" panose="020B0604020202020204" pitchFamily="34" charset="0"/>
              </a:rPr>
              <a:t> Từ Spring </a:t>
            </a:r>
            <a:r>
              <a:rPr lang="en-US" dirty="0">
                <a:solidFill>
                  <a:schemeClr val="tx1"/>
                </a:solidFill>
                <a:latin typeface="Arial" panose="020B0604020202020204" pitchFamily="34" charset="0"/>
                <a:cs typeface="Arial" panose="020B0604020202020204" pitchFamily="34" charset="0"/>
              </a:rPr>
              <a:t>Framework 4.3</a:t>
            </a:r>
            <a:r>
              <a:rPr lang="en-US" dirty="0" smtClean="0">
                <a:solidFill>
                  <a:schemeClr val="tx1"/>
                </a:solidFill>
                <a:latin typeface="Arial" panose="020B0604020202020204" pitchFamily="34" charset="0"/>
                <a:cs typeface="Arial" panose="020B0604020202020204" pitchFamily="34" charset="0"/>
              </a:rPr>
              <a:t>, các constructor không cần phải đặt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Autowired </a:t>
            </a:r>
            <a:r>
              <a:rPr lang="en-US" dirty="0" smtClean="0">
                <a:solidFill>
                  <a:schemeClr val="tx1"/>
                </a:solidFill>
                <a:latin typeface="Arial" panose="020B0604020202020204" pitchFamily="34" charset="0"/>
                <a:cs typeface="Arial" panose="020B0604020202020204" pitchFamily="34" charset="0"/>
              </a:rPr>
              <a:t>để inject các bean nữa.</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797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046005" cy="3880773"/>
          </a:xfrm>
        </p:spPr>
        <p:txBody>
          <a:bodyPr/>
          <a:lstStyle/>
          <a:p>
            <a:r>
              <a:rPr lang="en-US" dirty="0" smtClean="0">
                <a:latin typeface="Arial" panose="020B0604020202020204" pitchFamily="34" charset="0"/>
                <a:cs typeface="Arial" panose="020B0604020202020204" pitchFamily="34" charset="0"/>
              </a:rPr>
              <a:t>Tạm thời chúng ta chưa sử dụng tới database nên sẽ hardcode thông tin User</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5: Create hàm get users</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23339" y="1878236"/>
            <a:ext cx="3833615" cy="3101529"/>
          </a:xfrm>
          <a:prstGeom prst="rect">
            <a:avLst/>
          </a:prstGeom>
        </p:spPr>
      </p:pic>
    </p:spTree>
    <p:extLst>
      <p:ext uri="{BB962C8B-B14F-4D97-AF65-F5344CB8AC3E}">
        <p14:creationId xmlns:p14="http://schemas.microsoft.com/office/powerpoint/2010/main" val="385971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6: Create api get all user</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21229" y="2557268"/>
            <a:ext cx="4114800" cy="3286125"/>
          </a:xfrm>
          <a:prstGeom prst="rect">
            <a:avLst/>
          </a:prstGeom>
        </p:spPr>
      </p:pic>
    </p:spTree>
    <p:extLst>
      <p:ext uri="{BB962C8B-B14F-4D97-AF65-F5344CB8AC3E}">
        <p14:creationId xmlns:p14="http://schemas.microsoft.com/office/powerpoint/2010/main" val="203545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RequiredArgsConstructor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Có một cách đơn giản để chúng ta có thể inject các bean thay vì phải viết </a:t>
            </a:r>
            <a:r>
              <a:rPr lang="en-US" dirty="0">
                <a:latin typeface="Arial" panose="020B0604020202020204" pitchFamily="34" charset="0"/>
                <a:cs typeface="Arial" panose="020B0604020202020204" pitchFamily="34" charset="0"/>
              </a:rPr>
              <a:t>các constructor đó là sử dụng annotation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RequiredArgsConstructor</a:t>
            </a:r>
            <a:r>
              <a:rPr lang="en-US" dirty="0" smtClean="0">
                <a:latin typeface="Arial" panose="020B0604020202020204" pitchFamily="34" charset="0"/>
                <a:cs typeface="Arial" panose="020B0604020202020204" pitchFamily="34" charset="0"/>
              </a:rPr>
              <a:t> của lombok</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09071" y="2824625"/>
            <a:ext cx="3181350" cy="2552700"/>
          </a:xfrm>
          <a:prstGeom prst="rect">
            <a:avLst/>
          </a:prstGeom>
        </p:spPr>
      </p:pic>
    </p:spTree>
    <p:extLst>
      <p:ext uri="{BB962C8B-B14F-4D97-AF65-F5344CB8AC3E}">
        <p14:creationId xmlns:p14="http://schemas.microsoft.com/office/powerpoint/2010/main" val="276305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RequiredArgsConstructor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@RequiredArgsConstructor</a:t>
            </a:r>
            <a:r>
              <a:rPr lang="en-US" dirty="0" smtClean="0">
                <a:latin typeface="Arial" panose="020B0604020202020204" pitchFamily="34" charset="0"/>
                <a:cs typeface="Arial" panose="020B0604020202020204" pitchFamily="34" charset="0"/>
              </a:rPr>
              <a:t> hoạt động như nào?</a:t>
            </a:r>
          </a:p>
          <a:p>
            <a:endParaRPr lang="en-US" dirty="0">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@RequiredArgsConstructor</a:t>
            </a:r>
            <a:r>
              <a:rPr lang="en-US" dirty="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từ thư viện Lombok, được sử dụng để tự động tạo ra một constructor chứa tất cả các trường (fields) đã được đánh dấu </a:t>
            </a:r>
            <a:r>
              <a:rPr lang="vi-VN" dirty="0" smtClean="0">
                <a:cs typeface="Arial" panose="020B0604020202020204" pitchFamily="34" charset="0"/>
              </a:rPr>
              <a:t>với</a:t>
            </a:r>
            <a:r>
              <a:rPr lang="en-US" dirty="0" smtClean="0">
                <a:cs typeface="Arial" panose="020B0604020202020204" pitchFamily="34" charset="0"/>
              </a:rPr>
              <a:t> </a:t>
            </a:r>
            <a:r>
              <a:rPr lang="en-US" dirty="0" smtClean="0">
                <a:solidFill>
                  <a:srgbClr val="00B0F0"/>
                </a:solidFill>
                <a:latin typeface="Arial" panose="020B0604020202020204" pitchFamily="34" charset="0"/>
                <a:cs typeface="Arial" panose="020B0604020202020204" pitchFamily="34" charset="0"/>
              </a:rPr>
              <a:t>final</a:t>
            </a:r>
            <a:r>
              <a:rPr lang="en-US" dirty="0" smtClean="0">
                <a:latin typeface="Arial" panose="020B0604020202020204" pitchFamily="34" charset="0"/>
                <a:cs typeface="Arial" panose="020B0604020202020204" pitchFamily="34" charset="0"/>
              </a:rPr>
              <a:t> hoặc </a:t>
            </a:r>
            <a:r>
              <a:rPr lang="en-US" dirty="0" smtClean="0">
                <a:solidFill>
                  <a:srgbClr val="FFC000"/>
                </a:solidFill>
                <a:latin typeface="Arial" panose="020B0604020202020204" pitchFamily="34" charset="0"/>
                <a:cs typeface="Arial" panose="020B0604020202020204" pitchFamily="34" charset="0"/>
              </a:rPr>
              <a:t>@NonNull </a:t>
            </a:r>
            <a:r>
              <a:rPr lang="en-US" dirty="0" smtClean="0">
                <a:latin typeface="Arial" panose="020B0604020202020204" pitchFamily="34" charset="0"/>
                <a:cs typeface="Arial" panose="020B0604020202020204" pitchFamily="34" charset="0"/>
              </a:rPr>
              <a:t>mà chưa được gán giá trị.</a:t>
            </a:r>
          </a:p>
        </p:txBody>
      </p:sp>
    </p:spTree>
    <p:extLst>
      <p:ext uri="{BB962C8B-B14F-4D97-AF65-F5344CB8AC3E}">
        <p14:creationId xmlns:p14="http://schemas.microsoft.com/office/powerpoint/2010/main" val="927028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RequiredArgsConstructor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a:t>
            </a:r>
          </a:p>
          <a:p>
            <a:pPr lvl="1"/>
            <a:r>
              <a:rPr lang="en-US" dirty="0" smtClean="0">
                <a:latin typeface="Arial" panose="020B0604020202020204" pitchFamily="34" charset="0"/>
                <a:cs typeface="Arial" panose="020B0604020202020204" pitchFamily="34" charset="0"/>
              </a:rPr>
              <a:t>sex đã được gán giá trị</a:t>
            </a:r>
          </a:p>
          <a:p>
            <a:pPr lvl="1"/>
            <a:r>
              <a:rPr lang="en-US" dirty="0" smtClean="0">
                <a:latin typeface="Arial" panose="020B0604020202020204" pitchFamily="34" charset="0"/>
                <a:cs typeface="Arial" panose="020B0604020202020204" pitchFamily="34" charset="0"/>
              </a:rPr>
              <a:t>heigh đã được gán giá trị</a:t>
            </a:r>
          </a:p>
          <a:p>
            <a:pPr lvl="1"/>
            <a:r>
              <a:rPr lang="en-US" dirty="0" smtClean="0">
                <a:latin typeface="Arial" panose="020B0604020202020204" pitchFamily="34" charset="0"/>
                <a:cs typeface="Arial" panose="020B0604020202020204" pitchFamily="34" charset="0"/>
              </a:rPr>
              <a:t>address không được gắn final/NonNull</a:t>
            </a:r>
          </a:p>
          <a:p>
            <a:pPr lvl="1"/>
            <a:r>
              <a:rPr lang="en-US" dirty="0" smtClean="0">
                <a:latin typeface="Arial" panose="020B0604020202020204" pitchFamily="34" charset="0"/>
                <a:cs typeface="Arial" panose="020B0604020202020204" pitchFamily="34" charset="0"/>
              </a:rPr>
              <a:t>=&gt; Constructor chỉ có name và age</a:t>
            </a:r>
          </a:p>
        </p:txBody>
      </p:sp>
      <p:pic>
        <p:nvPicPr>
          <p:cNvPr id="4" name="Picture 3"/>
          <p:cNvPicPr>
            <a:picLocks noChangeAspect="1"/>
          </p:cNvPicPr>
          <p:nvPr/>
        </p:nvPicPr>
        <p:blipFill>
          <a:blip r:embed="rId2"/>
          <a:stretch>
            <a:fillRect/>
          </a:stretch>
        </p:blipFill>
        <p:spPr>
          <a:xfrm>
            <a:off x="5491288" y="2480104"/>
            <a:ext cx="4744609" cy="3857232"/>
          </a:xfrm>
          <a:prstGeom prst="rect">
            <a:avLst/>
          </a:prstGeom>
        </p:spPr>
      </p:pic>
    </p:spTree>
    <p:extLst>
      <p:ext uri="{BB962C8B-B14F-4D97-AF65-F5344CB8AC3E}">
        <p14:creationId xmlns:p14="http://schemas.microsoft.com/office/powerpoint/2010/main" val="2011313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Quay lại bài học</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09071" y="2824625"/>
            <a:ext cx="3181350" cy="2552700"/>
          </a:xfrm>
          <a:prstGeom prst="rect">
            <a:avLst/>
          </a:prstGeom>
        </p:spPr>
      </p:pic>
    </p:spTree>
    <p:extLst>
      <p:ext uri="{BB962C8B-B14F-4D97-AF65-F5344CB8AC3E}">
        <p14:creationId xmlns:p14="http://schemas.microsoft.com/office/powerpoint/2010/main" val="1155967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RequestMapping</a:t>
            </a: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RequestMapping</a:t>
            </a:r>
            <a:r>
              <a:rPr lang="en-US" dirty="0" smtClean="0">
                <a:latin typeface="Arial" panose="020B0604020202020204" pitchFamily="34" charset="0"/>
                <a:cs typeface="Arial" panose="020B0604020202020204" pitchFamily="34" charset="0"/>
              </a:rPr>
              <a:t> ở đây có tác dụng </a:t>
            </a:r>
            <a:r>
              <a:rPr lang="vi-VN" dirty="0">
                <a:latin typeface="Arial" panose="020B0604020202020204" pitchFamily="34" charset="0"/>
                <a:cs typeface="Arial" panose="020B0604020202020204" pitchFamily="34" charset="0"/>
              </a:rPr>
              <a:t>ánh xạ các HTTP request tới các phương thức xử lý </a:t>
            </a:r>
            <a:r>
              <a:rPr lang="en-US" dirty="0" smtClean="0">
                <a:latin typeface="Arial" panose="020B0604020202020204" pitchFamily="34" charset="0"/>
                <a:cs typeface="Arial" panose="020B0604020202020204" pitchFamily="34" charset="0"/>
              </a:rPr>
              <a:t>trong một controller</a:t>
            </a:r>
            <a:r>
              <a:rPr lang="vi-V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Các </a:t>
            </a:r>
            <a:r>
              <a:rPr lang="vi-VN" dirty="0">
                <a:latin typeface="Arial" panose="020B0604020202020204" pitchFamily="34" charset="0"/>
                <a:cs typeface="Arial" panose="020B0604020202020204" pitchFamily="34" charset="0"/>
              </a:rPr>
              <a:t>phương thức </a:t>
            </a:r>
            <a:r>
              <a:rPr lang="vi-VN" dirty="0" smtClean="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 thường sử dụng:</a:t>
            </a:r>
          </a:p>
          <a:p>
            <a:pPr lvl="1"/>
            <a:r>
              <a:rPr lang="en-US" dirty="0" smtClean="0">
                <a:latin typeface="Arial" panose="020B0604020202020204" pitchFamily="34" charset="0"/>
                <a:cs typeface="Arial" panose="020B0604020202020204" pitchFamily="34" charset="0"/>
              </a:rPr>
              <a:t>GET</a:t>
            </a:r>
          </a:p>
          <a:p>
            <a:pPr lvl="1"/>
            <a:r>
              <a:rPr lang="en-US" dirty="0" smtClean="0">
                <a:latin typeface="Arial" panose="020B0604020202020204" pitchFamily="34" charset="0"/>
                <a:cs typeface="Arial" panose="020B0604020202020204" pitchFamily="34" charset="0"/>
              </a:rPr>
              <a:t>POST</a:t>
            </a:r>
          </a:p>
          <a:p>
            <a:pPr lvl="1"/>
            <a:r>
              <a:rPr lang="en-US" dirty="0" smtClean="0">
                <a:latin typeface="Arial" panose="020B0604020202020204" pitchFamily="34" charset="0"/>
                <a:cs typeface="Arial" panose="020B0604020202020204" pitchFamily="34" charset="0"/>
              </a:rPr>
              <a:t>PUT</a:t>
            </a:r>
          </a:p>
          <a:p>
            <a:pPr lvl="1"/>
            <a:r>
              <a:rPr lang="en-US" dirty="0" smtClean="0">
                <a:latin typeface="Arial" panose="020B0604020202020204" pitchFamily="34" charset="0"/>
                <a:cs typeface="Arial" panose="020B0604020202020204" pitchFamily="34" charset="0"/>
              </a:rPr>
              <a:t>DELETE</a:t>
            </a:r>
          </a:p>
          <a:p>
            <a:r>
              <a:rPr lang="en-US" dirty="0" smtClean="0">
                <a:latin typeface="Arial" panose="020B0604020202020204" pitchFamily="34" charset="0"/>
                <a:cs typeface="Arial" panose="020B0604020202020204" pitchFamily="34" charset="0"/>
              </a:rPr>
              <a:t>Kêu không chỉ định phương thức cụ thể trong </a:t>
            </a:r>
            <a:r>
              <a:rPr lang="en-US" dirty="0">
                <a:solidFill>
                  <a:srgbClr val="FFC000"/>
                </a:solidFill>
                <a:latin typeface="Arial" panose="020B0604020202020204" pitchFamily="34" charset="0"/>
                <a:cs typeface="Arial" panose="020B0604020202020204" pitchFamily="34" charset="0"/>
              </a:rPr>
              <a:t>@RequestMapping</a:t>
            </a:r>
            <a:r>
              <a:rPr lang="en-US" dirty="0">
                <a:latin typeface="Arial" panose="020B0604020202020204" pitchFamily="34" charset="0"/>
                <a:cs typeface="Arial" panose="020B0604020202020204" pitchFamily="34" charset="0"/>
              </a:rPr>
              <a:t> thì </a:t>
            </a:r>
            <a:r>
              <a:rPr lang="en-US" dirty="0" smtClean="0">
                <a:latin typeface="Arial" panose="020B0604020202020204" pitchFamily="34" charset="0"/>
                <a:cs typeface="Arial" panose="020B0604020202020204" pitchFamily="34" charset="0"/>
              </a:rPr>
              <a:t>nó sẽ cho phép tất cả các phương thức HTTP đều truy cập được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25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2: Tạo package controller để chứa toàn bộ controller</a:t>
            </a:r>
          </a:p>
          <a:p>
            <a:pPr lvl="1"/>
            <a:r>
              <a:rPr lang="en-US" dirty="0" smtClean="0">
                <a:latin typeface="Arial" panose="020B0604020202020204" pitchFamily="34" charset="0"/>
                <a:cs typeface="Arial" panose="020B0604020202020204" pitchFamily="34" charset="0"/>
              </a:rPr>
              <a:t>Tạo class UserController và gắn annotation cho nó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@RestController</a:t>
            </a:r>
            <a:endParaRPr lang="en-US" dirty="0" smtClean="0">
              <a:solidFill>
                <a:srgbClr val="FFC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05242" y="3034781"/>
            <a:ext cx="2600325" cy="838200"/>
          </a:xfrm>
          <a:prstGeom prst="rect">
            <a:avLst/>
          </a:prstGeom>
        </p:spPr>
      </p:pic>
    </p:spTree>
    <p:extLst>
      <p:ext uri="{BB962C8B-B14F-4D97-AF65-F5344CB8AC3E}">
        <p14:creationId xmlns:p14="http://schemas.microsoft.com/office/powerpoint/2010/main" val="149670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RequestMapping</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với method getUser của chúng ta hiện không chỉ rõ phương thức cho nên tất cả các phương thức đều có thể gửi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40569" y="2976854"/>
            <a:ext cx="4200525" cy="1638300"/>
          </a:xfrm>
          <a:prstGeom prst="rect">
            <a:avLst/>
          </a:prstGeom>
        </p:spPr>
      </p:pic>
    </p:spTree>
    <p:extLst>
      <p:ext uri="{BB962C8B-B14F-4D97-AF65-F5344CB8AC3E}">
        <p14:creationId xmlns:p14="http://schemas.microsoft.com/office/powerpoint/2010/main" val="38840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RequestMapping</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8107" y="2877814"/>
            <a:ext cx="5248275" cy="3267075"/>
          </a:xfrm>
          <a:prstGeom prst="rect">
            <a:avLst/>
          </a:prstGeom>
        </p:spPr>
      </p:pic>
    </p:spTree>
    <p:extLst>
      <p:ext uri="{BB962C8B-B14F-4D97-AF65-F5344CB8AC3E}">
        <p14:creationId xmlns:p14="http://schemas.microsoft.com/office/powerpoint/2010/main" val="4143002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RequestMapping</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18826" y="2923650"/>
            <a:ext cx="5911082" cy="2876823"/>
          </a:xfrm>
          <a:prstGeom prst="rect">
            <a:avLst/>
          </a:prstGeom>
        </p:spPr>
      </p:pic>
    </p:spTree>
    <p:extLst>
      <p:ext uri="{BB962C8B-B14F-4D97-AF65-F5344CB8AC3E}">
        <p14:creationId xmlns:p14="http://schemas.microsoft.com/office/powerpoint/2010/main" val="2444971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RequestMapping</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muốn ánh xạ nhiều url thì sử dụng:</a:t>
            </a: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1104963" y="2620308"/>
            <a:ext cx="7116148"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"/user2“, ...</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280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RequestMapping</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Ngoài ra để ngắn gọn code, Spring sinh ra các annotation</a:t>
            </a:r>
          </a:p>
          <a:p>
            <a:pPr lvl="1"/>
            <a:r>
              <a:rPr lang="en-US" dirty="0" smtClean="0">
                <a:latin typeface="Arial" panose="020B0604020202020204" pitchFamily="34" charset="0"/>
                <a:cs typeface="Arial" panose="020B0604020202020204" pitchFamily="34" charset="0"/>
              </a:rPr>
              <a:t>@GetMapping để </a:t>
            </a:r>
            <a:r>
              <a:rPr lang="en-US" dirty="0">
                <a:latin typeface="Arial" panose="020B0604020202020204" pitchFamily="34" charset="0"/>
                <a:cs typeface="Arial" panose="020B0604020202020204" pitchFamily="34" charset="0"/>
              </a:rPr>
              <a:t>thay thế @</a:t>
            </a:r>
            <a:r>
              <a:rPr lang="en-US" dirty="0" smtClean="0">
                <a:latin typeface="Arial" panose="020B0604020202020204" pitchFamily="34" charset="0"/>
                <a:cs typeface="Arial" panose="020B0604020202020204" pitchFamily="34" charset="0"/>
              </a:rPr>
              <a:t>RequestMapping với method GET</a:t>
            </a:r>
          </a:p>
          <a:p>
            <a:pPr lvl="1"/>
            <a:r>
              <a:rPr lang="en-US" dirty="0" smtClean="0">
                <a:latin typeface="Arial" panose="020B0604020202020204" pitchFamily="34" charset="0"/>
                <a:cs typeface="Arial" panose="020B0604020202020204" pitchFamily="34" charset="0"/>
              </a:rPr>
              <a:t>@PostMapping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POST</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@PutMapping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PUT</a:t>
            </a:r>
          </a:p>
          <a:p>
            <a:pPr lvl="1"/>
            <a:r>
              <a:rPr lang="en-US" dirty="0" smtClean="0">
                <a:latin typeface="Arial" panose="020B0604020202020204" pitchFamily="34" charset="0"/>
                <a:cs typeface="Arial" panose="020B0604020202020204" pitchFamily="34" charset="0"/>
              </a:rPr>
              <a:t>@DeleteMapping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DELETE</a:t>
            </a:r>
          </a:p>
          <a:p>
            <a:pPr lvl="1"/>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Ví dụ:</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1119672" y="4900422"/>
            <a:ext cx="7116148"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8F8F2"/>
                </a:solidFill>
                <a:effectLst/>
                <a:latin typeface="Arial Unicode MS"/>
                <a:ea typeface="JetBrains Mono"/>
              </a:rPr>
              <a:t/>
            </a:r>
            <a:br>
              <a:rPr kumimoji="0" lang="en-US" altLang="en-US" sz="1200" b="0" i="0" u="none" strike="noStrike" cap="none" normalizeH="0" baseline="0" dirty="0" smtClean="0">
                <a:ln>
                  <a:noFill/>
                </a:ln>
                <a:solidFill>
                  <a:srgbClr val="F8F8F2"/>
                </a:solidFill>
                <a:effectLst/>
                <a:latin typeface="Arial Unicode MS"/>
                <a:ea typeface="JetBrains Mono"/>
              </a:rPr>
            </a:br>
            <a:r>
              <a:rPr kumimoji="0" lang="en-US" altLang="en-US" sz="1200" b="0" i="0" u="none" strike="noStrike" cap="none" normalizeH="0" baseline="0" dirty="0" smtClean="0">
                <a:ln>
                  <a:noFill/>
                </a:ln>
                <a:solidFill>
                  <a:srgbClr val="50FA78"/>
                </a:solidFill>
                <a:effectLst/>
                <a:latin typeface="Arial Unicode MS"/>
                <a:ea typeface="JetBrains Mono"/>
              </a:rPr>
              <a:t>@GetMapping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685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7: Create api get user</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6444" y="2599936"/>
            <a:ext cx="3343275" cy="1085850"/>
          </a:xfrm>
          <a:prstGeom prst="rect">
            <a:avLst/>
          </a:prstGeom>
        </p:spPr>
      </p:pic>
      <p:pic>
        <p:nvPicPr>
          <p:cNvPr id="6" name="Picture 5"/>
          <p:cNvPicPr>
            <a:picLocks noChangeAspect="1"/>
          </p:cNvPicPr>
          <p:nvPr/>
        </p:nvPicPr>
        <p:blipFill>
          <a:blip r:embed="rId3"/>
          <a:stretch>
            <a:fillRect/>
          </a:stretch>
        </p:blipFill>
        <p:spPr>
          <a:xfrm>
            <a:off x="1096444" y="3853924"/>
            <a:ext cx="2800350" cy="2019300"/>
          </a:xfrm>
          <a:prstGeom prst="rect">
            <a:avLst/>
          </a:prstGeom>
        </p:spPr>
      </p:pic>
    </p:spTree>
    <p:extLst>
      <p:ext uri="{BB962C8B-B14F-4D97-AF65-F5344CB8AC3E}">
        <p14:creationId xmlns:p14="http://schemas.microsoft.com/office/powerpoint/2010/main" val="154195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PathVariable</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Ở đây chúng ta có </a:t>
            </a:r>
            <a:r>
              <a:rPr lang="en-US" dirty="0">
                <a:latin typeface="Arial" panose="020B0604020202020204" pitchFamily="34" charset="0"/>
                <a:cs typeface="Arial" panose="020B0604020202020204" pitchFamily="34" charset="0"/>
              </a:rPr>
              <a:t>thêm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PathVariable</a:t>
            </a:r>
            <a:r>
              <a:rPr lang="en-US" dirty="0" smtClean="0">
                <a:latin typeface="Arial" panose="020B0604020202020204" pitchFamily="34" charset="0"/>
                <a:cs typeface="Arial" panose="020B0604020202020204" pitchFamily="34" charset="0"/>
              </a:rPr>
              <a:t>, vậy nó dùng để làm gì?</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Nó dùng để đánh dấu tham số </a:t>
            </a:r>
            <a:r>
              <a:rPr lang="en-US" dirty="0" smtClean="0">
                <a:solidFill>
                  <a:schemeClr val="tx1"/>
                </a:solidFill>
                <a:latin typeface="Arial" panose="020B0604020202020204" pitchFamily="34" charset="0"/>
                <a:cs typeface="Arial" panose="020B0604020202020204" pitchFamily="34" charset="0"/>
              </a:rPr>
              <a:t>“id” </a:t>
            </a:r>
            <a:r>
              <a:rPr lang="en-US" dirty="0" smtClean="0">
                <a:latin typeface="Arial" panose="020B0604020202020204" pitchFamily="34" charset="0"/>
                <a:cs typeface="Arial" panose="020B0604020202020204" pitchFamily="34" charset="0"/>
              </a:rPr>
              <a:t>là </a:t>
            </a:r>
            <a:r>
              <a:rPr lang="vi-VN" dirty="0">
                <a:latin typeface="Arial" panose="020B0604020202020204" pitchFamily="34" charset="0"/>
                <a:cs typeface="Arial" panose="020B0604020202020204" pitchFamily="34" charset="0"/>
              </a:rPr>
              <a:t>một path variable và Spring sẽ tự động liên kết giá trị của nó từ URL vào biến </a:t>
            </a:r>
            <a:r>
              <a:rPr lang="en-US" dirty="0">
                <a:solidFill>
                  <a:schemeClr val="tx1"/>
                </a:solidFill>
                <a:latin typeface="Arial" panose="020B0604020202020204" pitchFamily="34" charset="0"/>
                <a:cs typeface="Arial" panose="020B0604020202020204" pitchFamily="34" charset="0"/>
              </a:rPr>
              <a:t>“id”</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của phương thức </a:t>
            </a:r>
            <a:r>
              <a:rPr lang="en-US" dirty="0" smtClean="0">
                <a:latin typeface="Arial" panose="020B0604020202020204" pitchFamily="34" charset="0"/>
                <a:cs typeface="Arial" panose="020B0604020202020204" pitchFamily="34" charset="0"/>
              </a:rPr>
              <a:t>getUser</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Khi một request </a:t>
            </a:r>
            <a:r>
              <a:rPr lang="en-US" dirty="0" smtClean="0">
                <a:latin typeface="Arial" panose="020B0604020202020204" pitchFamily="34" charset="0"/>
                <a:cs typeface="Arial" panose="020B0604020202020204" pitchFamily="34" charset="0"/>
              </a:rPr>
              <a:t>/user</a:t>
            </a:r>
            <a:r>
              <a:rPr lang="vi-VN" dirty="0" smtClean="0">
                <a:latin typeface="Arial" panose="020B0604020202020204" pitchFamily="34" charset="0"/>
                <a:cs typeface="Arial" panose="020B0604020202020204" pitchFamily="34" charset="0"/>
              </a:rPr>
              <a:t>/1 </a:t>
            </a:r>
            <a:r>
              <a:rPr lang="vi-VN" dirty="0">
                <a:latin typeface="Arial" panose="020B0604020202020204" pitchFamily="34" charset="0"/>
                <a:cs typeface="Arial" panose="020B0604020202020204" pitchFamily="34" charset="0"/>
              </a:rPr>
              <a:t>được gửi tới server, Spring sẽ trích xuất giá trị </a:t>
            </a:r>
            <a:r>
              <a:rPr lang="en-US" dirty="0" smtClean="0">
                <a:latin typeface="Arial" panose="020B0604020202020204" pitchFamily="34" charset="0"/>
                <a:cs typeface="Arial" panose="020B0604020202020204" pitchFamily="34" charset="0"/>
              </a:rPr>
              <a:t>1</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từ URL và truyền nó vào phương thức </a:t>
            </a:r>
            <a:r>
              <a:rPr lang="vi-VN" dirty="0" smtClean="0">
                <a:latin typeface="Arial" panose="020B0604020202020204" pitchFamily="34" charset="0"/>
                <a:cs typeface="Arial" panose="020B0604020202020204" pitchFamily="34" charset="0"/>
              </a:rPr>
              <a:t>getUser</a:t>
            </a:r>
            <a:r>
              <a:rPr lang="en-US" dirty="0" smtClean="0">
                <a:latin typeface="Arial" panose="020B0604020202020204" pitchFamily="34" charset="0"/>
                <a:cs typeface="Arial" panose="020B0604020202020204" pitchFamily="34" charset="0"/>
              </a:rPr>
              <a:t>(</a:t>
            </a:r>
            <a:r>
              <a:rPr lang="vi-VN" dirty="0" smtClean="0">
                <a:latin typeface="Arial" panose="020B0604020202020204" pitchFamily="34" charset="0"/>
                <a:cs typeface="Arial" panose="020B0604020202020204" pitchFamily="34" charset="0"/>
              </a:rPr>
              <a:t>int </a:t>
            </a:r>
            <a:r>
              <a:rPr lang="vi-VN" dirty="0">
                <a:latin typeface="Arial" panose="020B0604020202020204" pitchFamily="34" charset="0"/>
                <a:cs typeface="Arial" panose="020B0604020202020204" pitchFamily="34" charset="0"/>
              </a:rPr>
              <a:t>id</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r>
              <a:rPr lang="vi-VN" dirty="0" smtClean="0">
                <a:latin typeface="Arial" panose="020B0604020202020204" pitchFamily="34" charset="0"/>
                <a:cs typeface="Arial" panose="020B0604020202020204" pitchFamily="34" charset="0"/>
              </a:rPr>
              <a:t>Sau </a:t>
            </a:r>
            <a:r>
              <a:rPr lang="vi-VN" dirty="0">
                <a:latin typeface="Arial" panose="020B0604020202020204" pitchFamily="34" charset="0"/>
                <a:cs typeface="Arial" panose="020B0604020202020204" pitchFamily="34" charset="0"/>
              </a:rPr>
              <a:t>đó, bạn có thể sử dụng giá trị này </a:t>
            </a:r>
            <a:r>
              <a:rPr lang="en-US" dirty="0" smtClean="0">
                <a:latin typeface="Arial" panose="020B0604020202020204" pitchFamily="34" charset="0"/>
                <a:cs typeface="Arial" panose="020B0604020202020204" pitchFamily="34" charset="0"/>
              </a:rPr>
              <a:t>xử lý tiếp.</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101725" y="4699000"/>
            <a:ext cx="3257550" cy="1181100"/>
          </a:xfrm>
          <a:prstGeom prst="rect">
            <a:avLst/>
          </a:prstGeom>
        </p:spPr>
      </p:pic>
    </p:spTree>
    <p:extLst>
      <p:ext uri="{BB962C8B-B14F-4D97-AF65-F5344CB8AC3E}">
        <p14:creationId xmlns:p14="http://schemas.microsoft.com/office/powerpoint/2010/main" val="3167191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PathVariable</a:t>
            </a:r>
          </a:p>
        </p:txBody>
      </p:sp>
      <p:sp>
        <p:nvSpPr>
          <p:cNvPr id="3" name="Content Placeholder 2"/>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 có thể sử dụng tên biến khác với path variable </a:t>
            </a:r>
            <a:r>
              <a:rPr lang="en-US" dirty="0" smtClean="0">
                <a:latin typeface="Arial" panose="020B0604020202020204" pitchFamily="34" charset="0"/>
                <a:cs typeface="Arial" panose="020B0604020202020204" pitchFamily="34" charset="0"/>
              </a:rPr>
              <a:t>ví dụ như trên.</a:t>
            </a:r>
          </a:p>
          <a:p>
            <a:r>
              <a:rPr lang="en-US" dirty="0">
                <a:latin typeface="Arial" panose="020B0604020202020204" pitchFamily="34" charset="0"/>
                <a:cs typeface="Arial" panose="020B0604020202020204" pitchFamily="34" charset="0"/>
              </a:rPr>
              <a:t>Lúc này @PathVariable</a:t>
            </a:r>
            <a:r>
              <a:rPr lang="en-US" dirty="0" smtClean="0">
                <a:latin typeface="Arial" panose="020B0604020202020204" pitchFamily="34" charset="0"/>
                <a:cs typeface="Arial" panose="020B0604020202020204" pitchFamily="34" charset="0"/>
              </a:rPr>
              <a:t>(“param”) chỉ định rằng id trong phương thức sẽ nhận </a:t>
            </a:r>
            <a:r>
              <a:rPr lang="en-US" dirty="0">
                <a:latin typeface="Arial" panose="020B0604020202020204" pitchFamily="34" charset="0"/>
                <a:cs typeface="Arial" panose="020B0604020202020204" pitchFamily="34" charset="0"/>
              </a:rPr>
              <a:t>giá trị của path variable có tên là </a:t>
            </a:r>
            <a:r>
              <a:rPr lang="en-US" dirty="0" smtClean="0">
                <a:latin typeface="Arial" panose="020B0604020202020204" pitchFamily="34" charset="0"/>
                <a:cs typeface="Arial" panose="020B0604020202020204" pitchFamily="34" charset="0"/>
              </a:rPr>
              <a:t>“param” </a:t>
            </a:r>
            <a:r>
              <a:rPr lang="en-US" dirty="0">
                <a:latin typeface="Arial" panose="020B0604020202020204" pitchFamily="34" charset="0"/>
                <a:cs typeface="Arial" panose="020B0604020202020204" pitchFamily="34" charset="0"/>
              </a:rPr>
              <a:t>trong URL.</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69962" y="2160589"/>
            <a:ext cx="3648075" cy="1095375"/>
          </a:xfrm>
          <a:prstGeom prst="rect">
            <a:avLst/>
          </a:prstGeom>
        </p:spPr>
      </p:pic>
      <p:pic>
        <p:nvPicPr>
          <p:cNvPr id="5" name="Picture 4"/>
          <p:cNvPicPr>
            <a:picLocks noChangeAspect="1"/>
          </p:cNvPicPr>
          <p:nvPr/>
        </p:nvPicPr>
        <p:blipFill>
          <a:blip r:embed="rId3"/>
          <a:stretch>
            <a:fillRect/>
          </a:stretch>
        </p:blipFill>
        <p:spPr>
          <a:xfrm>
            <a:off x="5063952" y="2184401"/>
            <a:ext cx="4210050" cy="1047750"/>
          </a:xfrm>
          <a:prstGeom prst="rect">
            <a:avLst/>
          </a:prstGeom>
        </p:spPr>
      </p:pic>
    </p:spTree>
    <p:extLst>
      <p:ext uri="{BB962C8B-B14F-4D97-AF65-F5344CB8AC3E}">
        <p14:creationId xmlns:p14="http://schemas.microsoft.com/office/powerpoint/2010/main" val="277633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PathVariable</a:t>
            </a: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Thử </a:t>
            </a:r>
            <a:r>
              <a:rPr lang="en-US" dirty="0">
                <a:latin typeface="Arial" panose="020B0604020202020204" pitchFamily="34" charset="0"/>
                <a:cs typeface="Arial" panose="020B0604020202020204" pitchFamily="34" charset="0"/>
              </a:rPr>
              <a:t>request với URL: </a:t>
            </a:r>
            <a:r>
              <a:rPr lang="en-US" dirty="0">
                <a:latin typeface="Arial" panose="020B0604020202020204" pitchFamily="34" charset="0"/>
                <a:cs typeface="Arial" panose="020B0604020202020204" pitchFamily="34" charset="0"/>
                <a:hlinkClick r:id="rId2"/>
              </a:rPr>
              <a:t>http://</a:t>
            </a:r>
            <a:r>
              <a:rPr lang="en-US" dirty="0" smtClean="0">
                <a:latin typeface="Arial" panose="020B0604020202020204" pitchFamily="34" charset="0"/>
                <a:cs typeface="Arial" panose="020B0604020202020204" pitchFamily="34" charset="0"/>
                <a:hlinkClick r:id="rId2"/>
              </a:rPr>
              <a:t>localhost:8080/user/11</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Response 200 nhưng không có nội dung được trả về thì đang không hợp lý</a:t>
            </a:r>
          </a:p>
          <a:p>
            <a:pPr lvl="1"/>
            <a:r>
              <a:rPr lang="en-US" dirty="0" smtClean="0">
                <a:latin typeface="Arial" panose="020B0604020202020204" pitchFamily="34" charset="0"/>
                <a:cs typeface="Arial" panose="020B0604020202020204" pitchFamily="34" charset="0"/>
              </a:rPr>
              <a:t>Ở đây chúng ta có thể sử dụng các status khác thay thế để phù hợp hơn là 204 hoặc 404</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686843" y="2546147"/>
            <a:ext cx="4577649" cy="2093654"/>
          </a:xfrm>
          <a:prstGeom prst="rect">
            <a:avLst/>
          </a:prstGeom>
        </p:spPr>
      </p:pic>
    </p:spTree>
    <p:extLst>
      <p:ext uri="{BB962C8B-B14F-4D97-AF65-F5344CB8AC3E}">
        <p14:creationId xmlns:p14="http://schemas.microsoft.com/office/powerpoint/2010/main" val="1441320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Cách để response với status mà mình mong muốn</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Trường hợp User không tồn tại với id tương ứng thì ta trả về status 404</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8550" y="2562225"/>
            <a:ext cx="6515100" cy="2076450"/>
          </a:xfrm>
          <a:prstGeom prst="rect">
            <a:avLst/>
          </a:prstGeom>
        </p:spPr>
      </p:pic>
    </p:spTree>
    <p:extLst>
      <p:ext uri="{BB962C8B-B14F-4D97-AF65-F5344CB8AC3E}">
        <p14:creationId xmlns:p14="http://schemas.microsoft.com/office/powerpoint/2010/main" val="114131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thực ra là sự kết hợp </a:t>
            </a:r>
            <a:r>
              <a:rPr lang="en-US" dirty="0" smtClean="0">
                <a:solidFill>
                  <a:srgbClr val="FFC000"/>
                </a:solidFill>
                <a:latin typeface="Arial" panose="020B0604020202020204" pitchFamily="34" charset="0"/>
                <a:cs typeface="Arial" panose="020B0604020202020204" pitchFamily="34" charset="0"/>
              </a:rPr>
              <a:t>@Controller </a:t>
            </a:r>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@ResponseBody </a:t>
            </a:r>
            <a:r>
              <a:rPr lang="en-US" dirty="0" smtClean="0">
                <a:latin typeface="Arial" panose="020B0604020202020204" pitchFamily="34" charset="0"/>
                <a:cs typeface="Arial" panose="020B0604020202020204" pitchFamily="34" charset="0"/>
              </a:rPr>
              <a:t>để cho chúng ta code cho ngắn gọn.</a:t>
            </a:r>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23080" y="2910350"/>
            <a:ext cx="3305175" cy="2381250"/>
          </a:xfrm>
          <a:prstGeom prst="rect">
            <a:avLst/>
          </a:prstGeom>
        </p:spPr>
      </p:pic>
    </p:spTree>
    <p:extLst>
      <p:ext uri="{BB962C8B-B14F-4D97-AF65-F5344CB8AC3E}">
        <p14:creationId xmlns:p14="http://schemas.microsoft.com/office/powerpoint/2010/main" val="1697477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HttpStatus</a:t>
            </a: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Tổng hợp các HTTP Status:</a:t>
            </a:r>
          </a:p>
          <a:p>
            <a:pPr lvl="1"/>
            <a:r>
              <a:rPr lang="en-US" dirty="0" smtClean="0">
                <a:latin typeface="Arial" panose="020B0604020202020204" pitchFamily="34" charset="0"/>
                <a:cs typeface="Arial" panose="020B0604020202020204" pitchFamily="34" charset="0"/>
              </a:rPr>
              <a:t>org.springframework.http.HttpStatus</a:t>
            </a:r>
          </a:p>
          <a:p>
            <a:pPr lvl="1"/>
            <a:r>
              <a:rPr lang="en-US" dirty="0" smtClean="0">
                <a:latin typeface="Arial" panose="020B0604020202020204" pitchFamily="34" charset="0"/>
                <a:cs typeface="Arial" panose="020B0604020202020204" pitchFamily="34" charset="0"/>
              </a:rPr>
              <a:t>Class này đã define sẳn tất cả status cho mình rồi, chỉ cần lấy ra để sử dụng</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204355" y="3257353"/>
            <a:ext cx="5630391" cy="2235595"/>
          </a:xfrm>
          <a:prstGeom prst="rect">
            <a:avLst/>
          </a:prstGeom>
        </p:spPr>
      </p:pic>
    </p:spTree>
    <p:extLst>
      <p:ext uri="{BB962C8B-B14F-4D97-AF65-F5344CB8AC3E}">
        <p14:creationId xmlns:p14="http://schemas.microsoft.com/office/powerpoint/2010/main" val="3661035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Để trả về status 204 ta sử dụng HttpStatus.NO_CONTENT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09662" y="2593975"/>
            <a:ext cx="6505575" cy="2000250"/>
          </a:xfrm>
          <a:prstGeom prst="rect">
            <a:avLst/>
          </a:prstGeom>
        </p:spPr>
      </p:pic>
    </p:spTree>
    <p:extLst>
      <p:ext uri="{BB962C8B-B14F-4D97-AF65-F5344CB8AC3E}">
        <p14:creationId xmlns:p14="http://schemas.microsoft.com/office/powerpoint/2010/main" val="1977200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ResponseEntity</a:t>
            </a: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Ở đây chúng ta có thêm 1 khái niệm mới </a:t>
            </a:r>
            <a:r>
              <a:rPr lang="en-US" dirty="0">
                <a:latin typeface="Arial" panose="020B0604020202020204" pitchFamily="34" charset="0"/>
                <a:cs typeface="Arial" panose="020B0604020202020204" pitchFamily="34" charset="0"/>
              </a:rPr>
              <a:t>là </a:t>
            </a:r>
            <a:r>
              <a:rPr lang="en-US" dirty="0" smtClean="0">
                <a:solidFill>
                  <a:srgbClr val="FFC000"/>
                </a:solidFill>
                <a:latin typeface="Arial" panose="020B0604020202020204" pitchFamily="34" charset="0"/>
                <a:cs typeface="Arial" panose="020B0604020202020204" pitchFamily="34" charset="0"/>
              </a:rPr>
              <a:t>ResponseEntity</a:t>
            </a:r>
            <a:r>
              <a:rPr lang="en-US" dirty="0" smtClean="0">
                <a:latin typeface="Arial" panose="020B0604020202020204" pitchFamily="34" charset="0"/>
                <a:cs typeface="Arial" panose="020B0604020202020204" pitchFamily="34" charset="0"/>
              </a:rPr>
              <a:t>, nó là gì?</a:t>
            </a:r>
          </a:p>
          <a:p>
            <a:endParaRPr lang="en-US" dirty="0" smtClean="0">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ResponseEntity </a:t>
            </a:r>
            <a:r>
              <a:rPr lang="en-US" dirty="0" smtClean="0">
                <a:latin typeface="Arial" panose="020B0604020202020204" pitchFamily="34" charset="0"/>
                <a:cs typeface="Arial" panose="020B0604020202020204" pitchFamily="34" charset="0"/>
              </a:rPr>
              <a:t>là </a:t>
            </a:r>
            <a:r>
              <a:rPr lang="en-US" dirty="0">
                <a:latin typeface="Arial" panose="020B0604020202020204" pitchFamily="34" charset="0"/>
                <a:cs typeface="Arial" panose="020B0604020202020204" pitchFamily="34" charset="0"/>
              </a:rPr>
              <a:t>một </a:t>
            </a:r>
            <a:r>
              <a:rPr lang="en-US" dirty="0" smtClean="0">
                <a:latin typeface="Arial" panose="020B0604020202020204" pitchFamily="34" charset="0"/>
                <a:cs typeface="Arial" panose="020B0604020202020204" pitchFamily="34" charset="0"/>
              </a:rPr>
              <a:t>class </a:t>
            </a:r>
            <a:r>
              <a:rPr lang="en-US" dirty="0">
                <a:latin typeface="Arial" panose="020B0604020202020204" pitchFamily="34" charset="0"/>
                <a:cs typeface="Arial" panose="020B0604020202020204" pitchFamily="34" charset="0"/>
              </a:rPr>
              <a:t>đại diện cho toàn bộ </a:t>
            </a:r>
            <a:r>
              <a:rPr lang="en-US" dirty="0" smtClean="0">
                <a:latin typeface="Arial" panose="020B0604020202020204" pitchFamily="34" charset="0"/>
                <a:cs typeface="Arial" panose="020B0604020202020204" pitchFamily="34" charset="0"/>
              </a:rPr>
              <a:t>response HTTP</a:t>
            </a:r>
            <a:r>
              <a:rPr lang="en-US" dirty="0">
                <a:latin typeface="Arial" panose="020B0604020202020204" pitchFamily="34" charset="0"/>
                <a:cs typeface="Arial" panose="020B0604020202020204" pitchFamily="34" charset="0"/>
              </a:rPr>
              <a:t>. Nó cung cấp một cách mạnh mẽ để kiểm soát mọi chi tiết của response </a:t>
            </a:r>
            <a:r>
              <a:rPr lang="en-US" dirty="0" smtClean="0">
                <a:latin typeface="Arial" panose="020B0604020202020204" pitchFamily="34" charset="0"/>
                <a:cs typeface="Arial" panose="020B0604020202020204" pitchFamily="34" charset="0"/>
              </a:rPr>
              <a:t>HTTP</a:t>
            </a:r>
            <a:r>
              <a:rPr lang="en-US" dirty="0">
                <a:latin typeface="Arial" panose="020B0604020202020204" pitchFamily="34" charset="0"/>
                <a:cs typeface="Arial" panose="020B0604020202020204" pitchFamily="34" charset="0"/>
              </a:rPr>
              <a:t>, bao gồm </a:t>
            </a:r>
            <a:r>
              <a:rPr lang="en-US" dirty="0" smtClean="0">
                <a:latin typeface="Arial" panose="020B0604020202020204" pitchFamily="34" charset="0"/>
                <a:cs typeface="Arial" panose="020B0604020202020204" pitchFamily="34" charset="0"/>
              </a:rPr>
              <a:t>status, headers </a:t>
            </a:r>
            <a:r>
              <a:rPr lang="en-US" dirty="0">
                <a:latin typeface="Arial" panose="020B0604020202020204" pitchFamily="34" charset="0"/>
                <a:cs typeface="Arial" panose="020B0604020202020204" pitchFamily="34" charset="0"/>
              </a:rPr>
              <a:t>và </a:t>
            </a:r>
            <a:r>
              <a:rPr lang="en-US" dirty="0" smtClean="0">
                <a:latin typeface="Arial" panose="020B0604020202020204" pitchFamily="34" charset="0"/>
                <a:cs typeface="Arial" panose="020B0604020202020204" pitchFamily="34" charset="0"/>
              </a:rPr>
              <a:t>body.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ResponseEntity.status(...).header(...).body(...);</a:t>
            </a:r>
          </a:p>
        </p:txBody>
      </p:sp>
    </p:spTree>
    <p:extLst>
      <p:ext uri="{BB962C8B-B14F-4D97-AF65-F5344CB8AC3E}">
        <p14:creationId xmlns:p14="http://schemas.microsoft.com/office/powerpoint/2010/main" val="1563120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Search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8: Create api search user</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096444" y="2633135"/>
            <a:ext cx="5153025" cy="990600"/>
          </a:xfrm>
          <a:prstGeom prst="rect">
            <a:avLst/>
          </a:prstGeom>
        </p:spPr>
      </p:pic>
      <p:pic>
        <p:nvPicPr>
          <p:cNvPr id="7" name="Picture 6"/>
          <p:cNvPicPr>
            <a:picLocks noChangeAspect="1"/>
          </p:cNvPicPr>
          <p:nvPr/>
        </p:nvPicPr>
        <p:blipFill>
          <a:blip r:embed="rId3"/>
          <a:stretch>
            <a:fillRect/>
          </a:stretch>
        </p:blipFill>
        <p:spPr>
          <a:xfrm>
            <a:off x="1096444" y="3722886"/>
            <a:ext cx="3943350" cy="2219325"/>
          </a:xfrm>
          <a:prstGeom prst="rect">
            <a:avLst/>
          </a:prstGeom>
        </p:spPr>
      </p:pic>
    </p:spTree>
    <p:extLst>
      <p:ext uri="{BB962C8B-B14F-4D97-AF65-F5344CB8AC3E}">
        <p14:creationId xmlns:p14="http://schemas.microsoft.com/office/powerpoint/2010/main" val="93360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Search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Test request: </a:t>
            </a:r>
            <a:r>
              <a:rPr lang="en-US" dirty="0">
                <a:latin typeface="Arial" panose="020B0604020202020204" pitchFamily="34" charset="0"/>
                <a:cs typeface="Arial" panose="020B0604020202020204" pitchFamily="34" charset="0"/>
                <a:hlinkClick r:id="rId2"/>
              </a:rPr>
              <a:t>http://</a:t>
            </a:r>
            <a:r>
              <a:rPr lang="en-US" dirty="0" smtClean="0">
                <a:latin typeface="Arial" panose="020B0604020202020204" pitchFamily="34" charset="0"/>
                <a:cs typeface="Arial" panose="020B0604020202020204" pitchFamily="34" charset="0"/>
                <a:hlinkClick r:id="rId2"/>
              </a:rPr>
              <a:t>localhost:8080/user/search?name=Hào</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440661" y="2650112"/>
            <a:ext cx="5070014" cy="3621439"/>
          </a:xfrm>
          <a:prstGeom prst="rect">
            <a:avLst/>
          </a:prstGeom>
        </p:spPr>
      </p:pic>
    </p:spTree>
    <p:extLst>
      <p:ext uri="{BB962C8B-B14F-4D97-AF65-F5344CB8AC3E}">
        <p14:creationId xmlns:p14="http://schemas.microsoft.com/office/powerpoint/2010/main" val="351887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Search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Test request: </a:t>
            </a:r>
            <a:r>
              <a:rPr lang="en-US" dirty="0">
                <a:latin typeface="Arial" panose="020B0604020202020204" pitchFamily="34" charset="0"/>
                <a:cs typeface="Arial" panose="020B0604020202020204" pitchFamily="34" charset="0"/>
                <a:hlinkClick r:id="rId2"/>
              </a:rPr>
              <a:t>http://</a:t>
            </a:r>
            <a:r>
              <a:rPr lang="en-US" dirty="0" smtClean="0">
                <a:latin typeface="Arial" panose="020B0604020202020204" pitchFamily="34" charset="0"/>
                <a:cs typeface="Arial" panose="020B0604020202020204" pitchFamily="34" charset="0"/>
                <a:hlinkClick r:id="rId2"/>
              </a:rPr>
              <a:t>localhost:8080/user/search</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Trường hợp không có param name</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289999" y="2992188"/>
            <a:ext cx="7371338" cy="3457163"/>
          </a:xfrm>
          <a:prstGeom prst="rect">
            <a:avLst/>
          </a:prstGeom>
        </p:spPr>
      </p:pic>
    </p:spTree>
    <p:extLst>
      <p:ext uri="{BB962C8B-B14F-4D97-AF65-F5344CB8AC3E}">
        <p14:creationId xmlns:p14="http://schemas.microsoft.com/office/powerpoint/2010/main" val="3796455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Search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Báo lỗi parameter 'name‘ phải có</a:t>
            </a: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Để khắc phục thì ra thêm required = false cho @RequestParam</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6487" y="3378200"/>
            <a:ext cx="5876925" cy="1028700"/>
          </a:xfrm>
          <a:prstGeom prst="rect">
            <a:avLst/>
          </a:prstGeom>
        </p:spPr>
      </p:pic>
    </p:spTree>
    <p:extLst>
      <p:ext uri="{BB962C8B-B14F-4D97-AF65-F5344CB8AC3E}">
        <p14:creationId xmlns:p14="http://schemas.microsoft.com/office/powerpoint/2010/main" val="1913414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Search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Test lại </a:t>
            </a:r>
            <a:r>
              <a:rPr lang="en-US" dirty="0">
                <a:latin typeface="Arial" panose="020B0604020202020204" pitchFamily="34" charset="0"/>
                <a:cs typeface="Arial" panose="020B0604020202020204" pitchFamily="34" charset="0"/>
              </a:rPr>
              <a:t>request: </a:t>
            </a:r>
            <a:r>
              <a:rPr lang="en-US" dirty="0">
                <a:latin typeface="Arial" panose="020B0604020202020204" pitchFamily="34" charset="0"/>
                <a:cs typeface="Arial" panose="020B0604020202020204" pitchFamily="34" charset="0"/>
                <a:hlinkClick r:id="rId2"/>
              </a:rPr>
              <a:t>http://</a:t>
            </a:r>
            <a:r>
              <a:rPr lang="en-US" dirty="0" smtClean="0">
                <a:latin typeface="Arial" panose="020B0604020202020204" pitchFamily="34" charset="0"/>
                <a:cs typeface="Arial" panose="020B0604020202020204" pitchFamily="34" charset="0"/>
                <a:hlinkClick r:id="rId2"/>
              </a:rPr>
              <a:t>localhost:8080/user/search</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237484" y="2764530"/>
            <a:ext cx="7387468" cy="3462541"/>
          </a:xfrm>
          <a:prstGeom prst="rect">
            <a:avLst/>
          </a:prstGeom>
        </p:spPr>
      </p:pic>
    </p:spTree>
    <p:extLst>
      <p:ext uri="{BB962C8B-B14F-4D97-AF65-F5344CB8AC3E}">
        <p14:creationId xmlns:p14="http://schemas.microsoft.com/office/powerpoint/2010/main" val="4045225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Search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Báo lỗi do parameter 'name‘ bị </a:t>
            </a:r>
            <a:r>
              <a:rPr lang="en-US" dirty="0">
                <a:latin typeface="Arial" panose="020B0604020202020204" pitchFamily="34" charset="0"/>
                <a:cs typeface="Arial" panose="020B0604020202020204" pitchFamily="34" charset="0"/>
              </a:rPr>
              <a:t>null </a:t>
            </a:r>
            <a:r>
              <a:rPr lang="en-US" dirty="0" smtClean="0">
                <a:latin typeface="Arial" panose="020B0604020202020204" pitchFamily="34" charset="0"/>
                <a:cs typeface="Arial" panose="020B0604020202020204" pitchFamily="34" charset="0"/>
              </a:rPr>
              <a:t>nên xảy ra </a:t>
            </a:r>
            <a:r>
              <a:rPr lang="en-US" dirty="0">
                <a:latin typeface="Arial" panose="020B0604020202020204" pitchFamily="34" charset="0"/>
                <a:cs typeface="Arial" panose="020B0604020202020204" pitchFamily="34" charset="0"/>
              </a:rPr>
              <a:t>NullPointerException</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Làm sao để khắc phục???</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0622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Search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Để khắc phục thì ta sẽ thêm giá trị mặc định cho param bằng cách: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Thêm defaultValue =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cho @RequestParam</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3312" y="3591387"/>
            <a:ext cx="7343775" cy="1019175"/>
          </a:xfrm>
          <a:prstGeom prst="rect">
            <a:avLst/>
          </a:prstGeom>
        </p:spPr>
      </p:pic>
    </p:spTree>
    <p:extLst>
      <p:ext uri="{BB962C8B-B14F-4D97-AF65-F5344CB8AC3E}">
        <p14:creationId xmlns:p14="http://schemas.microsoft.com/office/powerpoint/2010/main" val="182164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smtClean="0">
                <a:solidFill>
                  <a:srgbClr val="FFC000"/>
                </a:solidFill>
                <a:latin typeface="Arial" panose="020B0604020202020204" pitchFamily="34" charset="0"/>
                <a:cs typeface="Arial" panose="020B0604020202020204" pitchFamily="34" charset="0"/>
              </a:rPr>
              <a:t>@Controller </a:t>
            </a:r>
            <a:r>
              <a:rPr lang="en-US" dirty="0">
                <a:latin typeface="Arial" panose="020B0604020202020204" pitchFamily="34" charset="0"/>
                <a:cs typeface="Arial" panose="020B0604020202020204" pitchFamily="34" charset="0"/>
              </a:rPr>
              <a:t>dùng để đánh dấu một class java là </a:t>
            </a:r>
            <a:r>
              <a:rPr lang="en-US" dirty="0" smtClean="0">
                <a:latin typeface="Arial" panose="020B0604020202020204" pitchFamily="34" charset="0"/>
                <a:cs typeface="Arial" panose="020B0604020202020204" pitchFamily="34" charset="0"/>
              </a:rPr>
              <a:t>controller, nó </a:t>
            </a:r>
            <a:r>
              <a:rPr lang="en-US" dirty="0">
                <a:latin typeface="Arial" panose="020B0604020202020204" pitchFamily="34" charset="0"/>
                <a:cs typeface="Arial" panose="020B0604020202020204" pitchFamily="34" charset="0"/>
              </a:rPr>
              <a:t>sẽ quản lý và xử lý các yêu cầu </a:t>
            </a:r>
            <a:r>
              <a:rPr lang="en-US" dirty="0" smtClean="0">
                <a:latin typeface="Arial" panose="020B0604020202020204" pitchFamily="34" charset="0"/>
                <a:cs typeface="Arial" panose="020B0604020202020204" pitchFamily="34" charset="0"/>
              </a:rPr>
              <a:t>HTTP.</a:t>
            </a:r>
            <a:endParaRPr lang="en-US" dirty="0" smtClean="0">
              <a:solidFill>
                <a:srgbClr val="FFC000"/>
              </a:solidFill>
              <a:latin typeface="Arial" panose="020B0604020202020204" pitchFamily="34" charset="0"/>
              <a:cs typeface="Arial" panose="020B0604020202020204" pitchFamily="34" charset="0"/>
            </a:endParaRPr>
          </a:p>
          <a:p>
            <a:pPr marL="342900" lvl="1" indent="-342900"/>
            <a:r>
              <a:rPr lang="en-US" dirty="0" smtClean="0">
                <a:solidFill>
                  <a:srgbClr val="FFC000"/>
                </a:solidFill>
                <a:latin typeface="Arial" panose="020B0604020202020204" pitchFamily="34" charset="0"/>
                <a:cs typeface="Arial" panose="020B0604020202020204" pitchFamily="34" charset="0"/>
              </a:rPr>
              <a:t>@ResponseBody </a:t>
            </a:r>
            <a:r>
              <a:rPr lang="vi-VN" dirty="0" smtClean="0">
                <a:cs typeface="Arial" panose="020B0604020202020204" pitchFamily="34" charset="0"/>
              </a:rPr>
              <a:t>sử </a:t>
            </a:r>
            <a:r>
              <a:rPr lang="vi-VN" dirty="0">
                <a:cs typeface="Arial" panose="020B0604020202020204" pitchFamily="34" charset="0"/>
              </a:rPr>
              <a:t>dụng để chỉ định rằng phương thức hoặc phương thức trả về của một Controller sẽ không trả về một </a:t>
            </a:r>
            <a:r>
              <a:rPr lang="vi-VN" dirty="0" smtClean="0">
                <a:cs typeface="Arial" panose="020B0604020202020204" pitchFamily="34" charset="0"/>
              </a:rPr>
              <a:t>view</a:t>
            </a:r>
            <a:r>
              <a:rPr lang="en-US" dirty="0">
                <a:cs typeface="Arial" panose="020B0604020202020204" pitchFamily="34" charset="0"/>
              </a:rPr>
              <a:t> </a:t>
            </a:r>
            <a:r>
              <a:rPr lang="en-US" dirty="0" smtClean="0">
                <a:cs typeface="Arial" panose="020B0604020202020204" pitchFamily="34" charset="0"/>
              </a:rPr>
              <a:t>(HTML</a:t>
            </a:r>
            <a:r>
              <a:rPr lang="en-US" dirty="0">
                <a:cs typeface="Arial" panose="020B0604020202020204" pitchFamily="34" charset="0"/>
              </a:rPr>
              <a:t>, JSP, </a:t>
            </a:r>
            <a:r>
              <a:rPr lang="en-US" dirty="0" smtClean="0">
                <a:cs typeface="Arial" panose="020B0604020202020204" pitchFamily="34" charset="0"/>
              </a:rPr>
              <a:t>...)</a:t>
            </a:r>
            <a:r>
              <a:rPr lang="vi-VN" dirty="0" smtClean="0">
                <a:cs typeface="Arial" panose="020B0604020202020204" pitchFamily="34" charset="0"/>
              </a:rPr>
              <a:t> </a:t>
            </a:r>
            <a:r>
              <a:rPr lang="vi-VN" dirty="0">
                <a:cs typeface="Arial" panose="020B0604020202020204" pitchFamily="34" charset="0"/>
              </a:rPr>
              <a:t>mà thay vào đó sẽ trả về dữ liệu dưới dạng </a:t>
            </a:r>
            <a:r>
              <a:rPr lang="vi-VN" dirty="0" smtClean="0">
                <a:cs typeface="Arial" panose="020B0604020202020204" pitchFamily="34" charset="0"/>
              </a:rPr>
              <a:t>body</a:t>
            </a:r>
            <a:r>
              <a:rPr lang="en-US" dirty="0" smtClean="0">
                <a:cs typeface="Arial" panose="020B0604020202020204" pitchFamily="34" charset="0"/>
              </a:rPr>
              <a:t> (json/xml)</a:t>
            </a:r>
            <a:r>
              <a:rPr lang="vi-VN" dirty="0" smtClean="0">
                <a:cs typeface="Arial" panose="020B0604020202020204" pitchFamily="34" charset="0"/>
              </a:rPr>
              <a:t> </a:t>
            </a:r>
            <a:r>
              <a:rPr lang="vi-VN" dirty="0">
                <a:cs typeface="Arial" panose="020B0604020202020204" pitchFamily="34" charset="0"/>
              </a:rPr>
              <a:t>của HTTP Response</a:t>
            </a:r>
            <a:r>
              <a:rPr lang="vi-VN" dirty="0" smtClean="0">
                <a:cs typeface="Arial" panose="020B0604020202020204" pitchFamily="34" charset="0"/>
              </a:rPr>
              <a:t>.</a:t>
            </a:r>
            <a:endParaRPr lang="en-US" dirty="0" smtClean="0">
              <a:cs typeface="Arial" panose="020B0604020202020204" pitchFamily="34" charset="0"/>
            </a:endParaRPr>
          </a:p>
          <a:p>
            <a:pPr marL="342900" lvl="1" indent="-342900"/>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a:t>
            </a:r>
            <a:r>
              <a:rPr lang="en-US" dirty="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là </a:t>
            </a:r>
            <a:r>
              <a:rPr lang="en-US" dirty="0">
                <a:latin typeface="Arial" panose="020B0604020202020204" pitchFamily="34" charset="0"/>
                <a:cs typeface="Arial" panose="020B0604020202020204" pitchFamily="34" charset="0"/>
              </a:rPr>
              <a:t>sự kết </a:t>
            </a:r>
            <a:r>
              <a:rPr lang="en-US" dirty="0" smtClean="0">
                <a:latin typeface="Arial" panose="020B0604020202020204" pitchFamily="34" charset="0"/>
                <a:cs typeface="Arial" panose="020B0604020202020204" pitchFamily="34" charset="0"/>
              </a:rPr>
              <a:t>hợp 2 yếu tố trên.</a:t>
            </a:r>
            <a:endParaRPr lang="en-US" dirty="0">
              <a:solidFill>
                <a:srgbClr val="FFC000"/>
              </a:solidFill>
              <a:latin typeface="Arial" panose="020B0604020202020204" pitchFamily="34" charset="0"/>
              <a:cs typeface="Arial" panose="020B0604020202020204" pitchFamily="34" charset="0"/>
            </a:endParaRPr>
          </a:p>
          <a:p>
            <a:pPr marL="342900" lvl="1" indent="-342900"/>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445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RequestParam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Ở đây chúng ta có thêm 1 khái niệm mới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@RequestParam</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nó là gì?</a:t>
            </a:r>
          </a:p>
          <a:p>
            <a:endParaRPr lang="en-US" dirty="0" smtClean="0">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@RequestParam</a:t>
            </a:r>
            <a:r>
              <a:rPr lang="en-US" dirty="0" smtClean="0">
                <a:solidFill>
                  <a:srgbClr val="FFC000"/>
                </a:solidFill>
                <a:latin typeface="Arial" panose="020B0604020202020204" pitchFamily="34" charset="0"/>
                <a:cs typeface="Arial" panose="020B0604020202020204" pitchFamily="34" charset="0"/>
              </a:rPr>
              <a:t> </a:t>
            </a:r>
            <a:r>
              <a:rPr lang="vi-VN" dirty="0">
                <a:cs typeface="Arial" panose="020B0604020202020204" pitchFamily="34" charset="0"/>
              </a:rPr>
              <a:t>là một annotation được sử dụng để trích xuất các tham số từ yêu cầu HTTP (thường là từ URL query parameters) và ánh xạ chúng tới các tham số của phương </a:t>
            </a:r>
            <a:r>
              <a:rPr lang="vi-VN" dirty="0" smtClean="0">
                <a:cs typeface="Arial" panose="020B0604020202020204" pitchFamily="34" charset="0"/>
              </a:rPr>
              <a:t>thức.</a:t>
            </a:r>
            <a:endParaRPr lang="en-US" dirty="0" smtClean="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Nếu muốn đặt tên khác tham số thì ta sử dụng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2148" y="4747124"/>
            <a:ext cx="7226405" cy="881653"/>
          </a:xfrm>
          <a:prstGeom prst="rect">
            <a:avLst/>
          </a:prstGeom>
        </p:spPr>
      </p:pic>
    </p:spTree>
    <p:extLst>
      <p:ext uri="{BB962C8B-B14F-4D97-AF65-F5344CB8AC3E}">
        <p14:creationId xmlns:p14="http://schemas.microsoft.com/office/powerpoint/2010/main" val="506993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RequestParam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Trường hợp nhiều param</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077912" y="2597150"/>
            <a:ext cx="6391275" cy="1219200"/>
          </a:xfrm>
          <a:prstGeom prst="rect">
            <a:avLst/>
          </a:prstGeom>
        </p:spPr>
      </p:pic>
    </p:spTree>
    <p:extLst>
      <p:ext uri="{BB962C8B-B14F-4D97-AF65-F5344CB8AC3E}">
        <p14:creationId xmlns:p14="http://schemas.microsoft.com/office/powerpoint/2010/main" val="1880342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Add </a:t>
            </a:r>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9: </a:t>
            </a:r>
            <a:r>
              <a:rPr lang="en-US" dirty="0">
                <a:latin typeface="Arial" panose="020B0604020202020204" pitchFamily="34" charset="0"/>
                <a:cs typeface="Arial" panose="020B0604020202020204" pitchFamily="34" charset="0"/>
              </a:rPr>
              <a:t>Create api </a:t>
            </a:r>
            <a:r>
              <a:rPr lang="en-US" dirty="0" smtClean="0">
                <a:latin typeface="Arial" panose="020B0604020202020204" pitchFamily="34" charset="0"/>
                <a:cs typeface="Arial" panose="020B0604020202020204" pitchFamily="34" charset="0"/>
              </a:rPr>
              <a:t>add </a:t>
            </a:r>
            <a:r>
              <a:rPr lang="en-US" dirty="0">
                <a:latin typeface="Arial" panose="020B0604020202020204" pitchFamily="34" charset="0"/>
                <a:cs typeface="Arial" panose="020B0604020202020204" pitchFamily="34" charset="0"/>
              </a:rPr>
              <a:t>user</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23950" y="2587625"/>
            <a:ext cx="3086100" cy="1009650"/>
          </a:xfrm>
          <a:prstGeom prst="rect">
            <a:avLst/>
          </a:prstGeom>
        </p:spPr>
      </p:pic>
      <p:pic>
        <p:nvPicPr>
          <p:cNvPr id="5" name="Picture 4"/>
          <p:cNvPicPr>
            <a:picLocks noChangeAspect="1"/>
          </p:cNvPicPr>
          <p:nvPr/>
        </p:nvPicPr>
        <p:blipFill>
          <a:blip r:embed="rId3"/>
          <a:stretch>
            <a:fillRect/>
          </a:stretch>
        </p:blipFill>
        <p:spPr>
          <a:xfrm>
            <a:off x="1123950" y="3838243"/>
            <a:ext cx="2600325" cy="981075"/>
          </a:xfrm>
          <a:prstGeom prst="rect">
            <a:avLst/>
          </a:prstGeom>
        </p:spPr>
      </p:pic>
    </p:spTree>
    <p:extLst>
      <p:ext uri="{BB962C8B-B14F-4D97-AF65-F5344CB8AC3E}">
        <p14:creationId xmlns:p14="http://schemas.microsoft.com/office/powerpoint/2010/main" val="3260894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Add </a:t>
            </a:r>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Test thử API: </a:t>
            </a:r>
            <a:r>
              <a:rPr lang="en-US" dirty="0">
                <a:latin typeface="Arial" panose="020B0604020202020204" pitchFamily="34" charset="0"/>
                <a:cs typeface="Arial" panose="020B0604020202020204" pitchFamily="34" charset="0"/>
                <a:hlinkClick r:id="rId2"/>
              </a:rPr>
              <a:t>http://</a:t>
            </a:r>
            <a:r>
              <a:rPr lang="en-US" dirty="0" smtClean="0">
                <a:latin typeface="Arial" panose="020B0604020202020204" pitchFamily="34" charset="0"/>
                <a:cs typeface="Arial" panose="020B0604020202020204" pitchFamily="34" charset="0"/>
                <a:hlinkClick r:id="rId2"/>
              </a:rPr>
              <a:t>localhost:8080/user/add</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271180" y="2578296"/>
            <a:ext cx="7408975" cy="3860409"/>
          </a:xfrm>
          <a:prstGeom prst="rect">
            <a:avLst/>
          </a:prstGeom>
        </p:spPr>
      </p:pic>
    </p:spTree>
    <p:extLst>
      <p:ext uri="{BB962C8B-B14F-4D97-AF65-F5344CB8AC3E}">
        <p14:creationId xmlns:p14="http://schemas.microsoft.com/office/powerpoint/2010/main" val="751873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RequestBody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Ở đây chúng ta có thêm 1 khái niệm mới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@RequestBody</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nó là gì?</a:t>
            </a:r>
          </a:p>
          <a:p>
            <a:endParaRPr lang="en-US" dirty="0" smtClean="0">
              <a:latin typeface="Arial" panose="020B0604020202020204" pitchFamily="34" charset="0"/>
              <a:cs typeface="Arial" panose="020B0604020202020204" pitchFamily="34" charset="0"/>
            </a:endParaRPr>
          </a:p>
          <a:p>
            <a:r>
              <a:rPr lang="en-US" dirty="0" smtClean="0">
                <a:solidFill>
                  <a:srgbClr val="FFC000"/>
                </a:solidFill>
                <a:latin typeface="Arial" panose="020B0604020202020204" pitchFamily="34" charset="0"/>
                <a:cs typeface="Arial" panose="020B0604020202020204" pitchFamily="34" charset="0"/>
              </a:rPr>
              <a:t>@RequestBody </a:t>
            </a:r>
            <a:r>
              <a:rPr lang="vi-VN" dirty="0">
                <a:latin typeface="Arial" panose="020B0604020202020204" pitchFamily="34" charset="0"/>
                <a:cs typeface="Arial" panose="020B0604020202020204" pitchFamily="34" charset="0"/>
              </a:rPr>
              <a:t>là một annotation được sử dụng để ánh xạ và chuyển đổi nội dung của yêu cầu HTTP (thường là JSON) thành một đối tượng </a:t>
            </a:r>
            <a:r>
              <a:rPr lang="vi-VN" dirty="0" smtClean="0">
                <a:latin typeface="Arial" panose="020B0604020202020204" pitchFamily="34" charset="0"/>
                <a:cs typeface="Arial" panose="020B0604020202020204" pitchFamily="34" charset="0"/>
              </a:rPr>
              <a:t>Java.</a:t>
            </a:r>
            <a:endParaRPr lang="en-US" dirty="0" smtClean="0">
              <a:latin typeface="Arial" panose="020B0604020202020204" pitchFamily="34" charset="0"/>
              <a:cs typeface="Arial" panose="020B0604020202020204" pitchFamily="34" charset="0"/>
            </a:endParaRPr>
          </a:p>
          <a:p>
            <a:r>
              <a:rPr lang="vi-VN" dirty="0" smtClean="0">
                <a:latin typeface="Arial" panose="020B0604020202020204" pitchFamily="34" charset="0"/>
                <a:cs typeface="Arial" panose="020B0604020202020204" pitchFamily="34" charset="0"/>
              </a:rPr>
              <a:t>Nó </a:t>
            </a:r>
            <a:r>
              <a:rPr lang="vi-VN" dirty="0">
                <a:latin typeface="Arial" panose="020B0604020202020204" pitchFamily="34" charset="0"/>
                <a:cs typeface="Arial" panose="020B0604020202020204" pitchFamily="34" charset="0"/>
              </a:rPr>
              <a:t>thường được sử dụng trong các phương thức xử lý POST, PUT, hoặc PATCH để đọc dữ liệu từ </a:t>
            </a:r>
            <a:r>
              <a:rPr lang="en-US" dirty="0" smtClean="0">
                <a:latin typeface="Arial" panose="020B0604020202020204" pitchFamily="34" charset="0"/>
                <a:cs typeface="Arial" panose="020B0604020202020204" pitchFamily="34" charset="0"/>
              </a:rPr>
              <a:t>body</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của yêu cầu HTTP và ánh xạ nó vào một đối tượng Java cụ thể</a:t>
            </a:r>
            <a:r>
              <a:rPr lang="vi-V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796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RequestBody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Với ví dụ trên, ta có class User có id, name, age</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Khi ta post với body có json như sau:</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Thì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RequestBody </a:t>
            </a:r>
            <a:r>
              <a:rPr lang="en-US" dirty="0" smtClean="0">
                <a:latin typeface="Arial" panose="020B0604020202020204" pitchFamily="34" charset="0"/>
                <a:cs typeface="Arial" panose="020B0604020202020204" pitchFamily="34" charset="0"/>
              </a:rPr>
              <a:t>sẽ </a:t>
            </a:r>
            <a:r>
              <a:rPr lang="vi-VN" dirty="0">
                <a:latin typeface="Arial" panose="020B0604020202020204" pitchFamily="34" charset="0"/>
                <a:cs typeface="Arial" panose="020B0604020202020204" pitchFamily="34" charset="0"/>
              </a:rPr>
              <a:t>ánh xạ dữ liệu </a:t>
            </a:r>
            <a:r>
              <a:rPr lang="en-US" dirty="0" smtClean="0">
                <a:latin typeface="Arial" panose="020B0604020202020204" pitchFamily="34" charset="0"/>
                <a:cs typeface="Arial" panose="020B0604020202020204" pitchFamily="34" charset="0"/>
              </a:rPr>
              <a:t>json</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từ </a:t>
            </a:r>
            <a:r>
              <a:rPr lang="en-US" dirty="0" smtClean="0">
                <a:latin typeface="Arial" panose="020B0604020202020204" pitchFamily="34" charset="0"/>
                <a:cs typeface="Arial" panose="020B0604020202020204" pitchFamily="34" charset="0"/>
              </a:rPr>
              <a:t>body</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của </a:t>
            </a:r>
            <a:r>
              <a:rPr lang="en-US" dirty="0" smtClean="0">
                <a:latin typeface="Arial" panose="020B0604020202020204" pitchFamily="34" charset="0"/>
                <a:cs typeface="Arial" panose="020B0604020202020204" pitchFamily="34" charset="0"/>
              </a:rPr>
              <a:t>request </a:t>
            </a:r>
            <a:r>
              <a:rPr lang="vi-VN" dirty="0" smtClean="0">
                <a:latin typeface="Arial" panose="020B0604020202020204" pitchFamily="34" charset="0"/>
                <a:cs typeface="Arial" panose="020B0604020202020204" pitchFamily="34" charset="0"/>
              </a:rPr>
              <a:t>HTTP </a:t>
            </a:r>
            <a:r>
              <a:rPr lang="vi-VN" dirty="0">
                <a:latin typeface="Arial" panose="020B0604020202020204" pitchFamily="34" charset="0"/>
                <a:cs typeface="Arial" panose="020B0604020202020204" pitchFamily="34" charset="0"/>
              </a:rPr>
              <a:t>vào </a:t>
            </a:r>
            <a:r>
              <a:rPr lang="vi-VN" dirty="0" smtClean="0">
                <a:latin typeface="Arial" panose="020B0604020202020204" pitchFamily="34" charset="0"/>
                <a:cs typeface="Arial" panose="020B0604020202020204" pitchFamily="34" charset="0"/>
              </a:rPr>
              <a:t>đối </a:t>
            </a:r>
            <a:r>
              <a:rPr lang="vi-VN" dirty="0">
                <a:latin typeface="Arial" panose="020B0604020202020204" pitchFamily="34" charset="0"/>
                <a:cs typeface="Arial" panose="020B0604020202020204" pitchFamily="34" charset="0"/>
              </a:rPr>
              <a:t>tượng </a:t>
            </a:r>
            <a:r>
              <a:rPr lang="vi-VN"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106842" y="3299936"/>
            <a:ext cx="5038016" cy="1169551"/>
          </a:xfrm>
          <a:prstGeom prst="rect">
            <a:avLst/>
          </a:prstGeom>
        </p:spPr>
        <p:txBody>
          <a:bodyPr>
            <a:spAutoFit/>
          </a:bodyPr>
          <a:lstStyle/>
          <a:p>
            <a:r>
              <a:rPr lang="en-US" sz="1400" dirty="0"/>
              <a:t>{</a:t>
            </a:r>
          </a:p>
          <a:p>
            <a:r>
              <a:rPr lang="en-US" sz="1400" dirty="0"/>
              <a:t>  "id": 3,</a:t>
            </a:r>
          </a:p>
          <a:p>
            <a:r>
              <a:rPr lang="en-US" sz="1400" dirty="0"/>
              <a:t>  "name": "HaoLV",</a:t>
            </a:r>
          </a:p>
          <a:p>
            <a:r>
              <a:rPr lang="en-US" sz="1400" dirty="0"/>
              <a:t>  "age": 10</a:t>
            </a:r>
          </a:p>
          <a:p>
            <a:r>
              <a:rPr lang="en-US" sz="1400" dirty="0"/>
              <a:t>}</a:t>
            </a:r>
          </a:p>
        </p:txBody>
      </p:sp>
    </p:spTree>
    <p:extLst>
      <p:ext uri="{BB962C8B-B14F-4D97-AF65-F5344CB8AC3E}">
        <p14:creationId xmlns:p14="http://schemas.microsoft.com/office/powerpoint/2010/main" val="2423155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Update </a:t>
            </a:r>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10: </a:t>
            </a:r>
            <a:r>
              <a:rPr lang="en-US" dirty="0">
                <a:latin typeface="Arial" panose="020B0604020202020204" pitchFamily="34" charset="0"/>
                <a:cs typeface="Arial" panose="020B0604020202020204" pitchFamily="34" charset="0"/>
              </a:rPr>
              <a:t>Create api </a:t>
            </a:r>
            <a:r>
              <a:rPr lang="en-US" dirty="0" smtClean="0">
                <a:latin typeface="Arial" panose="020B0604020202020204" pitchFamily="34" charset="0"/>
                <a:cs typeface="Arial" panose="020B0604020202020204" pitchFamily="34" charset="0"/>
              </a:rPr>
              <a:t>update user</a:t>
            </a:r>
          </a:p>
          <a:p>
            <a:pPr lvl="1"/>
            <a:r>
              <a:rPr lang="en-US" dirty="0">
                <a:latin typeface="Arial" panose="020B0604020202020204" pitchFamily="34" charset="0"/>
                <a:cs typeface="Arial" panose="020B0604020202020204" pitchFamily="34" charset="0"/>
              </a:rPr>
              <a:t>Sử dụng @PutMapping</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632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Delete </a:t>
            </a:r>
            <a:r>
              <a:rPr lang="en-US" dirty="0" smtClean="0">
                <a:latin typeface="Arial" panose="020B0604020202020204" pitchFamily="34" charset="0"/>
                <a:cs typeface="Arial" panose="020B0604020202020204" pitchFamily="34" charset="0"/>
              </a:rPr>
              <a:t>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11: </a:t>
            </a:r>
            <a:r>
              <a:rPr lang="en-US" dirty="0">
                <a:latin typeface="Arial" panose="020B0604020202020204" pitchFamily="34" charset="0"/>
                <a:cs typeface="Arial" panose="020B0604020202020204" pitchFamily="34" charset="0"/>
              </a:rPr>
              <a:t>Create api </a:t>
            </a:r>
            <a:r>
              <a:rPr lang="en-US" dirty="0" smtClean="0">
                <a:latin typeface="Arial" panose="020B0604020202020204" pitchFamily="34" charset="0"/>
                <a:cs typeface="Arial" panose="020B0604020202020204" pitchFamily="34" charset="0"/>
              </a:rPr>
              <a:t>delete user</a:t>
            </a:r>
          </a:p>
          <a:p>
            <a:pPr lvl="1"/>
            <a:r>
              <a:rPr lang="en-US" dirty="0">
                <a:latin typeface="Arial" panose="020B0604020202020204" pitchFamily="34" charset="0"/>
                <a:cs typeface="Arial" panose="020B0604020202020204" pitchFamily="34" charset="0"/>
              </a:rPr>
              <a:t>Sử dụng @DeleteMapping</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719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Để list được thông tin User, đầu tiên ta cần một entity để lưu thông tin User bao gồm:</a:t>
            </a:r>
          </a:p>
          <a:p>
            <a:pPr lvl="1"/>
            <a:r>
              <a:rPr lang="en-US" dirty="0" smtClean="0">
                <a:latin typeface="Arial" panose="020B0604020202020204" pitchFamily="34" charset="0"/>
                <a:cs typeface="Arial" panose="020B0604020202020204" pitchFamily="34" charset="0"/>
              </a:rPr>
              <a:t>Id</a:t>
            </a:r>
          </a:p>
          <a:p>
            <a:pPr lvl="1"/>
            <a:r>
              <a:rPr lang="en-US" dirty="0" smtClean="0">
                <a:latin typeface="Arial" panose="020B0604020202020204" pitchFamily="34" charset="0"/>
                <a:cs typeface="Arial" panose="020B0604020202020204" pitchFamily="34" charset="0"/>
              </a:rPr>
              <a:t>Name</a:t>
            </a:r>
          </a:p>
          <a:p>
            <a:pPr lvl="1"/>
            <a:r>
              <a:rPr lang="en-US" dirty="0" smtClean="0">
                <a:latin typeface="Arial" panose="020B0604020202020204" pitchFamily="34" charset="0"/>
                <a:cs typeface="Arial" panose="020B0604020202020204" pitchFamily="34" charset="0"/>
              </a:rPr>
              <a:t>Age</a:t>
            </a:r>
          </a:p>
          <a:p>
            <a:pPr lvl="1"/>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423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3: Tạo package enitity để chứa toàn bộ entity</a:t>
            </a:r>
          </a:p>
          <a:p>
            <a:pPr lvl="1"/>
            <a:r>
              <a:rPr lang="en-US" dirty="0" smtClean="0">
                <a:latin typeface="Arial" panose="020B0604020202020204" pitchFamily="34" charset="0"/>
                <a:cs typeface="Arial" panose="020B0604020202020204" pitchFamily="34" charset="0"/>
              </a:rPr>
              <a:t>Tạo class User bao gồm các properties</a:t>
            </a:r>
          </a:p>
          <a:p>
            <a:pPr lvl="2"/>
            <a:r>
              <a:rPr lang="en-US" dirty="0" smtClean="0">
                <a:solidFill>
                  <a:srgbClr val="FFC000"/>
                </a:solidFill>
                <a:latin typeface="Arial" panose="020B0604020202020204" pitchFamily="34" charset="0"/>
                <a:cs typeface="Arial" panose="020B0604020202020204" pitchFamily="34" charset="0"/>
              </a:rPr>
              <a:t>Id</a:t>
            </a:r>
          </a:p>
          <a:p>
            <a:pPr lvl="2"/>
            <a:r>
              <a:rPr lang="en-US" dirty="0" smtClean="0">
                <a:solidFill>
                  <a:srgbClr val="FFC000"/>
                </a:solidFill>
                <a:latin typeface="Arial" panose="020B0604020202020204" pitchFamily="34" charset="0"/>
                <a:cs typeface="Arial" panose="020B0604020202020204" pitchFamily="34" charset="0"/>
              </a:rPr>
              <a:t>Name</a:t>
            </a:r>
          </a:p>
          <a:p>
            <a:pPr lvl="2"/>
            <a:r>
              <a:rPr lang="en-US" dirty="0" smtClean="0">
                <a:solidFill>
                  <a:srgbClr val="FFC000"/>
                </a:solidFill>
                <a:latin typeface="Arial" panose="020B0604020202020204" pitchFamily="34" charset="0"/>
                <a:cs typeface="Arial" panose="020B0604020202020204" pitchFamily="34" charset="0"/>
              </a:rPr>
              <a:t>Age</a:t>
            </a:r>
          </a:p>
          <a:p>
            <a:pPr lvl="2"/>
            <a:r>
              <a:rPr lang="en-US" dirty="0" smtClean="0">
                <a:solidFill>
                  <a:srgbClr val="FFC000"/>
                </a:solidFill>
                <a:latin typeface="Arial" panose="020B0604020202020204" pitchFamily="34" charset="0"/>
                <a:cs typeface="Arial" panose="020B0604020202020204" pitchFamily="34" charset="0"/>
              </a:rPr>
              <a:t>Constructor</a:t>
            </a:r>
          </a:p>
          <a:p>
            <a:pPr lvl="2"/>
            <a:r>
              <a:rPr lang="en-US" dirty="0" smtClean="0">
                <a:solidFill>
                  <a:srgbClr val="FFC000"/>
                </a:solidFill>
                <a:latin typeface="Arial" panose="020B0604020202020204" pitchFamily="34" charset="0"/>
                <a:cs typeface="Arial" panose="020B0604020202020204" pitchFamily="34" charset="0"/>
              </a:rPr>
              <a:t>Getter/Setter</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636063" y="714348"/>
            <a:ext cx="2862509" cy="5429305"/>
          </a:xfrm>
          <a:prstGeom prst="rect">
            <a:avLst/>
          </a:prstGeom>
        </p:spPr>
      </p:pic>
    </p:spTree>
    <p:extLst>
      <p:ext uri="{BB962C8B-B14F-4D97-AF65-F5344CB8AC3E}">
        <p14:creationId xmlns:p14="http://schemas.microsoft.com/office/powerpoint/2010/main" val="203527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Ta có thể thấy là class User chỉ có 3 properties nhưng việc khai báo khá là dài</a:t>
            </a:r>
          </a:p>
          <a:p>
            <a:r>
              <a:rPr lang="en-US" dirty="0" smtClean="0">
                <a:latin typeface="Arial" panose="020B0604020202020204" pitchFamily="34" charset="0"/>
                <a:cs typeface="Arial" panose="020B0604020202020204" pitchFamily="34" charset="0"/>
              </a:rPr>
              <a:t>Với </a:t>
            </a:r>
            <a:r>
              <a:rPr lang="en-US" dirty="0">
                <a:solidFill>
                  <a:srgbClr val="FFC000"/>
                </a:solidFill>
                <a:latin typeface="Arial" panose="020B0604020202020204" pitchFamily="34" charset="0"/>
                <a:cs typeface="Arial" panose="020B0604020202020204" pitchFamily="34" charset="0"/>
              </a:rPr>
              <a:t>lombok</a:t>
            </a:r>
            <a:r>
              <a:rPr lang="en-US" dirty="0" smtClean="0">
                <a:latin typeface="Arial" panose="020B0604020202020204" pitchFamily="34" charset="0"/>
                <a:cs typeface="Arial" panose="020B0604020202020204" pitchFamily="34" charset="0"/>
              </a:rPr>
              <a:t> thì source code chúng ta ngắn gọn hơn</a:t>
            </a:r>
            <a:endParaRPr lang="en-US" dirty="0" smtClean="0">
              <a:solidFill>
                <a:srgbClr val="FFC000"/>
              </a:solidFill>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mvnrepository.com/artifact/org.projectlombok/lombok</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Copy dependency bên dưới vào trong file pom.xml là xong</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461794" y="3716323"/>
            <a:ext cx="6096000" cy="1223412"/>
          </a:xfrm>
          <a:prstGeom prst="rect">
            <a:avLst/>
          </a:prstGeom>
        </p:spPr>
        <p:txBody>
          <a:bodyPr>
            <a:spAutoFit/>
          </a:bodyPr>
          <a:lstStyle/>
          <a:p>
            <a:r>
              <a:rPr lang="en-US" sz="1050" dirty="0"/>
              <a:t>&lt;!-- https://mvnrepository.com/artifact/org.projectlombok/lombok --&gt;</a:t>
            </a:r>
          </a:p>
          <a:p>
            <a:r>
              <a:rPr lang="en-US" sz="1050" dirty="0"/>
              <a:t>&lt;dependency&gt;</a:t>
            </a:r>
          </a:p>
          <a:p>
            <a:r>
              <a:rPr lang="en-US" sz="1050" dirty="0"/>
              <a:t>    &lt;groupId&gt;org.projectlombok&lt;/groupId&gt;</a:t>
            </a:r>
          </a:p>
          <a:p>
            <a:r>
              <a:rPr lang="en-US" sz="1050" dirty="0"/>
              <a:t>    &lt;artifactId&gt;lombok&lt;/artifactId&gt;</a:t>
            </a:r>
          </a:p>
          <a:p>
            <a:r>
              <a:rPr lang="en-US" sz="1050" dirty="0"/>
              <a:t>    &lt;version&gt;1.18.32&lt;/version&gt;</a:t>
            </a:r>
          </a:p>
          <a:p>
            <a:r>
              <a:rPr lang="en-US" sz="1050" dirty="0"/>
              <a:t>    &lt;scope&gt;provided&lt;/scope&gt;</a:t>
            </a:r>
          </a:p>
          <a:p>
            <a:r>
              <a:rPr lang="en-US" sz="1050" dirty="0"/>
              <a:t>&lt;/dependency&gt;</a:t>
            </a:r>
          </a:p>
        </p:txBody>
      </p:sp>
    </p:spTree>
    <p:extLst>
      <p:ext uri="{BB962C8B-B14F-4D97-AF65-F5344CB8AC3E}">
        <p14:creationId xmlns:p14="http://schemas.microsoft.com/office/powerpoint/2010/main" val="219673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646711" cy="3880773"/>
          </a:xfrm>
        </p:spPr>
        <p:txBody>
          <a:bodyPr/>
          <a:lstStyle/>
          <a:p>
            <a:r>
              <a:rPr lang="en-US" dirty="0" smtClean="0">
                <a:latin typeface="Arial" panose="020B0604020202020204" pitchFamily="34" charset="0"/>
                <a:cs typeface="Arial" panose="020B0604020202020204" pitchFamily="34" charset="0"/>
              </a:rPr>
              <a:t>Thành quả</a:t>
            </a:r>
          </a:p>
          <a:p>
            <a:pPr lvl="1"/>
            <a:r>
              <a:rPr lang="en-US" dirty="0" smtClean="0">
                <a:latin typeface="Arial" panose="020B0604020202020204" pitchFamily="34" charset="0"/>
                <a:cs typeface="Arial" panose="020B0604020202020204" pitchFamily="34" charset="0"/>
              </a:rPr>
              <a:t>Class User bây giờ chỉ còn properties</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Getter – Thay thế các hàm getter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Setter </a:t>
            </a:r>
            <a:r>
              <a:rPr lang="en-US" dirty="0">
                <a:solidFill>
                  <a:srgbClr val="FFC000"/>
                </a:solidFill>
                <a:latin typeface="Arial" panose="020B0604020202020204" pitchFamily="34" charset="0"/>
                <a:cs typeface="Arial" panose="020B0604020202020204" pitchFamily="34" charset="0"/>
              </a:rPr>
              <a:t>– Thay thế các hàm</a:t>
            </a:r>
            <a:r>
              <a:rPr lang="en-US" dirty="0" smtClean="0">
                <a:solidFill>
                  <a:srgbClr val="FFC000"/>
                </a:solidFill>
                <a:latin typeface="Arial" panose="020B0604020202020204" pitchFamily="34" charset="0"/>
                <a:cs typeface="Arial" panose="020B0604020202020204" pitchFamily="34" charset="0"/>
              </a:rPr>
              <a:t> setter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AllArgsConstructor </a:t>
            </a:r>
            <a:r>
              <a:rPr lang="en-US" dirty="0">
                <a:solidFill>
                  <a:srgbClr val="FFC000"/>
                </a:solidFill>
                <a:latin typeface="Arial" panose="020B0604020202020204" pitchFamily="34" charset="0"/>
                <a:cs typeface="Arial" panose="020B0604020202020204" pitchFamily="34" charset="0"/>
              </a:rPr>
              <a:t>– Thay thế các hàm </a:t>
            </a:r>
            <a:r>
              <a:rPr lang="en-US" dirty="0" smtClean="0">
                <a:solidFill>
                  <a:srgbClr val="FFC000"/>
                </a:solidFill>
                <a:latin typeface="Arial" panose="020B0604020202020204" pitchFamily="34" charset="0"/>
                <a:cs typeface="Arial" panose="020B0604020202020204" pitchFamily="34" charset="0"/>
              </a:rPr>
              <a:t>constructor với tất cả agrs </a:t>
            </a:r>
            <a:r>
              <a:rPr lang="en-US" dirty="0">
                <a:solidFill>
                  <a:srgbClr val="FFC000"/>
                </a:solidFill>
                <a:latin typeface="Arial" panose="020B0604020202020204" pitchFamily="34" charset="0"/>
                <a:cs typeface="Arial" panose="020B0604020202020204" pitchFamily="34" charset="0"/>
              </a:rPr>
              <a:t>là properties</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24045" y="2386013"/>
            <a:ext cx="2333625" cy="2085975"/>
          </a:xfrm>
          <a:prstGeom prst="rect">
            <a:avLst/>
          </a:prstGeom>
        </p:spPr>
      </p:pic>
    </p:spTree>
    <p:extLst>
      <p:ext uri="{BB962C8B-B14F-4D97-AF65-F5344CB8AC3E}">
        <p14:creationId xmlns:p14="http://schemas.microsoft.com/office/powerpoint/2010/main" val="1557417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644</TotalTime>
  <Words>1953</Words>
  <Application>Microsoft Office PowerPoint</Application>
  <PresentationFormat>Widescreen</PresentationFormat>
  <Paragraphs>264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 Unicode MS</vt:lpstr>
      <vt:lpstr>JetBrains Mono</vt:lpstr>
      <vt:lpstr>Arial</vt:lpstr>
      <vt:lpstr>Trebuchet MS</vt:lpstr>
      <vt:lpstr>Wingdings 3</vt:lpstr>
      <vt:lpstr>Facet</vt:lpstr>
      <vt:lpstr>Spring Boot</vt:lpstr>
      <vt:lpstr>Initial project Spring</vt:lpstr>
      <vt:lpstr>Initial project Spring</vt:lpstr>
      <vt:lpstr>Initial project Spring</vt:lpstr>
      <vt:lpstr>Initial project Spring</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RequiredArgsConstructor</vt:lpstr>
      <vt:lpstr>RequiredArgsConstructor</vt:lpstr>
      <vt:lpstr>RequiredArgsConstructor</vt:lpstr>
      <vt:lpstr>List User</vt:lpstr>
      <vt:lpstr>RequestMapping</vt:lpstr>
      <vt:lpstr>RequestMapping</vt:lpstr>
      <vt:lpstr>RequestMapping</vt:lpstr>
      <vt:lpstr>RequestMapping</vt:lpstr>
      <vt:lpstr>RequestMapping</vt:lpstr>
      <vt:lpstr>RequestMapping</vt:lpstr>
      <vt:lpstr>User</vt:lpstr>
      <vt:lpstr>PathVariable</vt:lpstr>
      <vt:lpstr>PathVariable</vt:lpstr>
      <vt:lpstr>PathVariable</vt:lpstr>
      <vt:lpstr>User</vt:lpstr>
      <vt:lpstr>HttpStatus</vt:lpstr>
      <vt:lpstr>User</vt:lpstr>
      <vt:lpstr>ResponseEntity</vt:lpstr>
      <vt:lpstr>Search User</vt:lpstr>
      <vt:lpstr>Search User</vt:lpstr>
      <vt:lpstr>Search User</vt:lpstr>
      <vt:lpstr>Search User</vt:lpstr>
      <vt:lpstr>Search User</vt:lpstr>
      <vt:lpstr>Search User</vt:lpstr>
      <vt:lpstr>Search User</vt:lpstr>
      <vt:lpstr>RequestParam</vt:lpstr>
      <vt:lpstr>RequestParam</vt:lpstr>
      <vt:lpstr>Add User</vt:lpstr>
      <vt:lpstr>Add User</vt:lpstr>
      <vt:lpstr>RequestBody</vt:lpstr>
      <vt:lpstr>RequestBody</vt:lpstr>
      <vt:lpstr>Update User</vt:lpstr>
      <vt:lpstr>Delete User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User</cp:lastModifiedBy>
  <cp:revision>322</cp:revision>
  <dcterms:created xsi:type="dcterms:W3CDTF">2024-06-06T15:40:49Z</dcterms:created>
  <dcterms:modified xsi:type="dcterms:W3CDTF">2024-07-02T16:44:08Z</dcterms:modified>
</cp:coreProperties>
</file>