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460" r:id="rId3"/>
    <p:sldId id="464" r:id="rId4"/>
    <p:sldId id="461" r:id="rId5"/>
    <p:sldId id="327" r:id="rId6"/>
    <p:sldId id="462" r:id="rId7"/>
    <p:sldId id="463" r:id="rId8"/>
    <p:sldId id="465" r:id="rId9"/>
    <p:sldId id="466" r:id="rId10"/>
    <p:sldId id="467" r:id="rId11"/>
    <p:sldId id="468" r:id="rId12"/>
    <p:sldId id="436" r:id="rId13"/>
    <p:sldId id="469" r:id="rId14"/>
    <p:sldId id="470" r:id="rId15"/>
    <p:sldId id="474" r:id="rId16"/>
    <p:sldId id="475" r:id="rId17"/>
    <p:sldId id="476" r:id="rId18"/>
    <p:sldId id="471" r:id="rId19"/>
    <p:sldId id="472" r:id="rId20"/>
    <p:sldId id="473" r:id="rId21"/>
    <p:sldId id="477" r:id="rId22"/>
    <p:sldId id="478" r:id="rId23"/>
    <p:sldId id="479" r:id="rId24"/>
    <p:sldId id="480" r:id="rId25"/>
    <p:sldId id="481" r:id="rId26"/>
    <p:sldId id="482"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495" r:id="rId40"/>
    <p:sldId id="496" r:id="rId41"/>
    <p:sldId id="4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414985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90317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0800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61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429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60022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46386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90439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2465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E49A89-72C0-40C6-A55C-C6C12D525ACC}"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02718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49A89-72C0-40C6-A55C-C6C12D525ACC}"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25493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49A89-72C0-40C6-A55C-C6C12D525ACC}"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21308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49A89-72C0-40C6-A55C-C6C12D525ACC}"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210120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49A89-72C0-40C6-A55C-C6C12D525ACC}"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142868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359644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E49A89-72C0-40C6-A55C-C6C12D525ACC}"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135FFB-2147-42A5-A690-6D898CF0645B}" type="slidenum">
              <a:rPr lang="en-US" smtClean="0"/>
              <a:t>‹#›</a:t>
            </a:fld>
            <a:endParaRPr lang="en-US"/>
          </a:p>
        </p:txBody>
      </p:sp>
    </p:spTree>
    <p:extLst>
      <p:ext uri="{BB962C8B-B14F-4D97-AF65-F5344CB8AC3E}">
        <p14:creationId xmlns:p14="http://schemas.microsoft.com/office/powerpoint/2010/main" val="87564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E49A89-72C0-40C6-A55C-C6C12D525ACC}" type="datetimeFigureOut">
              <a:rPr lang="en-US" smtClean="0"/>
              <a:t>10/28/2024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135FFB-2147-42A5-A690-6D898CF0645B}" type="slidenum">
              <a:rPr lang="en-US" smtClean="0"/>
              <a:t>‹#›</a:t>
            </a:fld>
            <a:endParaRPr lang="en-US"/>
          </a:p>
        </p:txBody>
      </p:sp>
    </p:spTree>
    <p:extLst>
      <p:ext uri="{BB962C8B-B14F-4D97-AF65-F5344CB8AC3E}">
        <p14:creationId xmlns:p14="http://schemas.microsoft.com/office/powerpoint/2010/main" val="34616258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tracker.ietf.org/doc/html/rfc75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Spring Boot</a:t>
            </a:r>
          </a:p>
        </p:txBody>
      </p:sp>
      <p:sp>
        <p:nvSpPr>
          <p:cNvPr id="3" name="Subtitle 2"/>
          <p:cNvSpPr>
            <a:spLocks noGrp="1"/>
          </p:cNvSpPr>
          <p:nvPr>
            <p:ph type="subTitle" idx="1"/>
          </p:nvPr>
        </p:nvSpPr>
        <p:spPr/>
        <p:txBody>
          <a:bodyPr/>
          <a:lstStyle/>
          <a:p>
            <a:r>
              <a:rPr lang="en-US">
                <a:latin typeface="JetBrains Mono" panose="02000009000000000000" pitchFamily="49" charset="0"/>
                <a:ea typeface="JetBrains Mono" panose="02000009000000000000" pitchFamily="49" charset="0"/>
                <a:cs typeface="JetBrains Mono" panose="02000009000000000000" pitchFamily="49" charset="0"/>
              </a:rPr>
              <a:t>11.Spring Security JWT</a:t>
            </a:r>
          </a:p>
        </p:txBody>
      </p:sp>
    </p:spTree>
    <p:extLst>
      <p:ext uri="{BB962C8B-B14F-4D97-AF65-F5344CB8AC3E}">
        <p14:creationId xmlns:p14="http://schemas.microsoft.com/office/powerpoint/2010/main" val="423122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2758D-8747-4545-26F3-873DA700E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41C7CC-CC14-AC3A-D5D9-AA1E6663834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9E7E56CE-7516-112E-4A01-0BC075037B9B}"/>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Bạn có tự hỏi vì sao phải kiểm tra chữ ký (signature) không?</a:t>
            </a:r>
          </a:p>
        </p:txBody>
      </p:sp>
    </p:spTree>
    <p:extLst>
      <p:ext uri="{BB962C8B-B14F-4D97-AF65-F5344CB8AC3E}">
        <p14:creationId xmlns:p14="http://schemas.microsoft.com/office/powerpoint/2010/main" val="378749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B2F8D-C767-8C83-AACF-E21016E5D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39499-6B5A-6834-1419-5C8352484BB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5FE57D9-F329-444D-98A1-76F44A63D09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Bạn có tự hỏi vì sao phải kiểm tra chữ ký (signature) không?</a:t>
            </a:r>
          </a:p>
          <a:p>
            <a:pPr lvl="1"/>
            <a:r>
              <a:rPr lang="vi-VN">
                <a:latin typeface="Arial" panose="020B0604020202020204" pitchFamily="34" charset="0"/>
                <a:cs typeface="Arial" panose="020B0604020202020204" pitchFamily="34" charset="0"/>
              </a:rPr>
              <a:t>Chữ ký của JWT được tạo ra bằng cách mã hóa phần header và payload với một khóa bí mật hoặc khóa công khai.</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một JWT được gửi đi, nếu bất kỳ ai cố gắng thay đổi dữ liệu trong header hoặc payload (ví dụ như chỉnh sửa thông tin người dùng hoặc thời gian hết hạn), chữ ký sẽ không khớp với dữ liệu mới sau khi thay đổi.</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Khi máy chủ nhận được JWT, nó sẽ kiểm tra lại chữ ký bằng cách sử dụng khóa bí mật. Nếu chữ ký không hợp lệ, có nghĩa là dữ liệu đã bị thay đổi, và máy chủ sẽ từ chối yêu cầu.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92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Theo như hoạt động của JWT, để áp dụng vào Spring ta có thể nhận thấy rằng cần phải có 3 chức năng:</a:t>
            </a:r>
          </a:p>
          <a:p>
            <a:pPr lvl="1"/>
            <a:r>
              <a:rPr lang="en-US">
                <a:latin typeface="Arial" panose="020B0604020202020204" pitchFamily="34" charset="0"/>
                <a:cs typeface="Arial" panose="020B0604020202020204" pitchFamily="34" charset="0"/>
              </a:rPr>
              <a:t>Chức năng generate token JWT</a:t>
            </a:r>
          </a:p>
          <a:p>
            <a:pPr lvl="1"/>
            <a:r>
              <a:rPr lang="en-US">
                <a:latin typeface="Arial" panose="020B0604020202020204" pitchFamily="34" charset="0"/>
                <a:cs typeface="Arial" panose="020B0604020202020204" pitchFamily="34" charset="0"/>
              </a:rPr>
              <a:t>Chức năng validate token JWT</a:t>
            </a:r>
          </a:p>
          <a:p>
            <a:pPr lvl="1"/>
            <a:r>
              <a:rPr lang="en-US">
                <a:latin typeface="Arial" panose="020B0604020202020204" pitchFamily="34" charset="0"/>
                <a:cs typeface="Arial" panose="020B0604020202020204" pitchFamily="34" charset="0"/>
              </a:rPr>
              <a:t>Chức năng extract thông tin từ token JWT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36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D4B7F-FAF2-7F73-FBB1-D05E85B58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20267-850F-3D13-DC35-7942B15EE90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801E637B-8728-F2D5-58B9-D0E3209A8024}"/>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Thêm dependency cho JWT</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90ACC39-32FF-206C-18D8-5020F734C95C}"/>
              </a:ext>
            </a:extLst>
          </p:cNvPr>
          <p:cNvSpPr txBox="1"/>
          <p:nvPr/>
        </p:nvSpPr>
        <p:spPr>
          <a:xfrm>
            <a:off x="677334" y="2662182"/>
            <a:ext cx="6099110" cy="3231654"/>
          </a:xfrm>
          <a:prstGeom prst="rect">
            <a:avLst/>
          </a:prstGeom>
          <a:noFill/>
          <a:ln w="6350">
            <a:solidFill>
              <a:schemeClr val="tx1"/>
            </a:solidFill>
          </a:ln>
        </p:spPr>
        <p:txBody>
          <a:bodyPr wrap="square">
            <a:spAutoFit/>
          </a:bodyPr>
          <a:lstStyle/>
          <a:p>
            <a:r>
              <a:rPr lang="en-US" sz="1200"/>
              <a:t>&lt;dependency&gt;</a:t>
            </a:r>
          </a:p>
          <a:p>
            <a:r>
              <a:rPr lang="en-US" sz="1200"/>
              <a:t>	&lt;groupId&gt;io.jsonwebtoken&lt;/groupId&gt;</a:t>
            </a:r>
          </a:p>
          <a:p>
            <a:r>
              <a:rPr lang="en-US" sz="1200"/>
              <a:t>	&lt;artifactId&gt;jjwt-api&lt;/artifactId&gt;</a:t>
            </a:r>
          </a:p>
          <a:p>
            <a:r>
              <a:rPr lang="en-US" sz="1200"/>
              <a:t>	&lt;version&gt;0.12.6&lt;/version&gt;</a:t>
            </a:r>
          </a:p>
          <a:p>
            <a:r>
              <a:rPr lang="en-US" sz="1200"/>
              <a:t>&lt;/dependency&gt;</a:t>
            </a:r>
          </a:p>
          <a:p>
            <a:r>
              <a:rPr lang="en-US" sz="1200"/>
              <a:t>&lt;dependency&gt;</a:t>
            </a:r>
          </a:p>
          <a:p>
            <a:r>
              <a:rPr lang="en-US" sz="1200"/>
              <a:t>	&lt;groupId&gt;io.jsonwebtoken&lt;/groupId&gt;</a:t>
            </a:r>
          </a:p>
          <a:p>
            <a:r>
              <a:rPr lang="en-US" sz="1200"/>
              <a:t>	&lt;artifactId&gt;jjwt-impl&lt;/artifactId&gt;</a:t>
            </a:r>
          </a:p>
          <a:p>
            <a:r>
              <a:rPr lang="en-US" sz="1200"/>
              <a:t>	&lt;version&gt;0.12.6&lt;/version&gt;</a:t>
            </a:r>
          </a:p>
          <a:p>
            <a:r>
              <a:rPr lang="en-US" sz="1200"/>
              <a:t>	&lt;scope&gt;runtime&lt;/scope&gt;</a:t>
            </a:r>
          </a:p>
          <a:p>
            <a:r>
              <a:rPr lang="en-US" sz="1200"/>
              <a:t>&lt;/dependency&gt;</a:t>
            </a:r>
          </a:p>
          <a:p>
            <a:r>
              <a:rPr lang="en-US" sz="1200"/>
              <a:t>&lt;dependency&gt;</a:t>
            </a:r>
          </a:p>
          <a:p>
            <a:r>
              <a:rPr lang="en-US" sz="1200"/>
              <a:t>	&lt;groupId&gt;io.jsonwebtoken&lt;/groupId&gt;</a:t>
            </a:r>
          </a:p>
          <a:p>
            <a:r>
              <a:rPr lang="en-US" sz="1200"/>
              <a:t>	&lt;artifactId&gt;jjwt-jackson&lt;/artifactId&gt;</a:t>
            </a:r>
          </a:p>
          <a:p>
            <a:r>
              <a:rPr lang="en-US" sz="1200"/>
              <a:t>	&lt;version&gt;0.12.6&lt;/version&gt;</a:t>
            </a:r>
          </a:p>
          <a:p>
            <a:r>
              <a:rPr lang="en-US" sz="1200"/>
              <a:t>	&lt;scope&gt;runtime&lt;/scope&gt;</a:t>
            </a:r>
          </a:p>
          <a:p>
            <a:r>
              <a:rPr lang="en-US" sz="1200"/>
              <a:t>&lt;/dependency&gt;</a:t>
            </a:r>
          </a:p>
        </p:txBody>
      </p:sp>
    </p:spTree>
    <p:extLst>
      <p:ext uri="{BB962C8B-B14F-4D97-AF65-F5344CB8AC3E}">
        <p14:creationId xmlns:p14="http://schemas.microsoft.com/office/powerpoint/2010/main" val="4497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31DB0-D289-AA8A-1919-E6C3FFBC7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E7239-7338-B249-47BA-B03B54EFB9B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9362AD2B-DA42-FF2E-02DB-7BC3F3477916}"/>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Đầu tiên tạo các chức năng đã liệt kê ở trên:</a:t>
            </a:r>
          </a:p>
          <a:p>
            <a:pPr lvl="1"/>
            <a:r>
              <a:rPr lang="en-US">
                <a:latin typeface="Arial" panose="020B0604020202020204" pitchFamily="34" charset="0"/>
                <a:cs typeface="Arial" panose="020B0604020202020204" pitchFamily="34" charset="0"/>
              </a:rPr>
              <a:t>Generate token</a:t>
            </a:r>
          </a:p>
          <a:p>
            <a:pPr lvl="1"/>
            <a:r>
              <a:rPr lang="en-US">
                <a:latin typeface="Arial" panose="020B0604020202020204" pitchFamily="34" charset="0"/>
                <a:cs typeface="Arial" panose="020B0604020202020204" pitchFamily="34" charset="0"/>
              </a:rPr>
              <a:t>Validate token</a:t>
            </a:r>
          </a:p>
          <a:p>
            <a:pPr lvl="1"/>
            <a:r>
              <a:rPr lang="en-US">
                <a:latin typeface="Arial" panose="020B0604020202020204" pitchFamily="34" charset="0"/>
                <a:cs typeface="Arial" panose="020B0604020202020204" pitchFamily="34" charset="0"/>
              </a:rPr>
              <a:t>Extract token</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5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31DB0-D289-AA8A-1919-E6C3FFBC7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E7239-7338-B249-47BA-B03B54EFB9B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9362AD2B-DA42-FF2E-02DB-7BC3F3477916}"/>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Đầu tiên tạo các chức năng đã liệt kê ở trên:</a:t>
            </a:r>
          </a:p>
          <a:p>
            <a:pPr lvl="1"/>
            <a:r>
              <a:rPr lang="en-US">
                <a:latin typeface="Arial" panose="020B0604020202020204" pitchFamily="34" charset="0"/>
                <a:cs typeface="Arial" panose="020B0604020202020204" pitchFamily="34" charset="0"/>
              </a:rPr>
              <a:t>Generate token</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Xem xử lý tạo token ở trong function compact() nhé</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19200" y="3026752"/>
            <a:ext cx="6553200" cy="1771650"/>
          </a:xfrm>
          <a:prstGeom prst="rect">
            <a:avLst/>
          </a:prstGeom>
        </p:spPr>
      </p:pic>
    </p:spTree>
    <p:extLst>
      <p:ext uri="{BB962C8B-B14F-4D97-AF65-F5344CB8AC3E}">
        <p14:creationId xmlns:p14="http://schemas.microsoft.com/office/powerpoint/2010/main" val="3808299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31DB0-D289-AA8A-1919-E6C3FFBC7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E7239-7338-B249-47BA-B03B54EFB9B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9362AD2B-DA42-FF2E-02DB-7BC3F3477916}"/>
              </a:ext>
            </a:extLst>
          </p:cNvPr>
          <p:cNvSpPr>
            <a:spLocks noGrp="1"/>
          </p:cNvSpPr>
          <p:nvPr>
            <p:ph idx="1"/>
          </p:nvPr>
        </p:nvSpPr>
        <p:spPr>
          <a:xfrm>
            <a:off x="677334" y="2160589"/>
            <a:ext cx="8596668" cy="4184227"/>
          </a:xfrm>
        </p:spPr>
        <p:txBody>
          <a:bodyPr>
            <a:normAutofit lnSpcReduction="10000"/>
          </a:bodyPr>
          <a:lstStyle/>
          <a:p>
            <a:r>
              <a:rPr lang="en-US">
                <a:latin typeface="Arial" panose="020B0604020202020204" pitchFamily="34" charset="0"/>
                <a:cs typeface="Arial" panose="020B0604020202020204" pitchFamily="34" charset="0"/>
              </a:rPr>
              <a:t>Đầu tiên tạo các chức năng đã liệt kê ở trên:</a:t>
            </a:r>
          </a:p>
          <a:p>
            <a:pPr lvl="1"/>
            <a:r>
              <a:rPr lang="en-US">
                <a:latin typeface="Arial" panose="020B0604020202020204" pitchFamily="34" charset="0"/>
                <a:cs typeface="Arial" panose="020B0604020202020204" pitchFamily="34" charset="0"/>
              </a:rPr>
              <a:t>Validate token</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Xem xử lý verify ở đây nhé io.jsonwebtoken.impl.DefaultJwtParser.parse(Reader, Payload)</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30524" y="2861986"/>
            <a:ext cx="6806045" cy="2554432"/>
          </a:xfrm>
          <a:prstGeom prst="rect">
            <a:avLst/>
          </a:prstGeom>
        </p:spPr>
      </p:pic>
    </p:spTree>
    <p:extLst>
      <p:ext uri="{BB962C8B-B14F-4D97-AF65-F5344CB8AC3E}">
        <p14:creationId xmlns:p14="http://schemas.microsoft.com/office/powerpoint/2010/main" val="326232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31DB0-D289-AA8A-1919-E6C3FFBC7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E7239-7338-B249-47BA-B03B54EFB9B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9362AD2B-DA42-FF2E-02DB-7BC3F3477916}"/>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Đầu tiên tạo các chức năng đã liệt kê ở trên:</a:t>
            </a:r>
          </a:p>
          <a:p>
            <a:pPr lvl="1"/>
            <a:r>
              <a:rPr lang="en-US">
                <a:latin typeface="Arial" panose="020B0604020202020204" pitchFamily="34" charset="0"/>
                <a:cs typeface="Arial" panose="020B0604020202020204" pitchFamily="34" charset="0"/>
              </a:rPr>
              <a:t>Extract token</a:t>
            </a: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io.jsonwebtoken.JwtParser.parseSignedClaims(CharSequence) sẽ trả về cho chúng ta một JWT, nên ta có thể get thông tin header và payload từ đấy.</a:t>
            </a:r>
          </a:p>
          <a:p>
            <a:pPr lvl="1"/>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34220" y="2927471"/>
            <a:ext cx="5133975" cy="1495425"/>
          </a:xfrm>
          <a:prstGeom prst="rect">
            <a:avLst/>
          </a:prstGeom>
        </p:spPr>
      </p:pic>
    </p:spTree>
    <p:extLst>
      <p:ext uri="{BB962C8B-B14F-4D97-AF65-F5344CB8AC3E}">
        <p14:creationId xmlns:p14="http://schemas.microsoft.com/office/powerpoint/2010/main" val="74785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3C987-C254-1383-6AD9-2D91C0F65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D2EE01-4F18-63F1-D379-3EDBF3F4E86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7A800256-D5EC-F6AD-90FD-5C957D16110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Bây giờ chúng ta cần add thêm chức năng filter, tức là chặn request lại kiểm tra token.</a:t>
            </a:r>
          </a:p>
          <a:p>
            <a:pPr lvl="1"/>
            <a:r>
              <a:rPr lang="en-US">
                <a:latin typeface="Arial" panose="020B0604020202020204" pitchFamily="34" charset="0"/>
                <a:cs typeface="Arial" panose="020B0604020202020204" pitchFamily="34" charset="0"/>
              </a:rPr>
              <a:t>Nếu OK thì bypass</a:t>
            </a:r>
          </a:p>
          <a:p>
            <a:pPr lvl="1"/>
            <a:r>
              <a:rPr lang="en-US">
                <a:latin typeface="Arial" panose="020B0604020202020204" pitchFamily="34" charset="0"/>
                <a:cs typeface="Arial" panose="020B0604020202020204" pitchFamily="34" charset="0"/>
              </a:rPr>
              <a:t>Nếu NG thì trả về thông báo lỗi cho user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4883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B3A74-7BF6-28FF-9DBD-B81520495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7C588-9C96-60CB-1FFC-D50495D3399E}"/>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E465DA25-71CF-B14C-FA63-7DC1787FA44A}"/>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Bây giờ chúng ta cần add thêm chức năng filter, tức là chặn request lại kiểm tra token.</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08157" y="2773172"/>
            <a:ext cx="6961103" cy="3597654"/>
          </a:xfrm>
          <a:prstGeom prst="rect">
            <a:avLst/>
          </a:prstGeom>
        </p:spPr>
      </p:pic>
    </p:spTree>
    <p:extLst>
      <p:ext uri="{BB962C8B-B14F-4D97-AF65-F5344CB8AC3E}">
        <p14:creationId xmlns:p14="http://schemas.microsoft.com/office/powerpoint/2010/main" val="361426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5062-1057-5256-D64D-5BA309030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33BDC-DC77-8277-930E-FBCD2BADB9F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3DE1BA2-C71F-AB83-AB8B-3604C6DE084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JWT là gì?</a:t>
            </a:r>
          </a:p>
          <a:p>
            <a:r>
              <a:rPr lang="vi-VN">
                <a:latin typeface="Arial" panose="020B0604020202020204" pitchFamily="34" charset="0"/>
                <a:cs typeface="Arial" panose="020B0604020202020204" pitchFamily="34" charset="0"/>
              </a:rPr>
              <a:t>JWT (JSON Web Token) là một chuẩn mở</a:t>
            </a:r>
            <a:r>
              <a:rPr lang="en-US">
                <a:latin typeface="Arial" panose="020B0604020202020204" pitchFamily="34" charset="0"/>
                <a:cs typeface="Arial" panose="020B0604020202020204" pitchFamily="34" charset="0"/>
              </a:rPr>
              <a:t> (</a:t>
            </a:r>
            <a:r>
              <a:rPr lang="en-US">
                <a:solidFill>
                  <a:srgbClr val="FFC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RFC 7519</a:t>
            </a:r>
            <a:r>
              <a:rPr lang="en-US">
                <a:latin typeface="Arial" panose="020B0604020202020204" pitchFamily="34" charset="0"/>
                <a:cs typeface="Arial" panose="020B0604020202020204" pitchFamily="34" charset="0"/>
              </a:rPr>
              <a:t>)</a:t>
            </a:r>
            <a:r>
              <a:rPr lang="vi-VN">
                <a:latin typeface="Arial" panose="020B0604020202020204" pitchFamily="34" charset="0"/>
                <a:cs typeface="Arial" panose="020B0604020202020204" pitchFamily="34" charset="0"/>
              </a:rPr>
              <a:t> dùng để truyền tải thông tin giữa các bên dưới dạng đối tượng JSON một cách an toàn và được mã hóa. </a:t>
            </a:r>
            <a:endParaRPr lang="en-US">
              <a:latin typeface="Arial" panose="020B0604020202020204" pitchFamily="34" charset="0"/>
              <a:cs typeface="Arial" panose="020B0604020202020204" pitchFamily="34" charset="0"/>
            </a:endParaRPr>
          </a:p>
          <a:p>
            <a:r>
              <a:rPr lang="vi-VN">
                <a:latin typeface="Arial" panose="020B0604020202020204" pitchFamily="34" charset="0"/>
                <a:cs typeface="Arial" panose="020B0604020202020204" pitchFamily="34" charset="0"/>
              </a:rPr>
              <a:t>JWT thường được sử dụng để xác thực người dùng trong các ứng dụng web và API.</a:t>
            </a:r>
          </a:p>
        </p:txBody>
      </p:sp>
    </p:spTree>
    <p:extLst>
      <p:ext uri="{BB962C8B-B14F-4D97-AF65-F5344CB8AC3E}">
        <p14:creationId xmlns:p14="http://schemas.microsoft.com/office/powerpoint/2010/main" val="1993845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1CD78-FE11-317B-072F-421C47DEE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538BF-AEBA-1188-4BF3-14366A52F07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B77E47D5-F130-BFCA-89FB-4CF27164456E}"/>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Tiếp theo làm sao để config nhận chức năng filter</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99365" y="2484262"/>
            <a:ext cx="7185845" cy="4175478"/>
          </a:xfrm>
          <a:prstGeom prst="rect">
            <a:avLst/>
          </a:prstGeom>
        </p:spPr>
      </p:pic>
    </p:spTree>
    <p:extLst>
      <p:ext uri="{BB962C8B-B14F-4D97-AF65-F5344CB8AC3E}">
        <p14:creationId xmlns:p14="http://schemas.microsoft.com/office/powerpoint/2010/main" val="1477238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1CD78-FE11-317B-072F-421C47DEE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538BF-AEBA-1188-4BF3-14366A52F07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B77E47D5-F130-BFCA-89FB-4CF27164456E}"/>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Theo mọi người thì còn gì nữa không? ^^</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6257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1CD78-FE11-317B-072F-421C47DEE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538BF-AEBA-1188-4BF3-14366A52F07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B77E47D5-F130-BFCA-89FB-4CF27164456E}"/>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Thiếu chỗ login vs username password để gen token nữa</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103598" y="2515986"/>
            <a:ext cx="7522959" cy="3755565"/>
          </a:xfrm>
          <a:prstGeom prst="rect">
            <a:avLst/>
          </a:prstGeom>
        </p:spPr>
      </p:pic>
      <p:sp>
        <p:nvSpPr>
          <p:cNvPr id="5" name="Speech Bubble: Rectangle 4">
            <a:extLst>
              <a:ext uri="{FF2B5EF4-FFF2-40B4-BE49-F238E27FC236}">
                <a16:creationId xmlns:a16="http://schemas.microsoft.com/office/drawing/2014/main" id="{29036FDC-6994-A210-8C6B-BD0EEDAA74CF}"/>
              </a:ext>
            </a:extLst>
          </p:cNvPr>
          <p:cNvSpPr/>
          <p:nvPr/>
        </p:nvSpPr>
        <p:spPr>
          <a:xfrm>
            <a:off x="5691734" y="4335625"/>
            <a:ext cx="2521442" cy="827314"/>
          </a:xfrm>
          <a:prstGeom prst="wedgeRectCallout">
            <a:avLst>
              <a:gd name="adj1" fmla="val -72761"/>
              <a:gd name="adj2" fmla="val 36936"/>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latin typeface="Arial" panose="020B0604020202020204" pitchFamily="34" charset="0"/>
                <a:cs typeface="Arial" panose="020B0604020202020204" pitchFamily="34" charset="0"/>
              </a:rPr>
              <a:t>Sau khi authen okie thì thực hiện gen token</a:t>
            </a:r>
          </a:p>
        </p:txBody>
      </p:sp>
    </p:spTree>
    <p:extLst>
      <p:ext uri="{BB962C8B-B14F-4D97-AF65-F5344CB8AC3E}">
        <p14:creationId xmlns:p14="http://schemas.microsoft.com/office/powerpoint/2010/main" val="51058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1CD78-FE11-317B-072F-421C47DEE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538BF-AEBA-1188-4BF3-14366A52F07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Implement</a:t>
            </a:r>
          </a:p>
        </p:txBody>
      </p:sp>
      <p:sp>
        <p:nvSpPr>
          <p:cNvPr id="3" name="Content Placeholder 2">
            <a:extLst>
              <a:ext uri="{FF2B5EF4-FFF2-40B4-BE49-F238E27FC236}">
                <a16:creationId xmlns:a16="http://schemas.microsoft.com/office/drawing/2014/main" id="{B77E47D5-F130-BFCA-89FB-4CF27164456E}"/>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Chạy thử thôi ^^</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9693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a:t>Excercise</a:t>
            </a:r>
            <a:endParaRPr kumimoji="1" lang="ja-JP" altLang="en-US"/>
          </a:p>
        </p:txBody>
      </p:sp>
      <p:sp>
        <p:nvSpPr>
          <p:cNvPr id="3" name="Content Placeholder 2"/>
          <p:cNvSpPr>
            <a:spLocks noGrp="1"/>
          </p:cNvSpPr>
          <p:nvPr>
            <p:ph idx="1"/>
          </p:nvPr>
        </p:nvSpPr>
        <p:spPr/>
        <p:txBody>
          <a:bodyPr/>
          <a:lstStyle/>
          <a:p>
            <a:r>
              <a:rPr lang="en-US" altLang="ja-JP">
                <a:latin typeface="Arial" panose="020B0604020202020204" pitchFamily="34" charset="0"/>
                <a:cs typeface="Arial" panose="020B0604020202020204" pitchFamily="34" charset="0"/>
              </a:rPr>
              <a:t>Bài tập:</a:t>
            </a:r>
          </a:p>
          <a:p>
            <a:pPr lvl="1"/>
            <a:r>
              <a:rPr lang="en-US" altLang="ja-JP">
                <a:solidFill>
                  <a:schemeClr val="tx1"/>
                </a:solidFill>
                <a:latin typeface="Arial" panose="020B0604020202020204" pitchFamily="34" charset="0"/>
                <a:cs typeface="Arial" panose="020B0604020202020204" pitchFamily="34" charset="0"/>
              </a:rPr>
              <a:t>Hãy mô tả cách JWT verify và extract thông tin token</a:t>
            </a:r>
          </a:p>
          <a:p>
            <a:endParaRPr kumimoji="1" lang="ja-JP" altLang="en-US"/>
          </a:p>
        </p:txBody>
      </p:sp>
    </p:spTree>
    <p:extLst>
      <p:ext uri="{BB962C8B-B14F-4D97-AF65-F5344CB8AC3E}">
        <p14:creationId xmlns:p14="http://schemas.microsoft.com/office/powerpoint/2010/main" val="518541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5062-1057-5256-D64D-5BA309030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33BDC-DC77-8277-930E-FBCD2BADB9F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A3DE1BA2-C71F-AB83-AB8B-3604C6DE0840}"/>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Với mỗi token thì ta thường có time hết hạn, thì cứ hết hạn chúng ta sẽ cho token đó valid, không cho phép sử dụng nữa.</a:t>
            </a:r>
          </a:p>
          <a:p>
            <a:r>
              <a:rPr lang="en-US">
                <a:latin typeface="Arial" panose="020B0604020202020204" pitchFamily="34" charset="0"/>
                <a:cs typeface="Arial" panose="020B0604020202020204" pitchFamily="34" charset="0"/>
              </a:rPr>
              <a:t>Tuy nhiên, sẽ có trường hợp người dùng muốn chủ động hủy token trước thời điểm hết hạn vì một vài lý do như bị lộ token, hoặc không muốn người khác sử dụng token của mình nếu dùng chung máy chẳng hạn.</a:t>
            </a:r>
          </a:p>
          <a:p>
            <a:r>
              <a:rPr lang="en-US">
                <a:latin typeface="Arial" panose="020B0604020202020204" pitchFamily="34" charset="0"/>
                <a:cs typeface="Arial" panose="020B0604020202020204" pitchFamily="34" charset="0"/>
              </a:rPr>
              <a:t>=&gt; Giờ chúng ta sẽ thực hiện việc vô hiệu hóa token (logout)</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8651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58893-4F31-D6B0-3E74-BA611F4D8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73D11-6EB1-B743-059F-C131D8F3A773}"/>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A2DB33B2-2060-9573-0F1F-C5AFD22D99A5}"/>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Hãy cho một vài ý tưởng để thực hiện được chức năng này xem ^^</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89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04D17-99EC-B411-5FA3-15373A01EA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73BD8E-0829-82A1-5D5E-232FF86A074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E3B5BE35-6897-D0D3-463C-6AC4C7CEEBF6}"/>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1:</a:t>
            </a:r>
          </a:p>
          <a:p>
            <a:pPr lvl="1"/>
            <a:r>
              <a:rPr lang="en-US">
                <a:latin typeface="Arial" panose="020B0604020202020204" pitchFamily="34" charset="0"/>
                <a:cs typeface="Arial" panose="020B0604020202020204" pitchFamily="34" charset="0"/>
              </a:rPr>
              <a:t>Lưu tất cả các token được gen ra với ID là token</a:t>
            </a:r>
          </a:p>
          <a:p>
            <a:pPr lvl="1"/>
            <a:r>
              <a:rPr lang="en-US">
                <a:latin typeface="Arial" panose="020B0604020202020204" pitchFamily="34" charset="0"/>
                <a:cs typeface="Arial" panose="020B0604020202020204" pitchFamily="34" charset="0"/>
              </a:rPr>
              <a:t>Nếu logout thì set cờ delete chẳng hạn</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Table token</a:t>
            </a:r>
          </a:p>
          <a:p>
            <a:pPr lvl="2"/>
            <a:r>
              <a:rPr lang="en-US">
                <a:latin typeface="Arial" panose="020B0604020202020204" pitchFamily="34" charset="0"/>
                <a:cs typeface="Arial" panose="020B0604020202020204" pitchFamily="34" charset="0"/>
              </a:rPr>
              <a:t>ID (Token)</a:t>
            </a:r>
          </a:p>
          <a:p>
            <a:pPr lvl="2"/>
            <a:r>
              <a:rPr lang="en-US">
                <a:latin typeface="Arial" panose="020B0604020202020204" pitchFamily="34" charset="0"/>
                <a:cs typeface="Arial" panose="020B0604020202020204" pitchFamily="34" charset="0"/>
              </a:rPr>
              <a:t>DELETE FLG</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0087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626E0-8AD7-DF62-ABCF-2451AD126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DA8F2-E471-5327-5114-A849A6143B2F}"/>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2F442012-134C-E9AA-80A4-31ED89FC3044}"/>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Nhược điểm:</a:t>
            </a:r>
          </a:p>
          <a:p>
            <a:pPr lvl="1"/>
            <a:r>
              <a:rPr lang="en-US">
                <a:latin typeface="Arial" panose="020B0604020202020204" pitchFamily="34" charset="0"/>
                <a:cs typeface="Arial" panose="020B0604020202020204" pitchFamily="34" charset="0"/>
              </a:rPr>
              <a:t>Số lượng token phải lưu sẽ rất lớn ảnh hưởng tới DB.</a:t>
            </a:r>
          </a:p>
          <a:p>
            <a:pPr lvl="1"/>
            <a:r>
              <a:rPr lang="en-US">
                <a:latin typeface="Arial" panose="020B0604020202020204" pitchFamily="34" charset="0"/>
                <a:cs typeface="Arial" panose="020B0604020202020204" pitchFamily="34" charset="0"/>
              </a:rPr>
              <a:t>Lưu token vào DB thì sẽ bị lộ tất cả token nếu trường hợp bị hack được.</a:t>
            </a:r>
          </a:p>
          <a:p>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8158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5E95C-E76E-EB4C-10A7-3B291E113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BC5E6-7E41-389A-CBCC-C7016FDC262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427095F8-7DC8-A103-2D9F-6034BD1FE7AE}"/>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2:</a:t>
            </a:r>
          </a:p>
          <a:p>
            <a:pPr lvl="1"/>
            <a:r>
              <a:rPr lang="en-US">
                <a:latin typeface="Arial" panose="020B0604020202020204" pitchFamily="34" charset="0"/>
                <a:cs typeface="Arial" panose="020B0604020202020204" pitchFamily="34" charset="0"/>
              </a:rPr>
              <a:t>Lưu token vào DB nhưng sử dụng trường khác làm ID.</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Table token</a:t>
            </a:r>
          </a:p>
          <a:p>
            <a:pPr lvl="2"/>
            <a:r>
              <a:rPr lang="en-US">
                <a:latin typeface="Arial" panose="020B0604020202020204" pitchFamily="34" charset="0"/>
                <a:cs typeface="Arial" panose="020B0604020202020204" pitchFamily="34" charset="0"/>
              </a:rPr>
              <a:t>ID (??? dùng gì để làm ID đây)</a:t>
            </a:r>
          </a:p>
          <a:p>
            <a:pPr lvl="2"/>
            <a:r>
              <a:rPr lang="en-US">
                <a:latin typeface="Arial" panose="020B0604020202020204" pitchFamily="34" charset="0"/>
                <a:cs typeface="Arial" panose="020B0604020202020204" pitchFamily="34" charset="0"/>
              </a:rPr>
              <a:t>DELETE FLG</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151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00A6A-8901-6E9F-D5E7-949843CE2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230C0-07FC-8B65-9741-A1DA241F338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8" name="Picture 7">
            <a:extLst>
              <a:ext uri="{FF2B5EF4-FFF2-40B4-BE49-F238E27FC236}">
                <a16:creationId xmlns:a16="http://schemas.microsoft.com/office/drawing/2014/main" id="{F8B9DC5B-8799-033F-3650-6EB6017D16FA}"/>
              </a:ext>
            </a:extLst>
          </p:cNvPr>
          <p:cNvPicPr>
            <a:picLocks noChangeAspect="1"/>
          </p:cNvPicPr>
          <p:nvPr/>
        </p:nvPicPr>
        <p:blipFill>
          <a:blip r:embed="rId2"/>
          <a:stretch>
            <a:fillRect/>
          </a:stretch>
        </p:blipFill>
        <p:spPr>
          <a:xfrm>
            <a:off x="812018" y="2188586"/>
            <a:ext cx="8327300" cy="4059814"/>
          </a:xfrm>
          <a:prstGeom prst="rect">
            <a:avLst/>
          </a:prstGeom>
        </p:spPr>
      </p:pic>
    </p:spTree>
    <p:extLst>
      <p:ext uri="{BB962C8B-B14F-4D97-AF65-F5344CB8AC3E}">
        <p14:creationId xmlns:p14="http://schemas.microsoft.com/office/powerpoint/2010/main" val="464404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56C69-70DF-4260-1355-7D7F3C275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6057F-DD23-8EE8-1A32-32801A319BAD}"/>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0DB480F1-DCE7-5C8A-983A-0E6EF00ED347}"/>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2:</a:t>
            </a:r>
          </a:p>
          <a:p>
            <a:pPr lvl="1"/>
            <a:r>
              <a:rPr lang="en-US">
                <a:latin typeface="Arial" panose="020B0604020202020204" pitchFamily="34" charset="0"/>
                <a:cs typeface="Arial" panose="020B0604020202020204" pitchFamily="34" charset="0"/>
              </a:rPr>
              <a:t>Lưu token vào DB nhưng sử dụng trường khác làm ID.</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Table token</a:t>
            </a:r>
          </a:p>
          <a:p>
            <a:pPr lvl="2"/>
            <a:r>
              <a:rPr lang="en-US">
                <a:latin typeface="Arial" panose="020B0604020202020204" pitchFamily="34" charset="0"/>
                <a:cs typeface="Arial" panose="020B0604020202020204" pitchFamily="34" charset="0"/>
              </a:rPr>
              <a:t>ID (UUID)</a:t>
            </a:r>
          </a:p>
          <a:p>
            <a:pPr lvl="2"/>
            <a:r>
              <a:rPr lang="en-US">
                <a:latin typeface="Arial" panose="020B0604020202020204" pitchFamily="34" charset="0"/>
                <a:cs typeface="Arial" panose="020B0604020202020204" pitchFamily="34" charset="0"/>
              </a:rPr>
              <a:t>DELETE FLG</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3669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67B01-BE47-FB56-1ADA-13087BD75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9BC0C-D604-83CD-1046-E9344657BC0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147786A3-2B10-59C7-67E0-5B2C0185890B}"/>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Nhược điểm:</a:t>
            </a:r>
          </a:p>
          <a:p>
            <a:pPr lvl="1"/>
            <a:r>
              <a:rPr lang="en-US">
                <a:latin typeface="Arial" panose="020B0604020202020204" pitchFamily="34" charset="0"/>
                <a:cs typeface="Arial" panose="020B0604020202020204" pitchFamily="34" charset="0"/>
              </a:rPr>
              <a:t>Số lượng token phải lưu cũng rất lớn ảnh hưởng tới DB.</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296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D339-5C4F-49B8-DFEE-96AE014E1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994C0-7409-E229-3EE1-963131F1BBB7}"/>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946A5B6F-B365-4E6D-48E2-A0C908A3394D}"/>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3:</a:t>
            </a:r>
          </a:p>
          <a:p>
            <a:pPr lvl="1"/>
            <a:r>
              <a:rPr lang="en-US">
                <a:latin typeface="Arial" panose="020B0604020202020204" pitchFamily="34" charset="0"/>
                <a:cs typeface="Arial" panose="020B0604020202020204" pitchFamily="34" charset="0"/>
              </a:rPr>
              <a:t>Chỉ lưu các token đã hết hạn vào DB thôi</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Table token</a:t>
            </a:r>
          </a:p>
          <a:p>
            <a:pPr lvl="2"/>
            <a:r>
              <a:rPr lang="en-US">
                <a:latin typeface="Arial" panose="020B0604020202020204" pitchFamily="34" charset="0"/>
                <a:cs typeface="Arial" panose="020B0604020202020204" pitchFamily="34" charset="0"/>
              </a:rPr>
              <a:t>ID (UUID)</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03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D6C1C-E91A-BF64-CED1-297ADF98A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48F030-9D35-DE19-B231-096F705E943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79AB777E-1E3D-AD15-5B10-C9F82D2AB471}"/>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Nhược điểm:</a:t>
            </a:r>
          </a:p>
          <a:p>
            <a:pPr lvl="1"/>
            <a:r>
              <a:rPr lang="en-US">
                <a:latin typeface="Arial" panose="020B0604020202020204" pitchFamily="34" charset="0"/>
                <a:cs typeface="Arial" panose="020B0604020202020204" pitchFamily="34" charset="0"/>
              </a:rPr>
              <a:t>Số lượng token phải lưu mặc dù ít hơn 2 cách kia tuy nhiên càng ngày sẽ càng phình to</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6628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829FF-C17E-8A46-A89F-0E033B0C2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EBCF7-D194-0636-3442-35265B67BA7E}"/>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Logout</a:t>
            </a:r>
          </a:p>
        </p:txBody>
      </p:sp>
      <p:sp>
        <p:nvSpPr>
          <p:cNvPr id="3" name="Content Placeholder 2">
            <a:extLst>
              <a:ext uri="{FF2B5EF4-FFF2-40B4-BE49-F238E27FC236}">
                <a16:creationId xmlns:a16="http://schemas.microsoft.com/office/drawing/2014/main" id="{0AE39282-67F4-CAEA-65A8-CFEA87F3DBF8}"/>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4:</a:t>
            </a:r>
          </a:p>
          <a:p>
            <a:pPr lvl="1"/>
            <a:r>
              <a:rPr lang="en-US">
                <a:latin typeface="Arial" panose="020B0604020202020204" pitchFamily="34" charset="0"/>
                <a:cs typeface="Arial" panose="020B0604020202020204" pitchFamily="34" charset="0"/>
              </a:rPr>
              <a:t>Chỉ lưu các token đã hết hạn vào DB thôi và thêm thông tin expire time để có thể tạo các job định kỳ để xóa bớt data</a:t>
            </a:r>
          </a:p>
          <a:p>
            <a:pPr lvl="1"/>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Table token</a:t>
            </a:r>
          </a:p>
          <a:p>
            <a:pPr lvl="2"/>
            <a:r>
              <a:rPr lang="en-US">
                <a:latin typeface="Arial" panose="020B0604020202020204" pitchFamily="34" charset="0"/>
                <a:cs typeface="Arial" panose="020B0604020202020204" pitchFamily="34" charset="0"/>
              </a:rPr>
              <a:t>ID (UUID)</a:t>
            </a:r>
          </a:p>
          <a:p>
            <a:pPr lvl="2"/>
            <a:r>
              <a:rPr lang="en-US">
                <a:latin typeface="Arial" panose="020B0604020202020204" pitchFamily="34" charset="0"/>
                <a:cs typeface="Arial" panose="020B0604020202020204" pitchFamily="34" charset="0"/>
              </a:rPr>
              <a:t>Expire time</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777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027B7-3207-6EF8-4938-3FAF1514C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C8B35-303C-AC31-CAA2-4344B66526BF}"/>
              </a:ext>
            </a:extLst>
          </p:cNvPr>
          <p:cNvSpPr>
            <a:spLocks noGrp="1"/>
          </p:cNvSpPr>
          <p:nvPr>
            <p:ph type="title"/>
          </p:nvPr>
        </p:nvSpPr>
        <p:spPr/>
        <p:txBody>
          <a:bodyPr/>
          <a:lstStyle/>
          <a:p>
            <a:r>
              <a:rPr kumimoji="1" lang="en-US" altLang="ja-JP"/>
              <a:t>Excercise</a:t>
            </a:r>
            <a:endParaRPr kumimoji="1" lang="ja-JP" altLang="en-US"/>
          </a:p>
        </p:txBody>
      </p:sp>
      <p:sp>
        <p:nvSpPr>
          <p:cNvPr id="3" name="Content Placeholder 2">
            <a:extLst>
              <a:ext uri="{FF2B5EF4-FFF2-40B4-BE49-F238E27FC236}">
                <a16:creationId xmlns:a16="http://schemas.microsoft.com/office/drawing/2014/main" id="{E228D67F-9A07-EE05-20A4-607CD7379EBD}"/>
              </a:ext>
            </a:extLst>
          </p:cNvPr>
          <p:cNvSpPr>
            <a:spLocks noGrp="1"/>
          </p:cNvSpPr>
          <p:nvPr>
            <p:ph idx="1"/>
          </p:nvPr>
        </p:nvSpPr>
        <p:spPr/>
        <p:txBody>
          <a:bodyPr/>
          <a:lstStyle/>
          <a:p>
            <a:r>
              <a:rPr lang="en-US" altLang="ja-JP">
                <a:latin typeface="Arial" panose="020B0604020202020204" pitchFamily="34" charset="0"/>
                <a:cs typeface="Arial" panose="020B0604020202020204" pitchFamily="34" charset="0"/>
              </a:rPr>
              <a:t>Bài tập:</a:t>
            </a:r>
          </a:p>
          <a:p>
            <a:pPr lvl="1"/>
            <a:r>
              <a:rPr lang="en-US" altLang="ja-JP">
                <a:solidFill>
                  <a:schemeClr val="tx1"/>
                </a:solidFill>
                <a:latin typeface="Arial" panose="020B0604020202020204" pitchFamily="34" charset="0"/>
                <a:cs typeface="Arial" panose="020B0604020202020204" pitchFamily="34" charset="0"/>
              </a:rPr>
              <a:t>Implement logout</a:t>
            </a:r>
          </a:p>
          <a:p>
            <a:endParaRPr kumimoji="1" lang="ja-JP" altLang="en-US"/>
          </a:p>
        </p:txBody>
      </p:sp>
    </p:spTree>
    <p:extLst>
      <p:ext uri="{BB962C8B-B14F-4D97-AF65-F5344CB8AC3E}">
        <p14:creationId xmlns:p14="http://schemas.microsoft.com/office/powerpoint/2010/main" val="1685584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9B8E7-24F0-29AF-5B89-03EA425FB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56D9D4-6EAB-47E7-4FE4-D616FE98B64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Refresh token</a:t>
            </a:r>
          </a:p>
        </p:txBody>
      </p:sp>
      <p:sp>
        <p:nvSpPr>
          <p:cNvPr id="3" name="Content Placeholder 2">
            <a:extLst>
              <a:ext uri="{FF2B5EF4-FFF2-40B4-BE49-F238E27FC236}">
                <a16:creationId xmlns:a16="http://schemas.microsoft.com/office/drawing/2014/main" id="{35F15F38-E00A-2EF6-0091-70F06DBDC613}"/>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Tại sao phải refresh token???</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1535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892CB-4A48-BD6F-4E8A-3B8BF3C62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4A82F-BCF2-7A93-5932-01F22379FFB7}"/>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Refresh token</a:t>
            </a:r>
          </a:p>
        </p:txBody>
      </p:sp>
      <p:sp>
        <p:nvSpPr>
          <p:cNvPr id="3" name="Content Placeholder 2">
            <a:extLst>
              <a:ext uri="{FF2B5EF4-FFF2-40B4-BE49-F238E27FC236}">
                <a16:creationId xmlns:a16="http://schemas.microsoft.com/office/drawing/2014/main" id="{2F59D26F-05F3-D675-2E22-1E41247B41D6}"/>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Bình thường các token thường có time hết hạn ngắn 30 phút, 1 tiếng…</a:t>
            </a:r>
          </a:p>
          <a:p>
            <a:r>
              <a:rPr lang="vi-VN">
                <a:latin typeface="Arial" panose="020B0604020202020204" pitchFamily="34" charset="0"/>
                <a:cs typeface="Arial" panose="020B0604020202020204" pitchFamily="34" charset="0"/>
              </a:rPr>
              <a:t>Khi token hết hạn, người dùng cần </a:t>
            </a:r>
            <a:r>
              <a:rPr lang="en-US">
                <a:latin typeface="Arial" panose="020B0604020202020204" pitchFamily="34" charset="0"/>
                <a:cs typeface="Arial" panose="020B0604020202020204" pitchFamily="34" charset="0"/>
              </a:rPr>
              <a:t>phải nhập username và password lại</a:t>
            </a:r>
            <a:r>
              <a:rPr lang="vi-VN">
                <a:latin typeface="Arial" panose="020B0604020202020204" pitchFamily="34" charset="0"/>
                <a:cs typeface="Arial" panose="020B0604020202020204" pitchFamily="34" charset="0"/>
              </a:rPr>
              <a:t> để lấy token mới</a:t>
            </a:r>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=&gt; Trải nghiệm không tốt khi cứ phải login liên tục như vậy =&gt; Sinh ra</a:t>
            </a:r>
            <a:r>
              <a:rPr lang="vi-VN">
                <a:latin typeface="Arial" panose="020B0604020202020204" pitchFamily="34" charset="0"/>
                <a:cs typeface="Arial" panose="020B0604020202020204" pitchFamily="34" charset="0"/>
              </a:rPr>
              <a:t> refresh token.</a:t>
            </a:r>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=&gt; Tức là khi token hiện tại sắp hết hạn =&gt; Request cấp một token mới từ token cũ mà không cần phải login lại.</a:t>
            </a:r>
            <a:endParaRPr lang="vi-V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950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3E612-E405-1E57-B0E9-B59B26379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E32E1-F2ED-F546-93ED-2EDC5A6DE78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Refresh token</a:t>
            </a:r>
          </a:p>
        </p:txBody>
      </p:sp>
      <p:sp>
        <p:nvSpPr>
          <p:cNvPr id="3" name="Content Placeholder 2">
            <a:extLst>
              <a:ext uri="{FF2B5EF4-FFF2-40B4-BE49-F238E27FC236}">
                <a16:creationId xmlns:a16="http://schemas.microsoft.com/office/drawing/2014/main" id="{6306A32C-0DC1-7BB4-E444-34476044E5FA}"/>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Implement như nào???</a:t>
            </a:r>
          </a:p>
        </p:txBody>
      </p:sp>
    </p:spTree>
    <p:extLst>
      <p:ext uri="{BB962C8B-B14F-4D97-AF65-F5344CB8AC3E}">
        <p14:creationId xmlns:p14="http://schemas.microsoft.com/office/powerpoint/2010/main" val="3955961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59B5A-02FD-F341-01F1-82DA5EA42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22A736-4EBF-F1FE-7CE0-29684D921823}"/>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Refresh token</a:t>
            </a:r>
          </a:p>
        </p:txBody>
      </p:sp>
      <p:sp>
        <p:nvSpPr>
          <p:cNvPr id="3" name="Content Placeholder 2">
            <a:extLst>
              <a:ext uri="{FF2B5EF4-FFF2-40B4-BE49-F238E27FC236}">
                <a16:creationId xmlns:a16="http://schemas.microsoft.com/office/drawing/2014/main" id="{0D632C16-95F7-7972-56A8-D1D6FEBFC3AC}"/>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Có thể hình dung các step thực hiện</a:t>
            </a:r>
          </a:p>
          <a:p>
            <a:pPr lvl="1"/>
            <a:r>
              <a:rPr lang="en-US">
                <a:latin typeface="Arial" panose="020B0604020202020204" pitchFamily="34" charset="0"/>
                <a:cs typeface="Arial" panose="020B0604020202020204" pitchFamily="34" charset="0"/>
              </a:rPr>
              <a:t>Verify token cũ</a:t>
            </a:r>
          </a:p>
          <a:p>
            <a:pPr lvl="1"/>
            <a:r>
              <a:rPr lang="en-US">
                <a:latin typeface="Arial" panose="020B0604020202020204" pitchFamily="34" charset="0"/>
                <a:cs typeface="Arial" panose="020B0604020202020204" pitchFamily="34" charset="0"/>
              </a:rPr>
              <a:t>Lấy thông tin user</a:t>
            </a:r>
          </a:p>
          <a:p>
            <a:pPr lvl="1"/>
            <a:r>
              <a:rPr lang="en-US">
                <a:latin typeface="Arial" panose="020B0604020202020204" pitchFamily="34" charset="0"/>
                <a:cs typeface="Arial" panose="020B0604020202020204" pitchFamily="34" charset="0"/>
              </a:rPr>
              <a:t>Generate token mới theo thông tin user</a:t>
            </a:r>
          </a:p>
          <a:p>
            <a:pPr lvl="1"/>
            <a:r>
              <a:rPr lang="en-US">
                <a:latin typeface="Arial" panose="020B0604020202020204" pitchFamily="34" charset="0"/>
                <a:cs typeface="Arial" panose="020B0604020202020204" pitchFamily="34" charset="0"/>
              </a:rPr>
              <a:t>Disable token cũ</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16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EC7AD-97C3-B014-8EBA-345C6F6BD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89431-0696-94E0-6077-285BAF331DA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06988AB4-EAEF-9580-C35B-F71696E0ACA4}"/>
              </a:ext>
            </a:extLst>
          </p:cNvPr>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Một JWT gồm ba phần chính, ngăn cách bởi dấu chấm (.):</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format như sau: abc.def.ghi, trong đó</a:t>
            </a:r>
          </a:p>
          <a:p>
            <a:pPr lvl="1"/>
            <a:r>
              <a:rPr lang="en-US">
                <a:latin typeface="Arial" panose="020B0604020202020204" pitchFamily="34" charset="0"/>
                <a:cs typeface="Arial" panose="020B0604020202020204" pitchFamily="34" charset="0"/>
              </a:rPr>
              <a:t>Phần đầu là h</a:t>
            </a:r>
            <a:r>
              <a:rPr lang="vi-VN">
                <a:latin typeface="Arial" panose="020B0604020202020204" pitchFamily="34" charset="0"/>
                <a:cs typeface="Arial" panose="020B0604020202020204" pitchFamily="34" charset="0"/>
              </a:rPr>
              <a:t>eader: Chứa thông tin về kiểu của token (thường là "JWT") và thuật toán mã hóa (ví dụ: HMAC, SHA256, RSA).</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Sau đó, JSON này được mã hóa Base64Url để tạo thành phần đầu tiên của JWT.</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E035D44-4C9F-3E4B-BE7A-F859092C0CD4}"/>
              </a:ext>
            </a:extLst>
          </p:cNvPr>
          <p:cNvSpPr txBox="1"/>
          <p:nvPr/>
        </p:nvSpPr>
        <p:spPr>
          <a:xfrm>
            <a:off x="1419809" y="3578290"/>
            <a:ext cx="6099110" cy="954107"/>
          </a:xfrm>
          <a:prstGeom prst="rect">
            <a:avLst/>
          </a:prstGeom>
          <a:noFill/>
          <a:ln w="6350">
            <a:solidFill>
              <a:schemeClr val="tx1"/>
            </a:solidFill>
          </a:ln>
        </p:spPr>
        <p:txBody>
          <a:bodyPr wrap="square">
            <a:spAutoFit/>
          </a:bodyPr>
          <a:lstStyle/>
          <a:p>
            <a:r>
              <a:rPr lang="en-US" sz="1400"/>
              <a:t>{</a:t>
            </a:r>
          </a:p>
          <a:p>
            <a:r>
              <a:rPr lang="en-US" sz="1400"/>
              <a:t>  "alg": "HS256",</a:t>
            </a:r>
          </a:p>
          <a:p>
            <a:r>
              <a:rPr lang="en-US" sz="1400"/>
              <a:t>  "typ": "JWT"</a:t>
            </a:r>
          </a:p>
          <a:p>
            <a:r>
              <a:rPr lang="en-US" sz="1400"/>
              <a:t>}</a:t>
            </a:r>
          </a:p>
        </p:txBody>
      </p:sp>
    </p:spTree>
    <p:extLst>
      <p:ext uri="{BB962C8B-B14F-4D97-AF65-F5344CB8AC3E}">
        <p14:creationId xmlns:p14="http://schemas.microsoft.com/office/powerpoint/2010/main" val="2052468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F0E5-C105-2212-0179-AB7E16E46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C276F6-00A7-9AE9-3FA0-B03877D3520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Refresh token</a:t>
            </a:r>
          </a:p>
        </p:txBody>
      </p:sp>
      <p:sp>
        <p:nvSpPr>
          <p:cNvPr id="3" name="Content Placeholder 2">
            <a:extLst>
              <a:ext uri="{FF2B5EF4-FFF2-40B4-BE49-F238E27FC236}">
                <a16:creationId xmlns:a16="http://schemas.microsoft.com/office/drawing/2014/main" id="{DE13C7ED-AD7D-7605-BDDD-5BBFE796C46E}"/>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Có thể hình dung các step thực hiện</a:t>
            </a:r>
          </a:p>
          <a:p>
            <a:pPr lvl="1"/>
            <a:r>
              <a:rPr lang="en-US">
                <a:latin typeface="Arial" panose="020B0604020202020204" pitchFamily="34" charset="0"/>
                <a:cs typeface="Arial" panose="020B0604020202020204" pitchFamily="34" charset="0"/>
              </a:rPr>
              <a:t>Verify token cũ (Đã có)</a:t>
            </a:r>
          </a:p>
          <a:p>
            <a:pPr lvl="1"/>
            <a:r>
              <a:rPr lang="en-US">
                <a:latin typeface="Arial" panose="020B0604020202020204" pitchFamily="34" charset="0"/>
                <a:cs typeface="Arial" panose="020B0604020202020204" pitchFamily="34" charset="0"/>
              </a:rPr>
              <a:t>Lấy thông tin user (Đã có ở phần filter)</a:t>
            </a:r>
          </a:p>
          <a:p>
            <a:pPr lvl="1"/>
            <a:r>
              <a:rPr lang="en-US">
                <a:latin typeface="Arial" panose="020B0604020202020204" pitchFamily="34" charset="0"/>
                <a:cs typeface="Arial" panose="020B0604020202020204" pitchFamily="34" charset="0"/>
              </a:rPr>
              <a:t>Generate token mới theo thông tin user (Đã có)</a:t>
            </a:r>
          </a:p>
          <a:p>
            <a:pPr lvl="1"/>
            <a:r>
              <a:rPr lang="en-US">
                <a:latin typeface="Arial" panose="020B0604020202020204" pitchFamily="34" charset="0"/>
                <a:cs typeface="Arial" panose="020B0604020202020204" pitchFamily="34" charset="0"/>
              </a:rPr>
              <a:t>Disable token cũ</a:t>
            </a:r>
          </a:p>
          <a:p>
            <a:pPr lvl="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2431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70260-DDC0-E785-1169-24DD19CAF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CBA15-FC0D-BA4A-CDC2-08F4874D25A8}"/>
              </a:ext>
            </a:extLst>
          </p:cNvPr>
          <p:cNvSpPr>
            <a:spLocks noGrp="1"/>
          </p:cNvSpPr>
          <p:nvPr>
            <p:ph type="title"/>
          </p:nvPr>
        </p:nvSpPr>
        <p:spPr/>
        <p:txBody>
          <a:bodyPr/>
          <a:lstStyle/>
          <a:p>
            <a:r>
              <a:rPr kumimoji="1" lang="en-US" altLang="ja-JP"/>
              <a:t>Excercise</a:t>
            </a:r>
            <a:endParaRPr kumimoji="1" lang="ja-JP" altLang="en-US"/>
          </a:p>
        </p:txBody>
      </p:sp>
      <p:sp>
        <p:nvSpPr>
          <p:cNvPr id="3" name="Content Placeholder 2">
            <a:extLst>
              <a:ext uri="{FF2B5EF4-FFF2-40B4-BE49-F238E27FC236}">
                <a16:creationId xmlns:a16="http://schemas.microsoft.com/office/drawing/2014/main" id="{E2B57151-8B23-1DAB-C376-56A4C85AAF7C}"/>
              </a:ext>
            </a:extLst>
          </p:cNvPr>
          <p:cNvSpPr>
            <a:spLocks noGrp="1"/>
          </p:cNvSpPr>
          <p:nvPr>
            <p:ph idx="1"/>
          </p:nvPr>
        </p:nvSpPr>
        <p:spPr/>
        <p:txBody>
          <a:bodyPr/>
          <a:lstStyle/>
          <a:p>
            <a:r>
              <a:rPr lang="en-US" altLang="ja-JP">
                <a:latin typeface="Arial" panose="020B0604020202020204" pitchFamily="34" charset="0"/>
                <a:cs typeface="Arial" panose="020B0604020202020204" pitchFamily="34" charset="0"/>
              </a:rPr>
              <a:t>Bài tập:</a:t>
            </a:r>
          </a:p>
          <a:p>
            <a:pPr lvl="1"/>
            <a:r>
              <a:rPr lang="en-US" altLang="ja-JP">
                <a:solidFill>
                  <a:schemeClr val="tx1"/>
                </a:solidFill>
                <a:latin typeface="Arial" panose="020B0604020202020204" pitchFamily="34" charset="0"/>
                <a:cs typeface="Arial" panose="020B0604020202020204" pitchFamily="34" charset="0"/>
              </a:rPr>
              <a:t>Implement refresh token ^^</a:t>
            </a:r>
          </a:p>
          <a:p>
            <a:endParaRPr kumimoji="1" lang="ja-JP" altLang="en-US"/>
          </a:p>
        </p:txBody>
      </p:sp>
    </p:spTree>
    <p:extLst>
      <p:ext uri="{BB962C8B-B14F-4D97-AF65-F5344CB8AC3E}">
        <p14:creationId xmlns:p14="http://schemas.microsoft.com/office/powerpoint/2010/main" val="45742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Một JWT gồm ba phần chính, ngăn cách bởi dấu chấm (.):</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format như sau: abc.def.ghi, trong đó</a:t>
            </a:r>
          </a:p>
          <a:p>
            <a:pPr lvl="1"/>
            <a:r>
              <a:rPr lang="en-US">
                <a:latin typeface="Arial" panose="020B0604020202020204" pitchFamily="34" charset="0"/>
                <a:cs typeface="Arial" panose="020B0604020202020204" pitchFamily="34" charset="0"/>
              </a:rPr>
              <a:t>Phần tiếp theo là p</a:t>
            </a:r>
            <a:r>
              <a:rPr lang="vi-VN">
                <a:latin typeface="Arial" panose="020B0604020202020204" pitchFamily="34" charset="0"/>
                <a:cs typeface="Arial" panose="020B0604020202020204" pitchFamily="34" charset="0"/>
              </a:rPr>
              <a:t>ayload: Chứa thông tin (claims) về người dùng hoặc dữ liệu mà ứng dụng cần truyền đi. Thông tin này có thể bao gồm các thông tin cơ bản như userId, role, hoặc các thông tin tuỳ chỉnh khác.</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Sau đó, JSON này được mã hóa Base64Url để tạo thành phần </a:t>
            </a:r>
            <a:r>
              <a:rPr lang="en-US">
                <a:latin typeface="Arial" panose="020B0604020202020204" pitchFamily="34" charset="0"/>
                <a:cs typeface="Arial" panose="020B0604020202020204" pitchFamily="34" charset="0"/>
              </a:rPr>
              <a:t>thứ 2</a:t>
            </a:r>
            <a:r>
              <a:rPr lang="vi-VN">
                <a:latin typeface="Arial" panose="020B0604020202020204" pitchFamily="34" charset="0"/>
                <a:cs typeface="Arial" panose="020B0604020202020204" pitchFamily="34" charset="0"/>
              </a:rPr>
              <a:t> của JWT.</a:t>
            </a:r>
            <a:endParaRPr lang="en-US">
              <a:latin typeface="Arial" panose="020B0604020202020204" pitchFamily="34" charset="0"/>
              <a:cs typeface="Arial" panose="020B0604020202020204" pitchFamily="34" charset="0"/>
            </a:endParaRPr>
          </a:p>
          <a:p>
            <a:pPr lvl="1"/>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0735E79-69A1-680A-9554-A0AFE6B2ADCA}"/>
              </a:ext>
            </a:extLst>
          </p:cNvPr>
          <p:cNvSpPr txBox="1"/>
          <p:nvPr/>
        </p:nvSpPr>
        <p:spPr>
          <a:xfrm>
            <a:off x="1426029" y="3855107"/>
            <a:ext cx="6099110" cy="1169551"/>
          </a:xfrm>
          <a:prstGeom prst="rect">
            <a:avLst/>
          </a:prstGeom>
          <a:noFill/>
          <a:ln w="6350">
            <a:solidFill>
              <a:schemeClr val="tx1"/>
            </a:solidFill>
          </a:ln>
        </p:spPr>
        <p:txBody>
          <a:bodyPr wrap="square">
            <a:spAutoFit/>
          </a:bodyPr>
          <a:lstStyle/>
          <a:p>
            <a:r>
              <a:rPr lang="en-US" sz="1400"/>
              <a:t>{</a:t>
            </a:r>
          </a:p>
          <a:p>
            <a:r>
              <a:rPr lang="en-US" sz="1400"/>
              <a:t>      "sub": "1234567890",</a:t>
            </a:r>
          </a:p>
          <a:p>
            <a:r>
              <a:rPr lang="en-US" sz="1400"/>
              <a:t>      "name": "John Doe",</a:t>
            </a:r>
          </a:p>
          <a:p>
            <a:r>
              <a:rPr lang="en-US" sz="1400"/>
              <a:t>      "admin": true</a:t>
            </a:r>
          </a:p>
          <a:p>
            <a:r>
              <a:rPr lang="en-US" sz="1400"/>
              <a:t>}</a:t>
            </a:r>
          </a:p>
        </p:txBody>
      </p:sp>
    </p:spTree>
    <p:extLst>
      <p:ext uri="{BB962C8B-B14F-4D97-AF65-F5344CB8AC3E}">
        <p14:creationId xmlns:p14="http://schemas.microsoft.com/office/powerpoint/2010/main" val="62253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31AC3-F1B9-DFCA-DEE3-A14A11034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F95AE5-BE41-5AFD-4363-98514B22FCFA}"/>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B19AA272-75D1-BCA2-8E72-98B6AE1194D2}"/>
              </a:ext>
            </a:extLst>
          </p:cNvPr>
          <p:cNvSpPr>
            <a:spLocks noGrp="1"/>
          </p:cNvSpPr>
          <p:nvPr>
            <p:ph idx="1"/>
          </p:nvPr>
        </p:nvSpPr>
        <p:spPr/>
        <p:txBody>
          <a:bodyPr>
            <a:normAutofit/>
          </a:bodyPr>
          <a:lstStyle/>
          <a:p>
            <a:r>
              <a:rPr lang="vi-VN">
                <a:latin typeface="Arial" panose="020B0604020202020204" pitchFamily="34" charset="0"/>
                <a:cs typeface="Arial" panose="020B0604020202020204" pitchFamily="34" charset="0"/>
              </a:rPr>
              <a:t>Một JWT gồm ba phần chính, ngăn cách bởi dấu chấm (.):</a:t>
            </a:r>
            <a:endParaRPr lang="en-US">
              <a:latin typeface="Arial" panose="020B0604020202020204" pitchFamily="34" charset="0"/>
              <a:cs typeface="Arial" panose="020B0604020202020204" pitchFamily="34" charset="0"/>
            </a:endParaRPr>
          </a:p>
          <a:p>
            <a:pPr lvl="1"/>
            <a:r>
              <a:rPr lang="en-US">
                <a:latin typeface="Arial" panose="020B0604020202020204" pitchFamily="34" charset="0"/>
                <a:cs typeface="Arial" panose="020B0604020202020204" pitchFamily="34" charset="0"/>
              </a:rPr>
              <a:t>Ví dụ format như sau: abc.def.ghi, trong đó</a:t>
            </a:r>
          </a:p>
          <a:p>
            <a:pPr lvl="1"/>
            <a:r>
              <a:rPr lang="en-US">
                <a:latin typeface="Arial" panose="020B0604020202020204" pitchFamily="34" charset="0"/>
                <a:cs typeface="Arial" panose="020B0604020202020204" pitchFamily="34" charset="0"/>
              </a:rPr>
              <a:t>Cuối cùng là s</a:t>
            </a:r>
            <a:r>
              <a:rPr lang="vi-VN">
                <a:latin typeface="Arial" panose="020B0604020202020204" pitchFamily="34" charset="0"/>
                <a:cs typeface="Arial" panose="020B0604020202020204" pitchFamily="34" charset="0"/>
              </a:rPr>
              <a:t>ignature: Được tạo ra bằng cách mã hóa phần Header và Payload, sử dụng một khóa bí mật và thuật toán mã hóa đã chỉ định. Phần này giúp đảm bảo tính toàn vẹn của dữ liệu.</a:t>
            </a:r>
            <a:endParaRPr lang="en-US">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9A15728-44E1-F6F0-061E-BE7617B397DB}"/>
              </a:ext>
            </a:extLst>
          </p:cNvPr>
          <p:cNvSpPr txBox="1"/>
          <p:nvPr/>
        </p:nvSpPr>
        <p:spPr>
          <a:xfrm>
            <a:off x="1413588" y="3800774"/>
            <a:ext cx="6853334" cy="307777"/>
          </a:xfrm>
          <a:prstGeom prst="rect">
            <a:avLst/>
          </a:prstGeom>
          <a:noFill/>
          <a:ln w="6350">
            <a:solidFill>
              <a:schemeClr val="tx1"/>
            </a:solidFill>
          </a:ln>
        </p:spPr>
        <p:txBody>
          <a:bodyPr wrap="square">
            <a:spAutoFit/>
          </a:bodyPr>
          <a:lstStyle/>
          <a:p>
            <a:r>
              <a:rPr lang="en-US" sz="1400"/>
              <a:t>HMACSHA256(base64UrlEncode(header) + "." + base64UrlEncode(payload),  secret)</a:t>
            </a:r>
          </a:p>
        </p:txBody>
      </p:sp>
    </p:spTree>
    <p:extLst>
      <p:ext uri="{BB962C8B-B14F-4D97-AF65-F5344CB8AC3E}">
        <p14:creationId xmlns:p14="http://schemas.microsoft.com/office/powerpoint/2010/main" val="421557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362BB-BC8D-0D7C-7A97-6FBF3CF44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C48C6-D49F-2B19-441D-2D060BEDF6A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pic>
        <p:nvPicPr>
          <p:cNvPr id="2050" name="Picture 2">
            <a:extLst>
              <a:ext uri="{FF2B5EF4-FFF2-40B4-BE49-F238E27FC236}">
                <a16:creationId xmlns:a16="http://schemas.microsoft.com/office/drawing/2014/main" id="{AAC09EEE-9E29-69D4-E8D9-48352D4AC8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943" y="2017697"/>
            <a:ext cx="7805449" cy="4269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9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9C06C-C07B-1520-3136-017B8694C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12B7E-0E4B-F112-ACCC-8578410D42C6}"/>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57FB6A26-0185-E9FC-A05D-15F5737D7D78}"/>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hoạt động:</a:t>
            </a:r>
          </a:p>
          <a:p>
            <a:pPr lvl="1"/>
            <a:r>
              <a:rPr lang="en-US">
                <a:latin typeface="Arial" panose="020B0604020202020204" pitchFamily="34" charset="0"/>
                <a:cs typeface="Arial" panose="020B0604020202020204" pitchFamily="34" charset="0"/>
              </a:rPr>
              <a:t>Khi người</a:t>
            </a:r>
            <a:r>
              <a:rPr lang="vi-VN">
                <a:latin typeface="Arial" panose="020B0604020202020204" pitchFamily="34" charset="0"/>
                <a:cs typeface="Arial" panose="020B0604020202020204" pitchFamily="34" charset="0"/>
              </a:rPr>
              <a:t> dùng gửi thông tin đăng nhập (username và password) đến máy chủ.</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Máy chủ xác minh thông tin đăng nhập.</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thông tin đúng, máy chủ sẽ tạo một token JWT.</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Token JWT được trả về cho người dùng, thường dưới dạng một chuỗi ký tự trong phần </a:t>
            </a:r>
            <a:r>
              <a:rPr lang="en-US">
                <a:latin typeface="Arial" panose="020B0604020202020204" pitchFamily="34" charset="0"/>
                <a:cs typeface="Arial" panose="020B0604020202020204" pitchFamily="34" charset="0"/>
              </a:rPr>
              <a:t>response</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021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E1460-2037-A769-4E28-DFD8C3AC3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69564-11A5-9286-F64E-1A8EEA15C21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E8F8FED-6293-2E10-ED04-9CDC391D78D2}"/>
              </a:ext>
            </a:extLst>
          </p:cNvPr>
          <p:cNvSpPr>
            <a:spLocks noGrp="1"/>
          </p:cNvSpPr>
          <p:nvPr>
            <p:ph idx="1"/>
          </p:nvPr>
        </p:nvSpPr>
        <p:spPr/>
        <p:txBody>
          <a:bodyPr>
            <a:normAutofit/>
          </a:bodyPr>
          <a:lstStyle/>
          <a:p>
            <a:r>
              <a:rPr lang="en-US">
                <a:latin typeface="Arial" panose="020B0604020202020204" pitchFamily="34" charset="0"/>
                <a:cs typeface="Arial" panose="020B0604020202020204" pitchFamily="34" charset="0"/>
              </a:rPr>
              <a:t>Cách hoạt động:</a:t>
            </a:r>
          </a:p>
          <a:p>
            <a:pPr lvl="1"/>
            <a:r>
              <a:rPr lang="en-US">
                <a:latin typeface="Arial" panose="020B0604020202020204" pitchFamily="34" charset="0"/>
                <a:cs typeface="Arial" panose="020B0604020202020204" pitchFamily="34" charset="0"/>
              </a:rPr>
              <a:t>Sau khi login thành công, n</a:t>
            </a:r>
            <a:r>
              <a:rPr lang="vi-VN">
                <a:latin typeface="Arial" panose="020B0604020202020204" pitchFamily="34" charset="0"/>
                <a:cs typeface="Arial" panose="020B0604020202020204" pitchFamily="34" charset="0"/>
              </a:rPr>
              <a:t>gười dùng gửi các yêu cầu tiếp theo đến máy chủ, đính kèm token JWT vào phần tiêu đề của yêu cầu (thường sử dụng "Authorization" header với định dạng "Bearer {token}").</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Máy chủ nhận yêu cầu, kiểm tra token JWT để xác minh tính hợp lệ.</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Giải mã token để lấy thông tin trong payload.</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Kiểm tra chữ ký (signature) để đảm bảo token không bị thay đổi.</a:t>
            </a:r>
            <a:endParaRPr lang="en-US">
              <a:latin typeface="Arial" panose="020B0604020202020204" pitchFamily="34" charset="0"/>
              <a:cs typeface="Arial" panose="020B0604020202020204" pitchFamily="34" charset="0"/>
            </a:endParaRPr>
          </a:p>
          <a:p>
            <a:pPr lvl="2"/>
            <a:r>
              <a:rPr lang="vi-VN">
                <a:latin typeface="Arial" panose="020B0604020202020204" pitchFamily="34" charset="0"/>
                <a:cs typeface="Arial" panose="020B0604020202020204" pitchFamily="34" charset="0"/>
              </a:rPr>
              <a:t>Kiểm tra thời gian hết hạn nếu có thiết lập (expiration time).</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token hợp lệ, máy chủ sẽ xử lý yêu cầu và trả về dữ liệu tương ứng.</a:t>
            </a:r>
            <a:endParaRPr lang="en-US">
              <a:latin typeface="Arial" panose="020B0604020202020204" pitchFamily="34" charset="0"/>
              <a:cs typeface="Arial" panose="020B0604020202020204" pitchFamily="34" charset="0"/>
            </a:endParaRPr>
          </a:p>
          <a:p>
            <a:pPr lvl="1"/>
            <a:r>
              <a:rPr lang="vi-VN">
                <a:latin typeface="Arial" panose="020B0604020202020204" pitchFamily="34" charset="0"/>
                <a:cs typeface="Arial" panose="020B0604020202020204" pitchFamily="34" charset="0"/>
              </a:rPr>
              <a:t>Nếu token không hợp lệ hoặc đã hết hạn, máy chủ sẽ trả về mã lỗi (ví dụ: 401 Unauthorized).</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29855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4284</TotalTime>
  <Words>1661</Words>
  <Application>Microsoft Office PowerPoint</Application>
  <PresentationFormat>Widescreen</PresentationFormat>
  <Paragraphs>261</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JetBrains Mono</vt:lpstr>
      <vt:lpstr>Trebuchet MS</vt:lpstr>
      <vt:lpstr>Wingdings 3</vt:lpstr>
      <vt:lpstr>Facet</vt:lpstr>
      <vt:lpstr>Spring Boot</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Implement</vt:lpstr>
      <vt:lpstr>Implement</vt:lpstr>
      <vt:lpstr>Implement</vt:lpstr>
      <vt:lpstr>Implement</vt:lpstr>
      <vt:lpstr>Implement</vt:lpstr>
      <vt:lpstr>Implement</vt:lpstr>
      <vt:lpstr>Implement</vt:lpstr>
      <vt:lpstr>Implement</vt:lpstr>
      <vt:lpstr>Implement</vt:lpstr>
      <vt:lpstr>Implement</vt:lpstr>
      <vt:lpstr>Implement</vt:lpstr>
      <vt:lpstr>Implement</vt:lpstr>
      <vt:lpstr>Excercise</vt:lpstr>
      <vt:lpstr>Logout</vt:lpstr>
      <vt:lpstr>Logout</vt:lpstr>
      <vt:lpstr>Logout</vt:lpstr>
      <vt:lpstr>Logout</vt:lpstr>
      <vt:lpstr>Logout</vt:lpstr>
      <vt:lpstr>Logout</vt:lpstr>
      <vt:lpstr>Logout</vt:lpstr>
      <vt:lpstr>Logout</vt:lpstr>
      <vt:lpstr>Logout</vt:lpstr>
      <vt:lpstr>Logout</vt:lpstr>
      <vt:lpstr>Excercise</vt:lpstr>
      <vt:lpstr>Refresh token</vt:lpstr>
      <vt:lpstr>Refresh token</vt:lpstr>
      <vt:lpstr>Refresh token</vt:lpstr>
      <vt:lpstr>Refresh token</vt:lpstr>
      <vt:lpstr>Refresh token</vt:lpstr>
      <vt:lpstr>Excercise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User</dc:creator>
  <cp:lastModifiedBy>Hào Lê</cp:lastModifiedBy>
  <cp:revision>1035</cp:revision>
  <dcterms:created xsi:type="dcterms:W3CDTF">2024-06-06T15:40:49Z</dcterms:created>
  <dcterms:modified xsi:type="dcterms:W3CDTF">2024-10-28T16:09:37Z</dcterms:modified>
</cp:coreProperties>
</file>