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8" r:id="rId4"/>
    <p:sldId id="327" r:id="rId5"/>
    <p:sldId id="326" r:id="rId6"/>
    <p:sldId id="323" r:id="rId7"/>
    <p:sldId id="325" r:id="rId8"/>
    <p:sldId id="329" r:id="rId9"/>
    <p:sldId id="332" r:id="rId10"/>
    <p:sldId id="330" r:id="rId11"/>
    <p:sldId id="331" r:id="rId12"/>
    <p:sldId id="333" r:id="rId13"/>
    <p:sldId id="334" r:id="rId14"/>
    <p:sldId id="336" r:id="rId15"/>
    <p:sldId id="335" r:id="rId16"/>
    <p:sldId id="337" r:id="rId17"/>
    <p:sldId id="338" r:id="rId18"/>
    <p:sldId id="339" r:id="rId19"/>
    <p:sldId id="340" r:id="rId20"/>
    <p:sldId id="341" r:id="rId21"/>
    <p:sldId id="342" r:id="rId22"/>
    <p:sldId id="343" r:id="rId23"/>
    <p:sldId id="3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7/23/2024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06</a:t>
            </a:r>
            <a:r>
              <a:rPr lang="en-US" dirty="0" smtClean="0">
                <a:latin typeface="Arial" panose="020B0604020202020204" pitchFamily="34" charset="0"/>
                <a:cs typeface="Arial" panose="020B0604020202020204" pitchFamily="34" charset="0"/>
              </a:rPr>
              <a:t>. Spring </a:t>
            </a:r>
            <a:r>
              <a:rPr lang="en-US" dirty="0">
                <a:latin typeface="Arial" panose="020B0604020202020204" pitchFamily="34" charset="0"/>
                <a:cs typeface="Arial" panose="020B0604020202020204" pitchFamily="34" charset="0"/>
              </a:rPr>
              <a:t>Data JDBC</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Repository là gì?</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Repository là một phần của Spring Data, giúp tách biệt logic truy xuất dữ liệu khỏi logic nghiệp </a:t>
            </a:r>
            <a:r>
              <a:rPr lang="vi-VN" dirty="0"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(Service)</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và cung cấp các phương thức để thực hiện các thao tác CRUD </a:t>
            </a:r>
            <a:r>
              <a:rPr lang="vi-VN" dirty="0" smtClean="0">
                <a:latin typeface="Arial" panose="020B0604020202020204" pitchFamily="34" charset="0"/>
                <a:cs typeface="Arial" panose="020B0604020202020204" pitchFamily="34" charset="0"/>
              </a:rPr>
              <a:t>một </a:t>
            </a:r>
            <a:r>
              <a:rPr lang="vi-VN" dirty="0">
                <a:latin typeface="Arial" panose="020B0604020202020204" pitchFamily="34" charset="0"/>
                <a:cs typeface="Arial" panose="020B0604020202020204" pitchFamily="34" charset="0"/>
              </a:rPr>
              <a:t>cách dễ dàng.</a:t>
            </a:r>
            <a:endParaRPr lang="en-US" dirty="0" smtClean="0">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Repository</a:t>
            </a:r>
            <a:r>
              <a:rPr lang="en-US" dirty="0" smtClean="0">
                <a:latin typeface="Arial" panose="020B0604020202020204" pitchFamily="34" charset="0"/>
                <a:cs typeface="Arial" panose="020B0604020202020204" pitchFamily="34" charset="0"/>
              </a:rPr>
              <a:t> dùng để đánh </a:t>
            </a:r>
            <a:r>
              <a:rPr lang="en-US" dirty="0">
                <a:latin typeface="Arial" panose="020B0604020202020204" pitchFamily="34" charset="0"/>
                <a:cs typeface="Arial" panose="020B0604020202020204" pitchFamily="34" charset="0"/>
              </a:rPr>
              <a:t>dấu một </a:t>
            </a:r>
            <a:r>
              <a:rPr lang="en-US" dirty="0" smtClean="0">
                <a:latin typeface="Arial" panose="020B0604020202020204" pitchFamily="34" charset="0"/>
                <a:cs typeface="Arial" panose="020B0604020202020204" pitchFamily="34" charset="0"/>
              </a:rPr>
              <a:t>class là repository.</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89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tạo service để xử lý business</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0" name="Rectangle 3"/>
          <p:cNvSpPr>
            <a:spLocks noChangeArrowheads="1"/>
          </p:cNvSpPr>
          <p:nvPr/>
        </p:nvSpPr>
        <p:spPr bwMode="auto">
          <a:xfrm>
            <a:off x="677334" y="2629526"/>
            <a:ext cx="4929716" cy="144655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@Service</a:t>
            </a:r>
            <a:br>
              <a:rPr kumimoji="0" lang="en-US" altLang="en-US" sz="1100" b="0" i="0" u="none" strike="noStrike" cap="none" normalizeH="0" baseline="0" dirty="0" smtClean="0">
                <a:ln>
                  <a:noFill/>
                </a:ln>
                <a:solidFill>
                  <a:srgbClr val="50FA78"/>
                </a:solidFill>
                <a:effectLst/>
                <a:latin typeface="Arial Unicode MS"/>
                <a:ea typeface="JetBrains Mono"/>
              </a:rPr>
            </a:br>
            <a:r>
              <a:rPr kumimoji="0" lang="en-US" altLang="en-US" sz="1100" b="0" i="0" u="none" strike="noStrike" cap="none" normalizeH="0" baseline="0" dirty="0" smtClean="0">
                <a:ln>
                  <a:noFill/>
                </a:ln>
                <a:solidFill>
                  <a:srgbClr val="50FA78"/>
                </a:solidFill>
                <a:effectLst/>
                <a:latin typeface="Arial Unicode MS"/>
                <a:ea typeface="JetBrains Mono"/>
              </a:rPr>
              <a:t>@RequiredArgsConstructor</a:t>
            </a:r>
            <a:br>
              <a:rPr kumimoji="0" lang="en-US" altLang="en-US" sz="1100" b="0" i="0" u="none" strike="noStrike" cap="none" normalizeH="0" baseline="0" dirty="0" smtClean="0">
                <a:ln>
                  <a:noFill/>
                </a:ln>
                <a:solidFill>
                  <a:srgbClr val="50FA78"/>
                </a:solidFill>
                <a:effectLst/>
                <a:latin typeface="Arial Unicode MS"/>
                <a:ea typeface="JetBrains Mono"/>
              </a:rPr>
            </a:br>
            <a:r>
              <a:rPr kumimoji="0" lang="en-US" altLang="en-US" sz="1100" b="0" i="0" u="none" strike="noStrike" cap="none" normalizeH="0" baseline="0" dirty="0" smtClean="0">
                <a:ln>
                  <a:noFill/>
                </a:ln>
                <a:solidFill>
                  <a:srgbClr val="F780BF"/>
                </a:solidFill>
                <a:effectLst/>
                <a:latin typeface="Arial Unicode MS"/>
                <a:ea typeface="JetBrains Mono"/>
              </a:rPr>
              <a:t>public class </a:t>
            </a:r>
            <a:r>
              <a:rPr kumimoji="0" lang="en-US" altLang="en-US" sz="1100" b="0" i="0" u="none" strike="noStrike" cap="none" normalizeH="0" baseline="0" dirty="0" smtClean="0">
                <a:ln>
                  <a:noFill/>
                </a:ln>
                <a:solidFill>
                  <a:srgbClr val="78DCE8"/>
                </a:solidFill>
                <a:effectLst/>
                <a:latin typeface="Arial Unicode MS"/>
                <a:ea typeface="JetBrains Mono"/>
              </a:rPr>
              <a:t>UserService </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private final </a:t>
            </a:r>
            <a:r>
              <a:rPr kumimoji="0" lang="en-US" altLang="en-US" sz="1100" b="0" i="1" u="none" strike="noStrike" cap="none" normalizeH="0" baseline="0" dirty="0" smtClean="0">
                <a:ln>
                  <a:noFill/>
                </a:ln>
                <a:solidFill>
                  <a:srgbClr val="80FFEA"/>
                </a:solidFill>
                <a:effectLst/>
                <a:latin typeface="Arial Unicode MS"/>
                <a:ea typeface="JetBrains Mono"/>
              </a:rPr>
              <a:t>UserRepository </a:t>
            </a:r>
            <a:r>
              <a:rPr kumimoji="0" lang="en-US" altLang="en-US" sz="1100" b="0" i="0" u="none" strike="noStrike" cap="none" normalizeH="0" baseline="0" dirty="0" smtClean="0">
                <a:ln>
                  <a:noFill/>
                </a:ln>
                <a:solidFill>
                  <a:srgbClr val="F8F8F2"/>
                </a:solidFill>
                <a:effectLst/>
                <a:latin typeface="Arial Unicode MS"/>
                <a:ea typeface="JetBrains Mono"/>
              </a:rPr>
              <a:t>userRepository;</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private final </a:t>
            </a:r>
            <a:r>
              <a:rPr kumimoji="0" lang="en-US" altLang="en-US" sz="1100" b="0" i="1" u="none" strike="noStrike" cap="none" normalizeH="0" baseline="0" dirty="0" smtClean="0">
                <a:ln>
                  <a:noFill/>
                </a:ln>
                <a:solidFill>
                  <a:srgbClr val="80FFEA"/>
                </a:solidFill>
                <a:effectLst/>
                <a:latin typeface="Arial Unicode MS"/>
                <a:ea typeface="JetBrains Mono"/>
              </a:rPr>
              <a:t>UserPagingRepository </a:t>
            </a:r>
            <a:r>
              <a:rPr kumimoji="0" lang="en-US" altLang="en-US" sz="1100" b="0" i="0" u="none" strike="noStrike" cap="none" normalizeH="0" baseline="0" dirty="0" smtClean="0">
                <a:ln>
                  <a:noFill/>
                </a:ln>
                <a:solidFill>
                  <a:srgbClr val="F8F8F2"/>
                </a:solidFill>
                <a:effectLst/>
                <a:latin typeface="Arial Unicode MS"/>
                <a:ea typeface="JetBrains Mono"/>
              </a:rPr>
              <a:t>userPagingRepository;</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1" u="none" strike="noStrike" cap="none" normalizeH="0" baseline="0" dirty="0" smtClean="0">
                <a:ln>
                  <a:noFill/>
                </a:ln>
                <a:solidFill>
                  <a:srgbClr val="6272A4"/>
                </a:solidFill>
                <a:effectLst/>
                <a:latin typeface="Arial Unicode MS"/>
                <a:ea typeface="JetBrains Mono"/>
              </a:rPr>
              <a:t>// Code here</a:t>
            </a:r>
            <a:br>
              <a:rPr kumimoji="0" lang="en-US" altLang="en-US" sz="1100" b="0" i="1" u="none" strike="noStrike" cap="none" normalizeH="0" baseline="0" dirty="0" smtClean="0">
                <a:ln>
                  <a:noFill/>
                </a:ln>
                <a:solidFill>
                  <a:srgbClr val="6272A4"/>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35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Cuối cùng là controller</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568115"/>
            <a:ext cx="4167716" cy="127727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@RestController</a:t>
            </a:r>
            <a:br>
              <a:rPr kumimoji="0" lang="en-US" altLang="en-US" sz="1100" b="0" i="0" u="none" strike="noStrike" cap="none" normalizeH="0" baseline="0" dirty="0" smtClean="0">
                <a:ln>
                  <a:noFill/>
                </a:ln>
                <a:solidFill>
                  <a:srgbClr val="50FA78"/>
                </a:solidFill>
                <a:effectLst/>
                <a:latin typeface="Arial Unicode MS"/>
                <a:ea typeface="JetBrains Mono"/>
              </a:rPr>
            </a:br>
            <a:r>
              <a:rPr kumimoji="0" lang="en-US" altLang="en-US" sz="1100" b="0" i="0" u="none" strike="noStrike" cap="none" normalizeH="0" baseline="0" dirty="0" smtClean="0">
                <a:ln>
                  <a:noFill/>
                </a:ln>
                <a:solidFill>
                  <a:srgbClr val="50FA78"/>
                </a:solidFill>
                <a:effectLst/>
                <a:latin typeface="Arial Unicode MS"/>
                <a:ea typeface="JetBrains Mono"/>
              </a:rPr>
              <a:t>@RequiredArgsConstructor</a:t>
            </a:r>
            <a:br>
              <a:rPr kumimoji="0" lang="en-US" altLang="en-US" sz="1100" b="0" i="0" u="none" strike="noStrike" cap="none" normalizeH="0" baseline="0" dirty="0" smtClean="0">
                <a:ln>
                  <a:noFill/>
                </a:ln>
                <a:solidFill>
                  <a:srgbClr val="50FA78"/>
                </a:solidFill>
                <a:effectLst/>
                <a:latin typeface="Arial Unicode MS"/>
                <a:ea typeface="JetBrains Mono"/>
              </a:rPr>
            </a:br>
            <a:r>
              <a:rPr kumimoji="0" lang="en-US" altLang="en-US" sz="1100" b="0" i="0" u="none" strike="noStrike" cap="none" normalizeH="0" baseline="0" dirty="0" smtClean="0">
                <a:ln>
                  <a:noFill/>
                </a:ln>
                <a:solidFill>
                  <a:srgbClr val="F780BF"/>
                </a:solidFill>
                <a:effectLst/>
                <a:latin typeface="Arial Unicode MS"/>
                <a:ea typeface="JetBrains Mono"/>
              </a:rPr>
              <a:t>public class </a:t>
            </a:r>
            <a:r>
              <a:rPr kumimoji="0" lang="en-US" altLang="en-US" sz="1100" b="0" i="0" u="none" strike="noStrike" cap="none" normalizeH="0" baseline="0" dirty="0" smtClean="0">
                <a:ln>
                  <a:noFill/>
                </a:ln>
                <a:solidFill>
                  <a:srgbClr val="78DCE8"/>
                </a:solidFill>
                <a:effectLst/>
                <a:latin typeface="Arial Unicode MS"/>
                <a:ea typeface="JetBrains Mono"/>
              </a:rPr>
              <a:t>UserController </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private final </a:t>
            </a:r>
            <a:r>
              <a:rPr kumimoji="0" lang="en-US" altLang="en-US" sz="1100" b="0" i="0" u="none" strike="noStrike" cap="none" normalizeH="0" baseline="0" dirty="0" smtClean="0">
                <a:ln>
                  <a:noFill/>
                </a:ln>
                <a:solidFill>
                  <a:srgbClr val="78DCE8"/>
                </a:solidFill>
                <a:effectLst/>
                <a:latin typeface="Arial Unicode MS"/>
                <a:ea typeface="JetBrains Mono"/>
              </a:rPr>
              <a:t>UserService </a:t>
            </a:r>
            <a:r>
              <a:rPr kumimoji="0" lang="en-US" altLang="en-US" sz="1100" b="0" i="0" u="none" strike="noStrike" cap="none" normalizeH="0" baseline="0" dirty="0" smtClean="0">
                <a:ln>
                  <a:noFill/>
                </a:ln>
                <a:solidFill>
                  <a:srgbClr val="F8F8F2"/>
                </a:solidFill>
                <a:effectLst/>
                <a:latin typeface="Arial Unicode MS"/>
                <a:ea typeface="JetBrains Mono"/>
              </a:rPr>
              <a:t>userService;</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1" u="none" strike="noStrike" cap="none" normalizeH="0" baseline="0" dirty="0" smtClean="0">
                <a:ln>
                  <a:noFill/>
                </a:ln>
                <a:solidFill>
                  <a:srgbClr val="6272A4"/>
                </a:solidFill>
                <a:effectLst/>
                <a:latin typeface="Arial Unicode MS"/>
                <a:ea typeface="JetBrains Mono"/>
              </a:rPr>
              <a:t>// Code here</a:t>
            </a:r>
            <a:br>
              <a:rPr kumimoji="0" lang="en-US" altLang="en-US" sz="1100" b="0" i="1" u="none" strike="noStrike" cap="none" normalizeH="0" baseline="0" dirty="0" smtClean="0">
                <a:ln>
                  <a:noFill/>
                </a:ln>
                <a:solidFill>
                  <a:srgbClr val="6272A4"/>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65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get count all user</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Spring jdbc</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Với Spring data jdbc thì chúng ta không cần viết thêm vì CrudRepository đã tạo sẳn cho chúng ta rồi, chúng ta chỉ việc lấy ra và sử </a:t>
            </a:r>
            <a:r>
              <a:rPr lang="en-US" dirty="0" smtClean="0">
                <a:latin typeface="Arial" panose="020B0604020202020204" pitchFamily="34" charset="0"/>
                <a:cs typeface="Arial" panose="020B0604020202020204" pitchFamily="34" charset="0"/>
              </a:rPr>
              <a:t>dụng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677334" y="3104487"/>
            <a:ext cx="4648200" cy="1076325"/>
          </a:xfrm>
          <a:prstGeom prst="rect">
            <a:avLst/>
          </a:prstGeom>
        </p:spPr>
      </p:pic>
    </p:spTree>
    <p:extLst>
      <p:ext uri="{BB962C8B-B14F-4D97-AF65-F5344CB8AC3E}">
        <p14:creationId xmlns:p14="http://schemas.microsoft.com/office/powerpoint/2010/main" val="289999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get user theo id</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Spring jdbc</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77334" y="3013075"/>
            <a:ext cx="5438775" cy="1047750"/>
          </a:xfrm>
          <a:prstGeom prst="rect">
            <a:avLst/>
          </a:prstGeom>
        </p:spPr>
      </p:pic>
      <p:pic>
        <p:nvPicPr>
          <p:cNvPr id="9" name="Picture 8"/>
          <p:cNvPicPr>
            <a:picLocks noChangeAspect="1"/>
          </p:cNvPicPr>
          <p:nvPr/>
        </p:nvPicPr>
        <p:blipFill>
          <a:blip r:embed="rId3"/>
          <a:stretch>
            <a:fillRect/>
          </a:stretch>
        </p:blipFill>
        <p:spPr>
          <a:xfrm>
            <a:off x="677334" y="4291014"/>
            <a:ext cx="9220200" cy="1524000"/>
          </a:xfrm>
          <a:prstGeom prst="rect">
            <a:avLst/>
          </a:prstGeom>
        </p:spPr>
      </p:pic>
    </p:spTree>
    <p:extLst>
      <p:ext uri="{BB962C8B-B14F-4D97-AF65-F5344CB8AC3E}">
        <p14:creationId xmlns:p14="http://schemas.microsoft.com/office/powerpoint/2010/main" val="154427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get user theo id</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Với Spring data jdbc thì chúng ta không cần viết thêm vì </a:t>
            </a:r>
            <a:r>
              <a:rPr lang="en-US" dirty="0" smtClean="0">
                <a:latin typeface="Arial" panose="020B0604020202020204" pitchFamily="34" charset="0"/>
                <a:cs typeface="Arial" panose="020B0604020202020204" pitchFamily="34" charset="0"/>
              </a:rPr>
              <a:t>CrudRepository đã tạo sẳn cho chúng ta rồi, chúng ta chỉ việc lấy ra và sử dụng</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3301656"/>
            <a:ext cx="4542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780BF"/>
                </a:solidFill>
                <a:effectLst/>
                <a:latin typeface="Arial Unicode MS"/>
                <a:ea typeface="JetBrains Mono"/>
              </a:rPr>
              <a:t>public </a:t>
            </a:r>
            <a:r>
              <a:rPr kumimoji="0" lang="en-US" altLang="en-US" sz="1100" b="0" i="0" u="none" strike="noStrike" cap="none" normalizeH="0" baseline="0" dirty="0" smtClean="0">
                <a:ln>
                  <a:noFill/>
                </a:ln>
                <a:solidFill>
                  <a:srgbClr val="78DCE8"/>
                </a:solidFill>
                <a:effectLst/>
                <a:latin typeface="Arial Unicode MS"/>
                <a:ea typeface="JetBrains Mono"/>
              </a:rPr>
              <a:t>Optional</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User</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8AFF80"/>
                </a:solidFill>
                <a:effectLst/>
                <a:latin typeface="Arial Unicode MS"/>
                <a:ea typeface="JetBrains Mono"/>
              </a:rPr>
              <a:t>getUserById</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78DCE8"/>
                </a:solidFill>
                <a:effectLst/>
                <a:latin typeface="Arial Unicode MS"/>
                <a:ea typeface="JetBrains Mono"/>
              </a:rPr>
              <a:t>Integer </a:t>
            </a:r>
            <a:r>
              <a:rPr kumimoji="0" lang="en-US" altLang="en-US" sz="1100" b="0" i="1" u="none" strike="noStrike" cap="none" normalizeH="0" baseline="0" dirty="0" smtClean="0">
                <a:ln>
                  <a:noFill/>
                </a:ln>
                <a:solidFill>
                  <a:srgbClr val="F89580"/>
                </a:solidFill>
                <a:effectLst/>
                <a:latin typeface="Arial Unicode MS"/>
                <a:ea typeface="JetBrains Mono"/>
              </a:rPr>
              <a:t>id</a:t>
            </a:r>
            <a:r>
              <a:rPr kumimoji="0" lang="en-US" altLang="en-US" sz="1100" b="0" i="0" u="none" strike="noStrike" cap="none" normalizeH="0" baseline="0" dirty="0" smtClean="0">
                <a:ln>
                  <a:noFill/>
                </a:ln>
                <a:solidFill>
                  <a:srgbClr val="F8F8F2"/>
                </a:solidFill>
                <a:effectLst/>
                <a:latin typeface="Arial Unicode MS"/>
                <a:ea typeface="JetBrains Mono"/>
              </a:rPr>
              <a:t>) {</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return </a:t>
            </a:r>
            <a:r>
              <a:rPr kumimoji="0" lang="en-US" altLang="en-US" sz="1100" b="0" i="0" u="none" strike="noStrike" cap="none" normalizeH="0" baseline="0" dirty="0" smtClean="0">
                <a:ln>
                  <a:noFill/>
                </a:ln>
                <a:solidFill>
                  <a:srgbClr val="F8F8F2"/>
                </a:solidFill>
                <a:effectLst/>
                <a:latin typeface="Arial Unicode MS"/>
                <a:ea typeface="JetBrains Mono"/>
              </a:rPr>
              <a:t>userRepository.</a:t>
            </a:r>
            <a:r>
              <a:rPr kumimoji="0" lang="en-US" altLang="en-US" sz="1100" b="0" i="0" u="none" strike="noStrike" cap="none" normalizeH="0" baseline="0" dirty="0" smtClean="0">
                <a:ln>
                  <a:noFill/>
                </a:ln>
                <a:solidFill>
                  <a:srgbClr val="50FA78"/>
                </a:solidFill>
                <a:effectLst/>
                <a:latin typeface="Arial Unicode MS"/>
                <a:ea typeface="JetBrains Mono"/>
              </a:rPr>
              <a:t>findById</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F89580"/>
                </a:solidFill>
                <a:effectLst/>
                <a:latin typeface="Arial Unicode MS"/>
                <a:ea typeface="JetBrains Mono"/>
              </a:rPr>
              <a:t>id</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77334" y="4016914"/>
            <a:ext cx="4542366"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@GetMapping</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EFF80"/>
                </a:solidFill>
                <a:effectLst/>
                <a:latin typeface="Arial Unicode MS"/>
                <a:ea typeface="JetBrains Mono"/>
              </a:rPr>
              <a:t>"/{id}"</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780BF"/>
                </a:solidFill>
                <a:effectLst/>
                <a:latin typeface="Arial Unicode MS"/>
                <a:ea typeface="JetBrains Mono"/>
              </a:rPr>
              <a:t>public </a:t>
            </a:r>
            <a:r>
              <a:rPr kumimoji="0" lang="en-US" altLang="en-US" sz="1100" b="0" i="0" u="none" strike="noStrike" cap="none" normalizeH="0" baseline="0" dirty="0" smtClean="0">
                <a:ln>
                  <a:noFill/>
                </a:ln>
                <a:solidFill>
                  <a:srgbClr val="78DCE8"/>
                </a:solidFill>
                <a:effectLst/>
                <a:latin typeface="Arial Unicode MS"/>
                <a:ea typeface="JetBrains Mono"/>
              </a:rPr>
              <a:t>User </a:t>
            </a:r>
            <a:r>
              <a:rPr kumimoji="0" lang="en-US" altLang="en-US" sz="1100" b="0" i="0" u="none" strike="noStrike" cap="none" normalizeH="0" baseline="0" dirty="0" smtClean="0">
                <a:ln>
                  <a:noFill/>
                </a:ln>
                <a:solidFill>
                  <a:srgbClr val="8AFF80"/>
                </a:solidFill>
                <a:effectLst/>
                <a:latin typeface="Arial Unicode MS"/>
                <a:ea typeface="JetBrains Mono"/>
              </a:rPr>
              <a:t>getUserById</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50FA78"/>
                </a:solidFill>
                <a:effectLst/>
                <a:latin typeface="Arial Unicode MS"/>
                <a:ea typeface="JetBrains Mono"/>
              </a:rPr>
              <a:t>@PathVariable </a:t>
            </a:r>
            <a:r>
              <a:rPr kumimoji="0" lang="en-US" altLang="en-US" sz="1100" b="0" i="0" u="none" strike="noStrike" cap="none" normalizeH="0" baseline="0" dirty="0" smtClean="0">
                <a:ln>
                  <a:noFill/>
                </a:ln>
                <a:solidFill>
                  <a:srgbClr val="78DCE8"/>
                </a:solidFill>
                <a:effectLst/>
                <a:latin typeface="Arial Unicode MS"/>
                <a:ea typeface="JetBrains Mono"/>
              </a:rPr>
              <a:t>Integer </a:t>
            </a:r>
            <a:r>
              <a:rPr kumimoji="0" lang="en-US" altLang="en-US" sz="1100" b="0" i="1" u="none" strike="noStrike" cap="none" normalizeH="0" baseline="0" dirty="0" smtClean="0">
                <a:ln>
                  <a:noFill/>
                </a:ln>
                <a:solidFill>
                  <a:srgbClr val="F89580"/>
                </a:solidFill>
                <a:effectLst/>
                <a:latin typeface="Arial Unicode MS"/>
                <a:ea typeface="JetBrains Mono"/>
              </a:rPr>
              <a:t>id</a:t>
            </a:r>
            <a:r>
              <a:rPr kumimoji="0" lang="en-US" altLang="en-US" sz="1100" b="0" i="0" u="none" strike="noStrike" cap="none" normalizeH="0" baseline="0" dirty="0" smtClean="0">
                <a:ln>
                  <a:noFill/>
                </a:ln>
                <a:solidFill>
                  <a:srgbClr val="F8F8F2"/>
                </a:solidFill>
                <a:effectLst/>
                <a:latin typeface="Arial Unicode MS"/>
                <a:ea typeface="JetBrains Mono"/>
              </a:rPr>
              <a:t>) {</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Optional</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User</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F8F8F2"/>
                </a:solidFill>
                <a:effectLst/>
                <a:latin typeface="Arial Unicode MS"/>
                <a:ea typeface="JetBrains Mono"/>
              </a:rPr>
              <a:t>user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F8F8F2"/>
                </a:solidFill>
                <a:effectLst/>
                <a:latin typeface="Arial Unicode MS"/>
                <a:ea typeface="JetBrains Mono"/>
              </a:rPr>
              <a:t>userService.</a:t>
            </a:r>
            <a:r>
              <a:rPr kumimoji="0" lang="en-US" altLang="en-US" sz="1100" b="0" i="0" u="none" strike="noStrike" cap="none" normalizeH="0" baseline="0" dirty="0" smtClean="0">
                <a:ln>
                  <a:noFill/>
                </a:ln>
                <a:solidFill>
                  <a:srgbClr val="50FA78"/>
                </a:solidFill>
                <a:effectLst/>
                <a:latin typeface="Arial Unicode MS"/>
                <a:ea typeface="JetBrains Mono"/>
              </a:rPr>
              <a:t>getUserById</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F89580"/>
                </a:solidFill>
                <a:effectLst/>
                <a:latin typeface="Arial Unicode MS"/>
                <a:ea typeface="JetBrains Mono"/>
              </a:rPr>
              <a:t>id</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return </a:t>
            </a:r>
            <a:r>
              <a:rPr kumimoji="0" lang="en-US" altLang="en-US" sz="1100" b="0" i="0" u="none" strike="noStrike" cap="none" normalizeH="0" baseline="0" dirty="0" smtClean="0">
                <a:ln>
                  <a:noFill/>
                </a:ln>
                <a:solidFill>
                  <a:srgbClr val="F8F8F2"/>
                </a:solidFill>
                <a:effectLst/>
                <a:latin typeface="Arial Unicode MS"/>
                <a:ea typeface="JetBrains Mono"/>
              </a:rPr>
              <a:t>user.</a:t>
            </a:r>
            <a:r>
              <a:rPr kumimoji="0" lang="en-US" altLang="en-US" sz="1100" b="0" i="0" u="none" strike="noStrike" cap="none" normalizeH="0" baseline="0" dirty="0" smtClean="0">
                <a:ln>
                  <a:noFill/>
                </a:ln>
                <a:solidFill>
                  <a:srgbClr val="50FA78"/>
                </a:solidFill>
                <a:effectLst/>
                <a:latin typeface="Arial Unicode MS"/>
                <a:ea typeface="JetBrains Mono"/>
              </a:rPr>
              <a:t>orElse</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780BF"/>
                </a:solidFill>
                <a:effectLst/>
                <a:latin typeface="Arial Unicode MS"/>
                <a:ea typeface="JetBrains Mono"/>
              </a:rPr>
              <a:t>null</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554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get user theo name</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Spring jdbc</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Spring data jdbc</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77334" y="2951162"/>
            <a:ext cx="6943725" cy="1095375"/>
          </a:xfrm>
          <a:prstGeom prst="rect">
            <a:avLst/>
          </a:prstGeom>
        </p:spPr>
      </p:pic>
      <p:sp>
        <p:nvSpPr>
          <p:cNvPr id="5" name="Rectangle 2"/>
          <p:cNvSpPr>
            <a:spLocks noChangeArrowheads="1"/>
          </p:cNvSpPr>
          <p:nvPr/>
        </p:nvSpPr>
        <p:spPr bwMode="auto">
          <a:xfrm>
            <a:off x="677334" y="5042357"/>
            <a:ext cx="6943725"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@Query</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EFF80"/>
                </a:solidFill>
                <a:effectLst/>
                <a:latin typeface="Arial Unicode MS"/>
                <a:ea typeface="JetBrains Mono"/>
              </a:rPr>
              <a:t>"SELECT * FROM user WHERE name LIKE CONCAT('%',:name,'%')"</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1" u="none" strike="noStrike" cap="none" normalizeH="0" baseline="0" dirty="0" smtClean="0">
                <a:ln>
                  <a:noFill/>
                </a:ln>
                <a:solidFill>
                  <a:srgbClr val="80FFEA"/>
                </a:solidFill>
                <a:effectLst/>
                <a:latin typeface="Arial Unicode MS"/>
                <a:ea typeface="JetBrains Mono"/>
              </a:rPr>
              <a:t>List</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User</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8AFF80"/>
                </a:solidFill>
                <a:effectLst/>
                <a:latin typeface="Arial Unicode MS"/>
                <a:ea typeface="JetBrains Mono"/>
              </a:rPr>
              <a:t>findAllByName</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78DCE8"/>
                </a:solidFill>
                <a:effectLst/>
                <a:latin typeface="Arial Unicode MS"/>
                <a:ea typeface="JetBrains Mono"/>
              </a:rPr>
              <a:t>String </a:t>
            </a:r>
            <a:r>
              <a:rPr kumimoji="0" lang="en-US" altLang="en-US" sz="1100" b="0" i="1" u="none" strike="noStrike" cap="none" normalizeH="0" baseline="0" dirty="0" smtClean="0">
                <a:ln>
                  <a:noFill/>
                </a:ln>
                <a:solidFill>
                  <a:srgbClr val="F89580"/>
                </a:solidFill>
                <a:effectLst/>
                <a:latin typeface="Arial Unicode MS"/>
                <a:ea typeface="JetBrains Mono"/>
              </a:rPr>
              <a:t>name</a:t>
            </a: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3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get all email</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Spring jdbc</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Spring data jdbc</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677334" y="3043700"/>
            <a:ext cx="4448175" cy="1057275"/>
          </a:xfrm>
          <a:prstGeom prst="rect">
            <a:avLst/>
          </a:prstGeom>
        </p:spPr>
      </p:pic>
      <p:sp>
        <p:nvSpPr>
          <p:cNvPr id="5" name="Rectangle 1"/>
          <p:cNvSpPr>
            <a:spLocks noChangeArrowheads="1"/>
          </p:cNvSpPr>
          <p:nvPr/>
        </p:nvSpPr>
        <p:spPr bwMode="auto">
          <a:xfrm>
            <a:off x="677334" y="5035343"/>
            <a:ext cx="4448175"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50FA78"/>
                </a:solidFill>
                <a:effectLst/>
                <a:latin typeface="Arial Unicode MS"/>
                <a:ea typeface="JetBrains Mono"/>
              </a:rPr>
              <a:t>@Query</a:t>
            </a:r>
            <a:r>
              <a:rPr kumimoji="0" lang="en-US" altLang="en-US" sz="1100" b="0" i="0" u="none" strike="noStrike" cap="none" normalizeH="0" baseline="0" smtClean="0">
                <a:ln>
                  <a:noFill/>
                </a:ln>
                <a:solidFill>
                  <a:srgbClr val="F8F8F2"/>
                </a:solidFill>
                <a:effectLst/>
                <a:latin typeface="Arial Unicode MS"/>
                <a:ea typeface="JetBrains Mono"/>
              </a:rPr>
              <a:t>(</a:t>
            </a:r>
            <a:r>
              <a:rPr kumimoji="0" lang="en-US" altLang="en-US" sz="1100" b="0" i="0" u="none" strike="noStrike" cap="none" normalizeH="0" baseline="0" smtClean="0">
                <a:ln>
                  <a:noFill/>
                </a:ln>
                <a:solidFill>
                  <a:srgbClr val="FEFF80"/>
                </a:solidFill>
                <a:effectLst/>
                <a:latin typeface="Arial Unicode MS"/>
                <a:ea typeface="JetBrains Mono"/>
              </a:rPr>
              <a:t>"SELECT email FROM user"</a:t>
            </a:r>
            <a:r>
              <a:rPr kumimoji="0" lang="en-US" altLang="en-US" sz="1100" b="0" i="0" u="none" strike="noStrike" cap="none" normalizeH="0" baseline="0" smtClean="0">
                <a:ln>
                  <a:noFill/>
                </a:ln>
                <a:solidFill>
                  <a:srgbClr val="F8F8F2"/>
                </a:solidFill>
                <a:effectLst/>
                <a:latin typeface="Arial Unicode MS"/>
                <a:ea typeface="JetBrains Mono"/>
              </a:rPr>
              <a:t>)</a:t>
            </a:r>
            <a:br>
              <a:rPr kumimoji="0" lang="en-US" altLang="en-US" sz="1100" b="0" i="0" u="none" strike="noStrike" cap="none" normalizeH="0" baseline="0" smtClean="0">
                <a:ln>
                  <a:noFill/>
                </a:ln>
                <a:solidFill>
                  <a:srgbClr val="F8F8F2"/>
                </a:solidFill>
                <a:effectLst/>
                <a:latin typeface="Arial Unicode MS"/>
                <a:ea typeface="JetBrains Mono"/>
              </a:rPr>
            </a:br>
            <a:r>
              <a:rPr kumimoji="0" lang="en-US" altLang="en-US" sz="1100" b="0" i="1" u="none" strike="noStrike" cap="none" normalizeH="0" baseline="0" smtClean="0">
                <a:ln>
                  <a:noFill/>
                </a:ln>
                <a:solidFill>
                  <a:srgbClr val="80FFEA"/>
                </a:solidFill>
                <a:effectLst/>
                <a:latin typeface="Arial Unicode MS"/>
                <a:ea typeface="JetBrains Mono"/>
              </a:rPr>
              <a:t>List</a:t>
            </a:r>
            <a:r>
              <a:rPr kumimoji="0" lang="en-US" altLang="en-US" sz="1100" b="0" i="0" u="none" strike="noStrike" cap="none" normalizeH="0" baseline="0" smtClean="0">
                <a:ln>
                  <a:noFill/>
                </a:ln>
                <a:solidFill>
                  <a:srgbClr val="F780BF"/>
                </a:solidFill>
                <a:effectLst/>
                <a:latin typeface="Arial Unicode MS"/>
                <a:ea typeface="JetBrains Mono"/>
              </a:rPr>
              <a:t>&lt;</a:t>
            </a:r>
            <a:r>
              <a:rPr kumimoji="0" lang="en-US" altLang="en-US" sz="1100" b="0" i="0" u="none" strike="noStrike" cap="none" normalizeH="0" baseline="0" smtClean="0">
                <a:ln>
                  <a:noFill/>
                </a:ln>
                <a:solidFill>
                  <a:srgbClr val="78DCE8"/>
                </a:solidFill>
                <a:effectLst/>
                <a:latin typeface="Arial Unicode MS"/>
                <a:ea typeface="JetBrains Mono"/>
              </a:rPr>
              <a:t>String</a:t>
            </a:r>
            <a:r>
              <a:rPr kumimoji="0" lang="en-US" altLang="en-US" sz="1100" b="0" i="0" u="none" strike="noStrike" cap="none" normalizeH="0" baseline="0" smtClean="0">
                <a:ln>
                  <a:noFill/>
                </a:ln>
                <a:solidFill>
                  <a:srgbClr val="F780BF"/>
                </a:solidFill>
                <a:effectLst/>
                <a:latin typeface="Arial Unicode MS"/>
                <a:ea typeface="JetBrains Mono"/>
              </a:rPr>
              <a:t>&gt; </a:t>
            </a:r>
            <a:r>
              <a:rPr kumimoji="0" lang="en-US" altLang="en-US" sz="1100" b="0" i="0" u="none" strike="noStrike" cap="none" normalizeH="0" baseline="0" smtClean="0">
                <a:ln>
                  <a:noFill/>
                </a:ln>
                <a:solidFill>
                  <a:srgbClr val="8AFF80"/>
                </a:solidFill>
                <a:effectLst/>
                <a:latin typeface="Arial Unicode MS"/>
                <a:ea typeface="JetBrains Mono"/>
              </a:rPr>
              <a:t>findAllMail</a:t>
            </a:r>
            <a:r>
              <a:rPr kumimoji="0" lang="en-US" altLang="en-US" sz="1100" b="0" i="0" u="none" strike="noStrike" cap="none" normalizeH="0" baseline="0" smtClean="0">
                <a:ln>
                  <a:noFill/>
                </a:ln>
                <a:solidFill>
                  <a:srgbClr val="F8F8F2"/>
                </a:solidFill>
                <a:effectLst/>
                <a:latin typeface="Arial Unicode MS"/>
                <a:ea typeface="JetBrains Mono"/>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73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muốn count số lượng name thì làm thế nào?</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19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muốn count số lượng name thì làm thế nào?</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730957"/>
            <a:ext cx="5647266"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50FA78"/>
                </a:solidFill>
                <a:effectLst/>
                <a:latin typeface="Arial Unicode MS"/>
                <a:ea typeface="JetBrains Mono"/>
              </a:rPr>
              <a:t>@Query</a:t>
            </a:r>
            <a:r>
              <a:rPr kumimoji="0" lang="en-US" altLang="en-US" sz="1100" b="0" i="0" u="none" strike="noStrike" cap="none" normalizeH="0" baseline="0" smtClean="0">
                <a:ln>
                  <a:noFill/>
                </a:ln>
                <a:solidFill>
                  <a:srgbClr val="F8F8F2"/>
                </a:solidFill>
                <a:effectLst/>
                <a:latin typeface="Arial Unicode MS"/>
                <a:ea typeface="JetBrains Mono"/>
              </a:rPr>
              <a:t>(</a:t>
            </a:r>
            <a:r>
              <a:rPr kumimoji="0" lang="en-US" altLang="en-US" sz="1100" b="0" i="0" u="none" strike="noStrike" cap="none" normalizeH="0" baseline="0" smtClean="0">
                <a:ln>
                  <a:noFill/>
                </a:ln>
                <a:solidFill>
                  <a:srgbClr val="F89580"/>
                </a:solidFill>
                <a:effectLst/>
                <a:latin typeface="Arial Unicode MS"/>
                <a:ea typeface="JetBrains Mono"/>
              </a:rPr>
              <a:t>value </a:t>
            </a:r>
            <a:r>
              <a:rPr kumimoji="0" lang="en-US" altLang="en-US" sz="1100" b="0" i="0" u="none" strike="noStrike" cap="none" normalizeH="0" baseline="0" smtClean="0">
                <a:ln>
                  <a:noFill/>
                </a:ln>
                <a:solidFill>
                  <a:srgbClr val="F780BF"/>
                </a:solidFill>
                <a:effectLst/>
                <a:latin typeface="Arial Unicode MS"/>
                <a:ea typeface="JetBrains Mono"/>
              </a:rPr>
              <a:t>= </a:t>
            </a:r>
            <a:r>
              <a:rPr kumimoji="0" lang="en-US" altLang="en-US" sz="1100" b="0" i="0" u="none" strike="noStrike" cap="none" normalizeH="0" baseline="0" smtClean="0">
                <a:ln>
                  <a:noFill/>
                </a:ln>
                <a:solidFill>
                  <a:srgbClr val="FEFF80"/>
                </a:solidFill>
                <a:effectLst/>
                <a:latin typeface="Arial Unicode MS"/>
                <a:ea typeface="JetBrains Mono"/>
              </a:rPr>
              <a:t>"SELECT name, COUNT(*) as count FROM user GROUP BY name"</a:t>
            </a:r>
            <a:r>
              <a:rPr kumimoji="0" lang="en-US" altLang="en-US" sz="1100" b="0" i="0" u="none" strike="noStrike" cap="none" normalizeH="0" baseline="0" smtClean="0">
                <a:ln>
                  <a:noFill/>
                </a:ln>
                <a:solidFill>
                  <a:srgbClr val="F8F8F2"/>
                </a:solidFill>
                <a:effectLst/>
                <a:latin typeface="Arial Unicode MS"/>
                <a:ea typeface="JetBrains Mono"/>
              </a:rPr>
              <a:t>)</a:t>
            </a:r>
            <a:br>
              <a:rPr kumimoji="0" lang="en-US" altLang="en-US" sz="1100" b="0" i="0" u="none" strike="noStrike" cap="none" normalizeH="0" baseline="0" smtClean="0">
                <a:ln>
                  <a:noFill/>
                </a:ln>
                <a:solidFill>
                  <a:srgbClr val="F8F8F2"/>
                </a:solidFill>
                <a:effectLst/>
                <a:latin typeface="Arial Unicode MS"/>
                <a:ea typeface="JetBrains Mono"/>
              </a:rPr>
            </a:br>
            <a:r>
              <a:rPr kumimoji="0" lang="en-US" altLang="en-US" sz="1100" b="0" i="0" u="none" strike="noStrike" cap="none" normalizeH="0" baseline="0" smtClean="0">
                <a:ln>
                  <a:noFill/>
                </a:ln>
                <a:solidFill>
                  <a:srgbClr val="F8F8F2"/>
                </a:solidFill>
                <a:effectLst/>
                <a:latin typeface="Arial Unicode MS"/>
                <a:ea typeface="JetBrains Mono"/>
              </a:rPr>
              <a:t>... </a:t>
            </a:r>
            <a:r>
              <a:rPr kumimoji="0" lang="en-US" altLang="en-US" sz="1100" b="0" i="0" u="none" strike="noStrike" cap="none" normalizeH="0" baseline="0" smtClean="0">
                <a:ln>
                  <a:noFill/>
                </a:ln>
                <a:solidFill>
                  <a:srgbClr val="8AFF80"/>
                </a:solidFill>
                <a:effectLst/>
                <a:latin typeface="Arial Unicode MS"/>
                <a:ea typeface="JetBrains Mono"/>
              </a:rPr>
              <a:t>countName</a:t>
            </a:r>
            <a:r>
              <a:rPr kumimoji="0" lang="en-US" altLang="en-US" sz="1100" b="0" i="0" u="none" strike="noStrike" cap="none" normalizeH="0" baseline="0" smtClean="0">
                <a:ln>
                  <a:noFill/>
                </a:ln>
                <a:solidFill>
                  <a:srgbClr val="F8F8F2"/>
                </a:solidFill>
                <a:effectLst/>
                <a:latin typeface="Arial Unicode MS"/>
                <a:ea typeface="JetBrains Mono"/>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18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cs typeface="Arial" panose="020B0604020202020204" pitchFamily="34" charset="0"/>
              </a:rPr>
              <a:t>Spring Data JDBC là một phần của </a:t>
            </a:r>
            <a:r>
              <a:rPr lang="vi-VN" dirty="0" smtClean="0">
                <a:cs typeface="Arial" panose="020B0604020202020204" pitchFamily="34" charset="0"/>
              </a:rPr>
              <a:t>Spring </a:t>
            </a:r>
            <a:r>
              <a:rPr lang="vi-VN" dirty="0">
                <a:cs typeface="Arial" panose="020B0604020202020204" pitchFamily="34" charset="0"/>
              </a:rPr>
              <a:t>Data, cung cấp các giải pháp đơn giản và dễ sử dụng cho việc tương tác với cơ sở dữ liệu quan hệ thông qua JDBC (Java Database Connectivity</a:t>
            </a:r>
            <a:r>
              <a:rPr lang="vi-VN" dirty="0" smtClean="0">
                <a:cs typeface="Arial" panose="020B0604020202020204" pitchFamily="34" charset="0"/>
              </a:rPr>
              <a:t>).</a:t>
            </a:r>
            <a:endParaRPr lang="en-US" dirty="0" smtClean="0">
              <a:cs typeface="Arial" panose="020B0604020202020204" pitchFamily="34" charset="0"/>
            </a:endParaRPr>
          </a:p>
          <a:p>
            <a:r>
              <a:rPr lang="vi-VN" dirty="0" smtClean="0">
                <a:cs typeface="Arial" panose="020B0604020202020204" pitchFamily="34" charset="0"/>
              </a:rPr>
              <a:t>Spring </a:t>
            </a:r>
            <a:r>
              <a:rPr lang="vi-VN" dirty="0">
                <a:cs typeface="Arial" panose="020B0604020202020204" pitchFamily="34" charset="0"/>
              </a:rPr>
              <a:t>Data JDBC không phức tạp như JPA (Java Persistence API) và không cung cấp các tính năng phong phú như ORM (Object-Relational Mapping) nhưng lại mang đến sự đơn giản và hiệu quả cho các ứng dụng cần truy cập dữ liệu trực tiếp.</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CrudRepository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muốn count số lượng name thì làm thế nào?</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677334" y="2737306"/>
            <a:ext cx="6383866"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@Query</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89580"/>
                </a:solidFill>
                <a:effectLst/>
                <a:latin typeface="Arial Unicode MS"/>
                <a:ea typeface="JetBrains Mono"/>
              </a:rPr>
              <a:t>value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FEFF80"/>
                </a:solidFill>
                <a:effectLst/>
                <a:latin typeface="Arial Unicode MS"/>
                <a:ea typeface="JetBrains Mono"/>
              </a:rPr>
              <a:t>"SELECT name, COUNT(*) as count FROM user GROUP BY name"</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1" u="none" strike="noStrike" cap="none" normalizeH="0" baseline="0" dirty="0" smtClean="0">
                <a:ln>
                  <a:noFill/>
                </a:ln>
                <a:solidFill>
                  <a:srgbClr val="80FFEA"/>
                </a:solidFill>
                <a:effectLst/>
                <a:latin typeface="Arial Unicode MS"/>
                <a:ea typeface="JetBrains Mono"/>
              </a:rPr>
              <a:t>List</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Group</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8AFF80"/>
                </a:solidFill>
                <a:effectLst/>
                <a:latin typeface="Arial Unicode MS"/>
                <a:ea typeface="JetBrains Mono"/>
              </a:rPr>
              <a:t>countName</a:t>
            </a: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49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Exercise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Thử làm chức năng add và update User</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575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PagingAndSortingRepository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về paging và sort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748086"/>
            <a:ext cx="8834966"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100" b="0" i="0" u="none" strike="noStrike" cap="none" normalizeH="0" baseline="0" dirty="0" smtClean="0">
                <a:ln>
                  <a:noFill/>
                </a:ln>
                <a:solidFill>
                  <a:srgbClr val="50FA78"/>
                </a:solidFill>
                <a:effectLst/>
                <a:latin typeface="Arial Unicode MS"/>
                <a:ea typeface="JetBrains Mono"/>
              </a:rPr>
              <a:t>@GetMapping</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EFF80"/>
                </a:solidFill>
                <a:effectLst/>
                <a:latin typeface="Arial Unicode MS"/>
                <a:ea typeface="JetBrains Mono"/>
              </a:rPr>
              <a:t>"/list"</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780BF"/>
                </a:solidFill>
                <a:effectLst/>
                <a:latin typeface="Arial Unicode MS"/>
                <a:ea typeface="JetBrains Mono"/>
              </a:rPr>
              <a:t>public </a:t>
            </a:r>
            <a:r>
              <a:rPr kumimoji="0" lang="en-US" altLang="en-US" sz="1100" b="0" i="1" u="none" strike="noStrike" cap="none" normalizeH="0" baseline="0" dirty="0" smtClean="0">
                <a:ln>
                  <a:noFill/>
                </a:ln>
                <a:solidFill>
                  <a:srgbClr val="80FFEA"/>
                </a:solidFill>
                <a:effectLst/>
                <a:latin typeface="Arial Unicode MS"/>
                <a:ea typeface="JetBrains Mono"/>
              </a:rPr>
              <a:t>Page</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User</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8AFF80"/>
                </a:solidFill>
                <a:effectLst/>
                <a:latin typeface="Arial Unicode MS"/>
                <a:ea typeface="JetBrains Mono"/>
              </a:rPr>
              <a:t>list</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50FA78"/>
                </a:solidFill>
                <a:effectLst/>
                <a:latin typeface="Arial Unicode MS"/>
                <a:ea typeface="JetBrains Mono"/>
              </a:rPr>
              <a:t>@RequestParam</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89580"/>
                </a:solidFill>
                <a:effectLst/>
                <a:latin typeface="Arial Unicode MS"/>
                <a:ea typeface="JetBrains Mono"/>
              </a:rPr>
              <a:t>defaultValue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FEFF80"/>
                </a:solidFill>
                <a:effectLst/>
                <a:latin typeface="Arial Unicode MS"/>
                <a:ea typeface="JetBrains Mono"/>
              </a:rPr>
              <a:t>"0"</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int </a:t>
            </a:r>
            <a:r>
              <a:rPr kumimoji="0" lang="en-US" altLang="en-US" sz="1100" b="0" i="1" u="none" strike="noStrike" cap="none" normalizeH="0" baseline="0" dirty="0" smtClean="0">
                <a:ln>
                  <a:noFill/>
                </a:ln>
                <a:solidFill>
                  <a:srgbClr val="F89580"/>
                </a:solidFill>
                <a:effectLst/>
                <a:latin typeface="Arial Unicode MS"/>
                <a:ea typeface="JetBrains Mono"/>
              </a:rPr>
              <a:t>page</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50FA78"/>
                </a:solidFill>
                <a:effectLst/>
                <a:latin typeface="Arial Unicode MS"/>
                <a:ea typeface="JetBrains Mono"/>
              </a:rPr>
              <a:t>@RequestParam</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89580"/>
                </a:solidFill>
                <a:effectLst/>
                <a:latin typeface="Arial Unicode MS"/>
                <a:ea typeface="JetBrains Mono"/>
              </a:rPr>
              <a:t>defaultValue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FEFF80"/>
                </a:solidFill>
                <a:effectLst/>
                <a:latin typeface="Arial Unicode MS"/>
                <a:ea typeface="JetBrains Mono"/>
              </a:rPr>
              <a:t>"2"</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int </a:t>
            </a:r>
            <a:r>
              <a:rPr kumimoji="0" lang="en-US" altLang="en-US" sz="1100" b="0" i="1" u="none" strike="noStrike" cap="none" normalizeH="0" baseline="0" dirty="0" smtClean="0">
                <a:ln>
                  <a:noFill/>
                </a:ln>
                <a:solidFill>
                  <a:srgbClr val="F89580"/>
                </a:solidFill>
                <a:effectLst/>
                <a:latin typeface="Arial Unicode MS"/>
                <a:ea typeface="JetBrains Mono"/>
              </a:rPr>
              <a:t>size</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50FA78"/>
                </a:solidFill>
                <a:effectLst/>
                <a:latin typeface="Arial Unicode MS"/>
                <a:ea typeface="JetBrains Mono"/>
              </a:rPr>
              <a:t>@RequestParam</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89580"/>
                </a:solidFill>
                <a:effectLst/>
                <a:latin typeface="Arial Unicode MS"/>
                <a:ea typeface="JetBrains Mono"/>
              </a:rPr>
              <a:t>defaultValue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FEFF80"/>
                </a:solidFill>
                <a:effectLst/>
                <a:latin typeface="Arial Unicode MS"/>
                <a:ea typeface="JetBrains Mono"/>
              </a:rPr>
              <a:t>"id"</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String </a:t>
            </a:r>
            <a:r>
              <a:rPr kumimoji="0" lang="en-US" altLang="en-US" sz="1100" b="0" i="1" u="none" strike="noStrike" cap="none" normalizeH="0" baseline="0" dirty="0" smtClean="0">
                <a:ln>
                  <a:noFill/>
                </a:ln>
                <a:solidFill>
                  <a:srgbClr val="F89580"/>
                </a:solidFill>
                <a:effectLst/>
                <a:latin typeface="Arial Unicode MS"/>
                <a:ea typeface="JetBrains Mono"/>
              </a:rPr>
              <a:t>sortBy</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50FA78"/>
                </a:solidFill>
                <a:effectLst/>
                <a:latin typeface="Arial Unicode MS"/>
                <a:ea typeface="JetBrains Mono"/>
              </a:rPr>
              <a:t>@RequestParam</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F89580"/>
                </a:solidFill>
                <a:effectLst/>
                <a:latin typeface="Arial Unicode MS"/>
                <a:ea typeface="JetBrains Mono"/>
              </a:rPr>
              <a:t>defaultValue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FEFF80"/>
                </a:solidFill>
                <a:effectLst/>
                <a:latin typeface="Arial Unicode MS"/>
                <a:ea typeface="JetBrains Mono"/>
              </a:rPr>
              <a:t>"asc"</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String </a:t>
            </a:r>
            <a:r>
              <a:rPr kumimoji="0" lang="en-US" altLang="en-US" sz="1100" b="0" i="1" u="none" strike="noStrike" cap="none" normalizeH="0" baseline="0" dirty="0" smtClean="0">
                <a:ln>
                  <a:noFill/>
                </a:ln>
                <a:solidFill>
                  <a:srgbClr val="F89580"/>
                </a:solidFill>
                <a:effectLst/>
                <a:latin typeface="Arial Unicode MS"/>
                <a:ea typeface="JetBrains Mono"/>
              </a:rPr>
              <a:t>sortDir</a:t>
            </a:r>
            <a:r>
              <a:rPr kumimoji="0" lang="en-US" altLang="en-US" sz="1100" b="0" i="0" u="none" strike="noStrike" cap="none" normalizeH="0" baseline="0" dirty="0" smtClean="0">
                <a:ln>
                  <a:noFill/>
                </a:ln>
                <a:solidFill>
                  <a:srgbClr val="F8F8F2"/>
                </a:solidFill>
                <a:effectLst/>
                <a:latin typeface="Arial Unicode MS"/>
                <a:ea typeface="JetBrains Mono"/>
              </a:rPr>
              <a:t>) {</a:t>
            </a:r>
          </a:p>
          <a:p>
            <a:pPr lvl="0" eaLnBrk="0" fontAlgn="base" hangingPunct="0">
              <a:spcBef>
                <a:spcPct val="0"/>
              </a:spcBef>
              <a:spcAft>
                <a:spcPct val="0"/>
              </a:spcAft>
            </a:pPr>
            <a:r>
              <a:rPr kumimoji="0" lang="en-US" altLang="en-US" sz="1100" b="0" i="0" u="none" strike="noStrike" cap="none" normalizeH="0" baseline="0" dirty="0" smtClean="0">
                <a:ln>
                  <a:noFill/>
                </a:ln>
                <a:solidFill>
                  <a:srgbClr val="F8F8F2"/>
                </a:solidFill>
                <a:effectLst/>
                <a:latin typeface="Arial Unicode MS"/>
                <a:ea typeface="JetBrains Mono"/>
              </a:rPr>
              <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Sort </a:t>
            </a:r>
            <a:r>
              <a:rPr kumimoji="0" lang="en-US" altLang="en-US" sz="1100" b="0" i="0" u="none" strike="noStrike" cap="none" normalizeH="0" baseline="0" dirty="0" smtClean="0">
                <a:ln>
                  <a:noFill/>
                </a:ln>
                <a:solidFill>
                  <a:srgbClr val="F8F8F2"/>
                </a:solidFill>
                <a:effectLst/>
                <a:latin typeface="Arial Unicode MS"/>
                <a:ea typeface="JetBrains Mono"/>
              </a:rPr>
              <a:t>sort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1" u="none" strike="noStrike" cap="none" normalizeH="0" baseline="0" dirty="0" smtClean="0">
                <a:ln>
                  <a:noFill/>
                </a:ln>
                <a:solidFill>
                  <a:srgbClr val="F89580"/>
                </a:solidFill>
                <a:effectLst/>
                <a:latin typeface="Arial Unicode MS"/>
                <a:ea typeface="JetBrains Mono"/>
              </a:rPr>
              <a:t>sortDir</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50FA78"/>
                </a:solidFill>
                <a:effectLst/>
                <a:latin typeface="Arial Unicode MS"/>
                <a:ea typeface="JetBrains Mono"/>
              </a:rPr>
              <a:t>equalsIgnoreCase</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78DCE8"/>
                </a:solidFill>
                <a:effectLst/>
                <a:latin typeface="Arial Unicode MS"/>
                <a:ea typeface="JetBrains Mono"/>
              </a:rPr>
              <a:t>Sort</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80FFEA"/>
                </a:solidFill>
                <a:effectLst/>
                <a:latin typeface="Arial Unicode MS"/>
                <a:ea typeface="JetBrains Mono"/>
              </a:rPr>
              <a:t>Direction</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9580FF"/>
                </a:solidFill>
                <a:effectLst/>
                <a:latin typeface="Arial Unicode MS"/>
                <a:ea typeface="JetBrains Mono"/>
              </a:rPr>
              <a:t>ASC</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50FA78"/>
                </a:solidFill>
                <a:effectLst/>
                <a:latin typeface="Arial Unicode MS"/>
                <a:ea typeface="JetBrains Mono"/>
              </a:rPr>
              <a:t>name</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Sort</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50FA78"/>
                </a:solidFill>
                <a:effectLst/>
                <a:latin typeface="Arial Unicode MS"/>
                <a:ea typeface="JetBrains Mono"/>
              </a:rPr>
              <a:t>by</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F89580"/>
                </a:solidFill>
                <a:effectLst/>
                <a:latin typeface="Arial Unicode MS"/>
                <a:ea typeface="JetBrains Mono"/>
              </a:rPr>
              <a:t>sortBy</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50FA78"/>
                </a:solidFill>
                <a:effectLst/>
                <a:latin typeface="Arial Unicode MS"/>
                <a:ea typeface="JetBrains Mono"/>
              </a:rPr>
              <a:t>ascending</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Sort</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50FA78"/>
                </a:solidFill>
                <a:effectLst/>
                <a:latin typeface="Arial Unicode MS"/>
                <a:ea typeface="JetBrains Mono"/>
              </a:rPr>
              <a:t>by</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1" u="none" strike="noStrike" cap="none" normalizeH="0" baseline="0" dirty="0" smtClean="0">
                <a:ln>
                  <a:noFill/>
                </a:ln>
                <a:solidFill>
                  <a:srgbClr val="F89580"/>
                </a:solidFill>
                <a:effectLst/>
                <a:latin typeface="Arial Unicode MS"/>
                <a:ea typeface="JetBrains Mono"/>
              </a:rPr>
              <a:t>sortBy</a:t>
            </a:r>
            <a:r>
              <a:rPr kumimoji="0" lang="en-US" altLang="en-US" sz="1100" b="0" i="0" u="none" strike="noStrike" cap="none" normalizeH="0" baseline="0" dirty="0" smtClean="0">
                <a:ln>
                  <a:noFill/>
                </a:ln>
                <a:solidFill>
                  <a:srgbClr val="F8F8F2"/>
                </a:solidFill>
                <a:effectLst/>
                <a:latin typeface="Arial Unicode MS"/>
                <a:ea typeface="JetBrains Mono"/>
              </a:rPr>
              <a:t>).</a:t>
            </a:r>
            <a:r>
              <a:rPr kumimoji="0" lang="en-US" altLang="en-US" sz="1100" b="0" i="0" u="none" strike="noStrike" cap="none" normalizeH="0" baseline="0" dirty="0" smtClean="0">
                <a:ln>
                  <a:noFill/>
                </a:ln>
                <a:solidFill>
                  <a:srgbClr val="50FA78"/>
                </a:solidFill>
                <a:effectLst/>
                <a:latin typeface="Arial Unicode MS"/>
                <a:ea typeface="JetBrains Mono"/>
              </a:rPr>
              <a:t>descending</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F780BF"/>
                </a:solidFill>
                <a:effectLst/>
                <a:latin typeface="Arial Unicode MS"/>
                <a:ea typeface="JetBrains Mono"/>
              </a:rPr>
              <a:t>return </a:t>
            </a:r>
            <a:r>
              <a:rPr kumimoji="0" lang="en-US" altLang="en-US" sz="1100" b="0" i="0" u="none" strike="noStrike" cap="none" normalizeH="0" baseline="0" dirty="0" smtClean="0">
                <a:ln>
                  <a:noFill/>
                </a:ln>
                <a:solidFill>
                  <a:srgbClr val="F8F8F2"/>
                </a:solidFill>
                <a:effectLst/>
                <a:latin typeface="Arial Unicode MS"/>
                <a:ea typeface="JetBrains Mono"/>
              </a:rPr>
              <a:t>userService.</a:t>
            </a:r>
            <a:r>
              <a:rPr kumimoji="0" lang="en-US" altLang="en-US" sz="1100" b="0" i="0" u="none" strike="noStrike" cap="none" normalizeH="0" baseline="0" dirty="0" smtClean="0">
                <a:ln>
                  <a:noFill/>
                </a:ln>
                <a:solidFill>
                  <a:srgbClr val="50FA78"/>
                </a:solidFill>
                <a:effectLst/>
                <a:latin typeface="Arial Unicode MS"/>
                <a:ea typeface="JetBrains Mono"/>
              </a:rPr>
              <a:t>findAll</a:t>
            </a:r>
            <a:r>
              <a:rPr kumimoji="0" lang="en-US" altLang="en-US" sz="1100" b="0" i="0" u="none" strike="noStrike" cap="none" normalizeH="0" baseline="0" dirty="0" smtClean="0">
                <a:ln>
                  <a:noFill/>
                </a:ln>
                <a:solidFill>
                  <a:srgbClr val="F8F8F2"/>
                </a:solidFill>
                <a:effectLst/>
                <a:latin typeface="Arial Unicode MS"/>
                <a:ea typeface="JetBrains Mono"/>
              </a:rPr>
              <a:t>(</a:t>
            </a:r>
            <a:r>
              <a:rPr lang="en-US" altLang="en-US" sz="1100" dirty="0">
                <a:solidFill>
                  <a:srgbClr val="78DCE8"/>
                </a:solidFill>
                <a:latin typeface="Arial Unicode MS"/>
                <a:ea typeface="JetBrains Mono"/>
              </a:rPr>
              <a:t>PageRequest</a:t>
            </a:r>
            <a:r>
              <a:rPr lang="en-US" altLang="en-US" sz="1100" dirty="0">
                <a:solidFill>
                  <a:srgbClr val="F8F8F2"/>
                </a:solidFill>
                <a:latin typeface="Arial Unicode MS"/>
                <a:ea typeface="JetBrains Mono"/>
              </a:rPr>
              <a:t>.</a:t>
            </a:r>
            <a:r>
              <a:rPr lang="en-US" altLang="en-US" sz="1100" i="1" dirty="0">
                <a:solidFill>
                  <a:srgbClr val="50FA78"/>
                </a:solidFill>
                <a:latin typeface="Arial Unicode MS"/>
                <a:ea typeface="JetBrains Mono"/>
              </a:rPr>
              <a:t>of</a:t>
            </a:r>
            <a:r>
              <a:rPr lang="en-US" altLang="en-US" sz="1100" dirty="0">
                <a:solidFill>
                  <a:srgbClr val="F8F8F2"/>
                </a:solidFill>
                <a:latin typeface="Arial Unicode MS"/>
                <a:ea typeface="JetBrains Mono"/>
              </a:rPr>
              <a:t>(</a:t>
            </a:r>
            <a:r>
              <a:rPr lang="en-US" altLang="en-US" sz="1100" i="1" dirty="0">
                <a:solidFill>
                  <a:srgbClr val="F89580"/>
                </a:solidFill>
                <a:latin typeface="Arial Unicode MS"/>
                <a:ea typeface="JetBrains Mono"/>
              </a:rPr>
              <a:t>page</a:t>
            </a:r>
            <a:r>
              <a:rPr lang="en-US" altLang="en-US" sz="1100" dirty="0">
                <a:solidFill>
                  <a:srgbClr val="F8F8F2"/>
                </a:solidFill>
                <a:latin typeface="Arial Unicode MS"/>
                <a:ea typeface="JetBrains Mono"/>
              </a:rPr>
              <a:t>, </a:t>
            </a:r>
            <a:r>
              <a:rPr lang="en-US" altLang="en-US" sz="1100" i="1" dirty="0">
                <a:solidFill>
                  <a:srgbClr val="F89580"/>
                </a:solidFill>
                <a:latin typeface="Arial Unicode MS"/>
                <a:ea typeface="JetBrains Mono"/>
              </a:rPr>
              <a:t>size</a:t>
            </a:r>
            <a:r>
              <a:rPr lang="en-US" altLang="en-US" sz="1100" dirty="0">
                <a:solidFill>
                  <a:srgbClr val="F8F8F2"/>
                </a:solidFill>
                <a:latin typeface="Arial Unicode MS"/>
                <a:ea typeface="JetBrains Mono"/>
              </a:rPr>
              <a:t>, sort)</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62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Relationships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736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solidFill>
                  <a:srgbClr val="FFC000"/>
                </a:solidFill>
                <a:cs typeface="Arial" panose="020B0604020202020204" pitchFamily="34" charset="0"/>
              </a:rPr>
              <a:t>Đơn giản và nhẹ:</a:t>
            </a:r>
            <a:r>
              <a:rPr lang="vi-VN" dirty="0">
                <a:cs typeface="Arial" panose="020B0604020202020204" pitchFamily="34" charset="0"/>
              </a:rPr>
              <a:t> Spring Data JDBC không phức tạp như JPA, nó cung cấp một cách tiếp cận đơn giản và trực tiếp để làm việc với cơ sở dữ </a:t>
            </a:r>
            <a:r>
              <a:rPr lang="vi-VN" dirty="0" smtClean="0">
                <a:cs typeface="Arial" panose="020B0604020202020204" pitchFamily="34" charset="0"/>
              </a:rPr>
              <a:t>liệu</a:t>
            </a:r>
            <a:r>
              <a:rPr lang="en-US" dirty="0" smtClean="0">
                <a:cs typeface="Arial" panose="020B0604020202020204" pitchFamily="34" charset="0"/>
              </a:rPr>
              <a:t>.</a:t>
            </a:r>
          </a:p>
          <a:p>
            <a:r>
              <a:rPr lang="vi-VN" dirty="0">
                <a:solidFill>
                  <a:srgbClr val="FFC000"/>
                </a:solidFill>
                <a:cs typeface="Arial" panose="020B0604020202020204" pitchFamily="34" charset="0"/>
              </a:rPr>
              <a:t>Tự động hóa các tác vụ CRUD:</a:t>
            </a:r>
            <a:r>
              <a:rPr lang="vi-VN" dirty="0">
                <a:cs typeface="Arial" panose="020B0604020202020204" pitchFamily="34" charset="0"/>
              </a:rPr>
              <a:t> Spring Data JDBC giúp tự động hóa các tác vụ CRUD (Create, Read, Update, Delete) thông qua các repository interface. Điều này giúp giảm bớt lượng mã nguồn cần viết để thực hiện các tác vụ cơ bản này</a:t>
            </a:r>
            <a:r>
              <a:rPr lang="vi-VN" dirty="0" smtClean="0">
                <a:cs typeface="Arial" panose="020B0604020202020204" pitchFamily="34" charset="0"/>
              </a:rPr>
              <a:t>.</a:t>
            </a:r>
            <a:endParaRPr lang="en-US" dirty="0" smtClean="0">
              <a:cs typeface="Arial" panose="020B0604020202020204" pitchFamily="34" charset="0"/>
            </a:endParaRPr>
          </a:p>
          <a:p>
            <a:r>
              <a:rPr lang="vi-VN" dirty="0">
                <a:solidFill>
                  <a:srgbClr val="FFC000"/>
                </a:solidFill>
                <a:cs typeface="Arial" panose="020B0604020202020204" pitchFamily="34" charset="0"/>
              </a:rPr>
              <a:t>Mapping đơn giản: </a:t>
            </a:r>
            <a:r>
              <a:rPr lang="vi-VN" dirty="0">
                <a:cs typeface="Arial" panose="020B0604020202020204" pitchFamily="34" charset="0"/>
              </a:rPr>
              <a:t>Các entity trong Spring Data JDBC được ánh xạ trực tiếp đến các bảng trong cơ sở dữ </a:t>
            </a:r>
            <a:r>
              <a:rPr lang="vi-VN" dirty="0" smtClean="0">
                <a:cs typeface="Arial" panose="020B0604020202020204" pitchFamily="34" charset="0"/>
              </a:rPr>
              <a:t>liệu.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60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New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Tạo mới project:</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7334" y="2664294"/>
            <a:ext cx="3128260" cy="3607257"/>
          </a:xfrm>
          <a:prstGeom prst="rect">
            <a:avLst/>
          </a:prstGeom>
        </p:spPr>
      </p:pic>
      <p:pic>
        <p:nvPicPr>
          <p:cNvPr id="8" name="Picture 7"/>
          <p:cNvPicPr>
            <a:picLocks noChangeAspect="1"/>
          </p:cNvPicPr>
          <p:nvPr/>
        </p:nvPicPr>
        <p:blipFill>
          <a:blip r:embed="rId3"/>
          <a:stretch>
            <a:fillRect/>
          </a:stretch>
        </p:blipFill>
        <p:spPr>
          <a:xfrm>
            <a:off x="4427052" y="1969414"/>
            <a:ext cx="4225491" cy="4263122"/>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Sample data với table User</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dirty="0"/>
              <a:t>INSERT INTO `user` (`id`, `name`, `email`) VALUES</a:t>
            </a:r>
          </a:p>
          <a:p>
            <a:r>
              <a:rPr lang="en-US" sz="1400" dirty="0"/>
              <a:t>	(1, 'Hào', 'hao@abc.com'),</a:t>
            </a:r>
          </a:p>
          <a:p>
            <a:r>
              <a:rPr lang="en-US" sz="1400" dirty="0"/>
              <a:t>	(2, 'Lan', 'lan@abc.com'),</a:t>
            </a:r>
          </a:p>
          <a:p>
            <a:r>
              <a:rPr lang="en-US" sz="1400" dirty="0"/>
              <a:t>	(3, 'Điệp', 'diep@abc.com'),</a:t>
            </a:r>
          </a:p>
          <a:p>
            <a:r>
              <a:rPr lang="en-US" sz="1400" dirty="0"/>
              <a:t>	(4, 'Hào', 'hao@abc.com'),</a:t>
            </a:r>
          </a:p>
          <a:p>
            <a:r>
              <a:rPr lang="en-US" sz="1400" dirty="0"/>
              <a:t>	(5, 'Linh', 'linh@abc.com');</a:t>
            </a:r>
          </a:p>
        </p:txBody>
      </p:sp>
    </p:spTree>
    <p:extLst>
      <p:ext uri="{BB962C8B-B14F-4D97-AF65-F5344CB8AC3E}">
        <p14:creationId xmlns:p14="http://schemas.microsoft.com/office/powerpoint/2010/main" val="154349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Start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Cấu hình DB trong application.properties:</a:t>
            </a:r>
          </a:p>
          <a:p>
            <a:pPr lvl="1"/>
            <a:r>
              <a:rPr lang="en-US" dirty="0">
                <a:latin typeface="Arial" panose="020B0604020202020204" pitchFamily="34" charset="0"/>
                <a:cs typeface="Arial" panose="020B0604020202020204" pitchFamily="34" charset="0"/>
              </a:rPr>
              <a:t>spring.datasource.url=jdbc:mariadb://</a:t>
            </a:r>
            <a:r>
              <a:rPr lang="en-US" dirty="0" smtClean="0">
                <a:latin typeface="Arial" panose="020B0604020202020204" pitchFamily="34" charset="0"/>
                <a:cs typeface="Arial" panose="020B0604020202020204" pitchFamily="34" charset="0"/>
              </a:rPr>
              <a:t>localhost:3306/demo_data_jdbc</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spring.datasource.username=root</a:t>
            </a:r>
          </a:p>
          <a:p>
            <a:pPr lvl="1"/>
            <a:r>
              <a:rPr lang="en-US" dirty="0">
                <a:latin typeface="Arial" panose="020B0604020202020204" pitchFamily="34" charset="0"/>
                <a:cs typeface="Arial" panose="020B0604020202020204" pitchFamily="34" charset="0"/>
              </a:rPr>
              <a:t>spring.datasource.password=root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Start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Start thử server</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7334" y="2624257"/>
            <a:ext cx="9150996" cy="2575398"/>
          </a:xfrm>
          <a:prstGeom prst="rect">
            <a:avLst/>
          </a:prstGeom>
        </p:spPr>
      </p:pic>
    </p:spTree>
    <p:extLst>
      <p:ext uri="{BB962C8B-B14F-4D97-AF65-F5344CB8AC3E}">
        <p14:creationId xmlns:p14="http://schemas.microsoft.com/office/powerpoint/2010/main" val="186524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mapping với table trong DB ta cần tạo entity</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Chú ý: Trong spring data jdbc cần phải có </a:t>
            </a:r>
            <a:r>
              <a:rPr lang="en-US" dirty="0" smtClean="0">
                <a:solidFill>
                  <a:srgbClr val="FFC000"/>
                </a:solidFill>
                <a:latin typeface="Arial" panose="020B0604020202020204" pitchFamily="34" charset="0"/>
                <a:cs typeface="Arial" panose="020B0604020202020204" pitchFamily="34" charset="0"/>
              </a:rPr>
              <a:t>@Id </a:t>
            </a:r>
            <a:r>
              <a:rPr lang="en-US" dirty="0" smtClean="0">
                <a:latin typeface="Arial" panose="020B0604020202020204" pitchFamily="34" charset="0"/>
                <a:cs typeface="Arial" panose="020B0604020202020204" pitchFamily="34" charset="0"/>
              </a:rPr>
              <a:t>cho </a:t>
            </a:r>
            <a:r>
              <a:rPr lang="en-US" dirty="0">
                <a:latin typeface="Arial" panose="020B0604020202020204" pitchFamily="34" charset="0"/>
                <a:cs typeface="Arial" panose="020B0604020202020204" pitchFamily="34" charset="0"/>
              </a:rPr>
              <a:t>các entity vì Spring Data JDBC sử dụng </a:t>
            </a:r>
            <a:r>
              <a:rPr lang="en-US" dirty="0" smtClean="0">
                <a:latin typeface="Arial" panose="020B0604020202020204" pitchFamily="34" charset="0"/>
                <a:cs typeface="Arial" panose="020B0604020202020204" pitchFamily="34" charset="0"/>
              </a:rPr>
              <a:t>annotation </a:t>
            </a:r>
            <a:r>
              <a:rPr lang="en-US" dirty="0" smtClean="0">
                <a:solidFill>
                  <a:srgbClr val="FFC000"/>
                </a:solidFill>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để xác định </a:t>
            </a:r>
            <a:r>
              <a:rPr lang="en-US" dirty="0" smtClean="0">
                <a:latin typeface="Arial" panose="020B0604020202020204" pitchFamily="34" charset="0"/>
                <a:cs typeface="Arial" panose="020B0604020202020204" pitchFamily="34" charset="0"/>
              </a:rPr>
              <a:t>entity.</a:t>
            </a: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469759"/>
            <a:ext cx="5304366" cy="178510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50FA78"/>
                </a:solidFill>
                <a:effectLst/>
                <a:latin typeface="Arial Unicode MS"/>
                <a:ea typeface="JetBrains Mono"/>
              </a:rPr>
              <a:t>@Getter</a:t>
            </a:r>
            <a:br>
              <a:rPr kumimoji="0" lang="en-US" altLang="en-US" sz="1100" b="0" i="0" u="none" strike="noStrike" cap="none" normalizeH="0" baseline="0" smtClean="0">
                <a:ln>
                  <a:noFill/>
                </a:ln>
                <a:solidFill>
                  <a:srgbClr val="50FA78"/>
                </a:solidFill>
                <a:effectLst/>
                <a:latin typeface="Arial Unicode MS"/>
                <a:ea typeface="JetBrains Mono"/>
              </a:rPr>
            </a:br>
            <a:r>
              <a:rPr kumimoji="0" lang="en-US" altLang="en-US" sz="1100" b="0" i="0" u="none" strike="noStrike" cap="none" normalizeH="0" baseline="0" smtClean="0">
                <a:ln>
                  <a:noFill/>
                </a:ln>
                <a:solidFill>
                  <a:srgbClr val="50FA78"/>
                </a:solidFill>
                <a:effectLst/>
                <a:latin typeface="Arial Unicode MS"/>
                <a:ea typeface="JetBrains Mono"/>
              </a:rPr>
              <a:t>@Setter</a:t>
            </a:r>
            <a:br>
              <a:rPr kumimoji="0" lang="en-US" altLang="en-US" sz="1100" b="0" i="0" u="none" strike="noStrike" cap="none" normalizeH="0" baseline="0" smtClean="0">
                <a:ln>
                  <a:noFill/>
                </a:ln>
                <a:solidFill>
                  <a:srgbClr val="50FA78"/>
                </a:solidFill>
                <a:effectLst/>
                <a:latin typeface="Arial Unicode MS"/>
                <a:ea typeface="JetBrains Mono"/>
              </a:rPr>
            </a:br>
            <a:r>
              <a:rPr kumimoji="0" lang="en-US" altLang="en-US" sz="1100" b="0" i="0" u="none" strike="noStrike" cap="none" normalizeH="0" baseline="0" smtClean="0">
                <a:ln>
                  <a:noFill/>
                </a:ln>
                <a:solidFill>
                  <a:srgbClr val="50FA78"/>
                </a:solidFill>
                <a:effectLst/>
                <a:latin typeface="Arial Unicode MS"/>
                <a:ea typeface="JetBrains Mono"/>
              </a:rPr>
              <a:t>@NoArgsConstructor</a:t>
            </a:r>
            <a:br>
              <a:rPr kumimoji="0" lang="en-US" altLang="en-US" sz="1100" b="0" i="0" u="none" strike="noStrike" cap="none" normalizeH="0" baseline="0" smtClean="0">
                <a:ln>
                  <a:noFill/>
                </a:ln>
                <a:solidFill>
                  <a:srgbClr val="50FA78"/>
                </a:solidFill>
                <a:effectLst/>
                <a:latin typeface="Arial Unicode MS"/>
                <a:ea typeface="JetBrains Mono"/>
              </a:rPr>
            </a:br>
            <a:r>
              <a:rPr kumimoji="0" lang="en-US" altLang="en-US" sz="1100" b="0" i="0" u="none" strike="noStrike" cap="none" normalizeH="0" baseline="0" smtClean="0">
                <a:ln>
                  <a:noFill/>
                </a:ln>
                <a:solidFill>
                  <a:srgbClr val="50FA78"/>
                </a:solidFill>
                <a:effectLst/>
                <a:latin typeface="Arial Unicode MS"/>
                <a:ea typeface="JetBrains Mono"/>
              </a:rPr>
              <a:t>@AllArgsConstructor</a:t>
            </a:r>
            <a:br>
              <a:rPr kumimoji="0" lang="en-US" altLang="en-US" sz="1100" b="0" i="0" u="none" strike="noStrike" cap="none" normalizeH="0" baseline="0" smtClean="0">
                <a:ln>
                  <a:noFill/>
                </a:ln>
                <a:solidFill>
                  <a:srgbClr val="50FA78"/>
                </a:solidFill>
                <a:effectLst/>
                <a:latin typeface="Arial Unicode MS"/>
                <a:ea typeface="JetBrains Mono"/>
              </a:rPr>
            </a:br>
            <a:r>
              <a:rPr kumimoji="0" lang="en-US" altLang="en-US" sz="1100" b="0" i="0" u="none" strike="noStrike" cap="none" normalizeH="0" baseline="0" smtClean="0">
                <a:ln>
                  <a:noFill/>
                </a:ln>
                <a:solidFill>
                  <a:srgbClr val="F780BF"/>
                </a:solidFill>
                <a:effectLst/>
                <a:latin typeface="Arial Unicode MS"/>
                <a:ea typeface="JetBrains Mono"/>
              </a:rPr>
              <a:t>public class </a:t>
            </a:r>
            <a:r>
              <a:rPr kumimoji="0" lang="en-US" altLang="en-US" sz="1100" b="0" i="0" u="none" strike="noStrike" cap="none" normalizeH="0" baseline="0" smtClean="0">
                <a:ln>
                  <a:noFill/>
                </a:ln>
                <a:solidFill>
                  <a:srgbClr val="78DCE8"/>
                </a:solidFill>
                <a:effectLst/>
                <a:latin typeface="Arial Unicode MS"/>
                <a:ea typeface="JetBrains Mono"/>
              </a:rPr>
              <a:t>User </a:t>
            </a:r>
            <a:r>
              <a:rPr kumimoji="0" lang="en-US" altLang="en-US" sz="1100" b="0" i="0" u="none" strike="noStrike" cap="none" normalizeH="0" baseline="0" smtClean="0">
                <a:ln>
                  <a:noFill/>
                </a:ln>
                <a:solidFill>
                  <a:srgbClr val="F8F8F2"/>
                </a:solidFill>
                <a:effectLst/>
                <a:latin typeface="Arial Unicode MS"/>
                <a:ea typeface="JetBrains Mono"/>
              </a:rPr>
              <a:t>{</a:t>
            </a:r>
            <a:br>
              <a:rPr kumimoji="0" lang="en-US" altLang="en-US" sz="1100" b="0" i="0" u="none" strike="noStrike" cap="none" normalizeH="0" baseline="0" smtClean="0">
                <a:ln>
                  <a:noFill/>
                </a:ln>
                <a:solidFill>
                  <a:srgbClr val="F8F8F2"/>
                </a:solidFill>
                <a:effectLst/>
                <a:latin typeface="Arial Unicode MS"/>
                <a:ea typeface="JetBrains Mono"/>
              </a:rPr>
            </a:br>
            <a:r>
              <a:rPr kumimoji="0" lang="en-US" altLang="en-US" sz="1100" b="0" i="0" u="none" strike="noStrike" cap="none" normalizeH="0" baseline="0" smtClean="0">
                <a:ln>
                  <a:noFill/>
                </a:ln>
                <a:solidFill>
                  <a:srgbClr val="F8F8F2"/>
                </a:solidFill>
                <a:effectLst/>
                <a:latin typeface="Arial Unicode MS"/>
                <a:ea typeface="JetBrains Mono"/>
              </a:rPr>
              <a:t>    </a:t>
            </a:r>
            <a:r>
              <a:rPr kumimoji="0" lang="en-US" altLang="en-US" sz="1100" b="0" i="0" u="none" strike="noStrike" cap="none" normalizeH="0" baseline="0" smtClean="0">
                <a:ln>
                  <a:noFill/>
                </a:ln>
                <a:solidFill>
                  <a:srgbClr val="50FA78"/>
                </a:solidFill>
                <a:effectLst/>
                <a:latin typeface="Arial Unicode MS"/>
                <a:ea typeface="JetBrains Mono"/>
              </a:rPr>
              <a:t>@Id</a:t>
            </a:r>
            <a:br>
              <a:rPr kumimoji="0" lang="en-US" altLang="en-US" sz="1100" b="0" i="0" u="none" strike="noStrike" cap="none" normalizeH="0" baseline="0" smtClean="0">
                <a:ln>
                  <a:noFill/>
                </a:ln>
                <a:solidFill>
                  <a:srgbClr val="50FA78"/>
                </a:solidFill>
                <a:effectLst/>
                <a:latin typeface="Arial Unicode MS"/>
                <a:ea typeface="JetBrains Mono"/>
              </a:rPr>
            </a:br>
            <a:r>
              <a:rPr kumimoji="0" lang="en-US" altLang="en-US" sz="1100" b="0" i="0" u="none" strike="noStrike" cap="none" normalizeH="0" baseline="0" smtClean="0">
                <a:ln>
                  <a:noFill/>
                </a:ln>
                <a:solidFill>
                  <a:srgbClr val="50FA78"/>
                </a:solidFill>
                <a:effectLst/>
                <a:latin typeface="Arial Unicode MS"/>
                <a:ea typeface="JetBrains Mono"/>
              </a:rPr>
              <a:t>    </a:t>
            </a:r>
            <a:r>
              <a:rPr kumimoji="0" lang="en-US" altLang="en-US" sz="1100" b="0" i="0" u="none" strike="noStrike" cap="none" normalizeH="0" baseline="0" smtClean="0">
                <a:ln>
                  <a:noFill/>
                </a:ln>
                <a:solidFill>
                  <a:srgbClr val="F780BF"/>
                </a:solidFill>
                <a:effectLst/>
                <a:latin typeface="Arial Unicode MS"/>
                <a:ea typeface="JetBrains Mono"/>
              </a:rPr>
              <a:t>private </a:t>
            </a:r>
            <a:r>
              <a:rPr kumimoji="0" lang="en-US" altLang="en-US" sz="1100" b="0" i="0" u="none" strike="noStrike" cap="none" normalizeH="0" baseline="0" smtClean="0">
                <a:ln>
                  <a:noFill/>
                </a:ln>
                <a:solidFill>
                  <a:srgbClr val="78DCE8"/>
                </a:solidFill>
                <a:effectLst/>
                <a:latin typeface="Arial Unicode MS"/>
                <a:ea typeface="JetBrains Mono"/>
              </a:rPr>
              <a:t>Integer </a:t>
            </a:r>
            <a:r>
              <a:rPr kumimoji="0" lang="en-US" altLang="en-US" sz="1100" b="0" i="0" u="none" strike="noStrike" cap="none" normalizeH="0" baseline="0" smtClean="0">
                <a:ln>
                  <a:noFill/>
                </a:ln>
                <a:solidFill>
                  <a:srgbClr val="F8F8F2"/>
                </a:solidFill>
                <a:effectLst/>
                <a:latin typeface="Arial Unicode MS"/>
                <a:ea typeface="JetBrains Mono"/>
              </a:rPr>
              <a:t>id;</a:t>
            </a:r>
            <a:br>
              <a:rPr kumimoji="0" lang="en-US" altLang="en-US" sz="1100" b="0" i="0" u="none" strike="noStrike" cap="none" normalizeH="0" baseline="0" smtClean="0">
                <a:ln>
                  <a:noFill/>
                </a:ln>
                <a:solidFill>
                  <a:srgbClr val="F8F8F2"/>
                </a:solidFill>
                <a:effectLst/>
                <a:latin typeface="Arial Unicode MS"/>
                <a:ea typeface="JetBrains Mono"/>
              </a:rPr>
            </a:br>
            <a:r>
              <a:rPr kumimoji="0" lang="en-US" altLang="en-US" sz="1100" b="0" i="0" u="none" strike="noStrike" cap="none" normalizeH="0" baseline="0" smtClean="0">
                <a:ln>
                  <a:noFill/>
                </a:ln>
                <a:solidFill>
                  <a:srgbClr val="F8F8F2"/>
                </a:solidFill>
                <a:effectLst/>
                <a:latin typeface="Arial Unicode MS"/>
                <a:ea typeface="JetBrains Mono"/>
              </a:rPr>
              <a:t>    </a:t>
            </a:r>
            <a:r>
              <a:rPr kumimoji="0" lang="en-US" altLang="en-US" sz="1100" b="0" i="0" u="none" strike="noStrike" cap="none" normalizeH="0" baseline="0" smtClean="0">
                <a:ln>
                  <a:noFill/>
                </a:ln>
                <a:solidFill>
                  <a:srgbClr val="F780BF"/>
                </a:solidFill>
                <a:effectLst/>
                <a:latin typeface="Arial Unicode MS"/>
                <a:ea typeface="JetBrains Mono"/>
              </a:rPr>
              <a:t>private </a:t>
            </a:r>
            <a:r>
              <a:rPr kumimoji="0" lang="en-US" altLang="en-US" sz="1100" b="0" i="0" u="none" strike="noStrike" cap="none" normalizeH="0" baseline="0" smtClean="0">
                <a:ln>
                  <a:noFill/>
                </a:ln>
                <a:solidFill>
                  <a:srgbClr val="78DCE8"/>
                </a:solidFill>
                <a:effectLst/>
                <a:latin typeface="Arial Unicode MS"/>
                <a:ea typeface="JetBrains Mono"/>
              </a:rPr>
              <a:t>String </a:t>
            </a:r>
            <a:r>
              <a:rPr kumimoji="0" lang="en-US" altLang="en-US" sz="1100" b="0" i="0" u="none" strike="noStrike" cap="none" normalizeH="0" baseline="0" smtClean="0">
                <a:ln>
                  <a:noFill/>
                </a:ln>
                <a:solidFill>
                  <a:srgbClr val="F8F8F2"/>
                </a:solidFill>
                <a:effectLst/>
                <a:latin typeface="Arial Unicode MS"/>
                <a:ea typeface="JetBrains Mono"/>
              </a:rPr>
              <a:t>name;</a:t>
            </a:r>
            <a:br>
              <a:rPr kumimoji="0" lang="en-US" altLang="en-US" sz="1100" b="0" i="0" u="none" strike="noStrike" cap="none" normalizeH="0" baseline="0" smtClean="0">
                <a:ln>
                  <a:noFill/>
                </a:ln>
                <a:solidFill>
                  <a:srgbClr val="F8F8F2"/>
                </a:solidFill>
                <a:effectLst/>
                <a:latin typeface="Arial Unicode MS"/>
                <a:ea typeface="JetBrains Mono"/>
              </a:rPr>
            </a:br>
            <a:r>
              <a:rPr kumimoji="0" lang="en-US" altLang="en-US" sz="1100" b="0" i="0" u="none" strike="noStrike" cap="none" normalizeH="0" baseline="0" smtClean="0">
                <a:ln>
                  <a:noFill/>
                </a:ln>
                <a:solidFill>
                  <a:srgbClr val="F8F8F2"/>
                </a:solidFill>
                <a:effectLst/>
                <a:latin typeface="Arial Unicode MS"/>
                <a:ea typeface="JetBrains Mono"/>
              </a:rPr>
              <a:t>    </a:t>
            </a:r>
            <a:r>
              <a:rPr kumimoji="0" lang="en-US" altLang="en-US" sz="1100" b="0" i="0" u="none" strike="noStrike" cap="none" normalizeH="0" baseline="0" smtClean="0">
                <a:ln>
                  <a:noFill/>
                </a:ln>
                <a:solidFill>
                  <a:srgbClr val="F780BF"/>
                </a:solidFill>
                <a:effectLst/>
                <a:latin typeface="Arial Unicode MS"/>
                <a:ea typeface="JetBrains Mono"/>
              </a:rPr>
              <a:t>private </a:t>
            </a:r>
            <a:r>
              <a:rPr kumimoji="0" lang="en-US" altLang="en-US" sz="1100" b="0" i="0" u="none" strike="noStrike" cap="none" normalizeH="0" baseline="0" smtClean="0">
                <a:ln>
                  <a:noFill/>
                </a:ln>
                <a:solidFill>
                  <a:srgbClr val="78DCE8"/>
                </a:solidFill>
                <a:effectLst/>
                <a:latin typeface="Arial Unicode MS"/>
                <a:ea typeface="JetBrains Mono"/>
              </a:rPr>
              <a:t>String </a:t>
            </a:r>
            <a:r>
              <a:rPr kumimoji="0" lang="en-US" altLang="en-US" sz="1100" b="0" i="0" u="none" strike="noStrike" cap="none" normalizeH="0" baseline="0" smtClean="0">
                <a:ln>
                  <a:noFill/>
                </a:ln>
                <a:solidFill>
                  <a:srgbClr val="F8F8F2"/>
                </a:solidFill>
                <a:effectLst/>
                <a:latin typeface="Arial Unicode MS"/>
                <a:ea typeface="JetBrains Mono"/>
              </a:rPr>
              <a:t>email;</a:t>
            </a:r>
            <a:br>
              <a:rPr kumimoji="0" lang="en-US" altLang="en-US" sz="1100" b="0" i="0" u="none" strike="noStrike" cap="none" normalizeH="0" baseline="0" smtClean="0">
                <a:ln>
                  <a:noFill/>
                </a:ln>
                <a:solidFill>
                  <a:srgbClr val="F8F8F2"/>
                </a:solidFill>
                <a:effectLst/>
                <a:latin typeface="Arial Unicode MS"/>
                <a:ea typeface="JetBrains Mono"/>
              </a:rPr>
            </a:br>
            <a:r>
              <a:rPr kumimoji="0" lang="en-US" altLang="en-US" sz="1100" b="0" i="0" u="none" strike="noStrike" cap="none" normalizeH="0" baseline="0" smtClean="0">
                <a:ln>
                  <a:noFill/>
                </a:ln>
                <a:solidFill>
                  <a:srgbClr val="F8F8F2"/>
                </a:solidFill>
                <a:effectLst/>
                <a:latin typeface="Arial Unicode MS"/>
                <a:ea typeface="JetBrains Mono"/>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là tạo repository để thao tác với cơ sở dữ liệu:</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Trong </a:t>
            </a:r>
            <a:r>
              <a:rPr lang="en-US" dirty="0">
                <a:latin typeface="Arial" panose="020B0604020202020204" pitchFamily="34" charset="0"/>
                <a:cs typeface="Arial" panose="020B0604020202020204" pitchFamily="34" charset="0"/>
              </a:rPr>
              <a:t>Spring data JDBC sẽ có 2 interface chúng ta cần quan tâm đó là CrudRepository và PagingAndSortingRepository</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Rectangle 1"/>
          <p:cNvSpPr>
            <a:spLocks noChangeArrowheads="1"/>
          </p:cNvSpPr>
          <p:nvPr/>
        </p:nvSpPr>
        <p:spPr bwMode="auto">
          <a:xfrm>
            <a:off x="677334" y="3416089"/>
            <a:ext cx="6320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@Repository</a:t>
            </a:r>
            <a:br>
              <a:rPr kumimoji="0" lang="en-US" altLang="en-US" sz="1100" b="0" i="0" u="none" strike="noStrike" cap="none" normalizeH="0" baseline="0" dirty="0" smtClean="0">
                <a:ln>
                  <a:noFill/>
                </a:ln>
                <a:solidFill>
                  <a:srgbClr val="50FA78"/>
                </a:solidFill>
                <a:effectLst/>
                <a:latin typeface="Arial Unicode MS"/>
                <a:ea typeface="JetBrains Mono"/>
              </a:rPr>
            </a:br>
            <a:r>
              <a:rPr kumimoji="0" lang="en-US" altLang="en-US" sz="1100" b="0" i="0" u="none" strike="noStrike" cap="none" normalizeH="0" baseline="0" dirty="0" smtClean="0">
                <a:ln>
                  <a:noFill/>
                </a:ln>
                <a:solidFill>
                  <a:srgbClr val="F780BF"/>
                </a:solidFill>
                <a:effectLst/>
                <a:latin typeface="Arial Unicode MS"/>
                <a:ea typeface="JetBrains Mono"/>
              </a:rPr>
              <a:t>public interface </a:t>
            </a:r>
            <a:r>
              <a:rPr kumimoji="0" lang="en-US" altLang="en-US" sz="1100" b="0" i="1" u="none" strike="noStrike" cap="none" normalizeH="0" baseline="0" dirty="0" smtClean="0">
                <a:ln>
                  <a:noFill/>
                </a:ln>
                <a:solidFill>
                  <a:srgbClr val="80FFEA"/>
                </a:solidFill>
                <a:effectLst/>
                <a:latin typeface="Arial Unicode MS"/>
                <a:ea typeface="JetBrains Mono"/>
              </a:rPr>
              <a:t>UserPagingRepository </a:t>
            </a:r>
            <a:r>
              <a:rPr kumimoji="0" lang="en-US" altLang="en-US" sz="1100" b="0" i="0" u="none" strike="noStrike" cap="none" normalizeH="0" baseline="0" dirty="0" smtClean="0">
                <a:ln>
                  <a:noFill/>
                </a:ln>
                <a:solidFill>
                  <a:srgbClr val="F780BF"/>
                </a:solidFill>
                <a:effectLst/>
                <a:latin typeface="Arial Unicode MS"/>
                <a:ea typeface="JetBrains Mono"/>
              </a:rPr>
              <a:t>extends </a:t>
            </a:r>
            <a:r>
              <a:rPr kumimoji="0" lang="en-US" altLang="en-US" sz="1100" b="0" i="1" u="none" strike="noStrike" cap="none" normalizeH="0" baseline="0" dirty="0" smtClean="0">
                <a:ln>
                  <a:noFill/>
                </a:ln>
                <a:solidFill>
                  <a:srgbClr val="80FFEA"/>
                </a:solidFill>
                <a:effectLst/>
                <a:latin typeface="Arial Unicode MS"/>
                <a:ea typeface="JetBrains Mono"/>
              </a:rPr>
              <a:t>PagingAndSortingRepository</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User</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Integer</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677334" y="2678070"/>
            <a:ext cx="6320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50FA78"/>
                </a:solidFill>
                <a:effectLst/>
                <a:latin typeface="Arial Unicode MS"/>
                <a:ea typeface="JetBrains Mono"/>
              </a:rPr>
              <a:t>@Repository</a:t>
            </a:r>
            <a:br>
              <a:rPr kumimoji="0" lang="en-US" altLang="en-US" sz="1100" b="0" i="0" u="none" strike="noStrike" cap="none" normalizeH="0" baseline="0" dirty="0" smtClean="0">
                <a:ln>
                  <a:noFill/>
                </a:ln>
                <a:solidFill>
                  <a:srgbClr val="50FA78"/>
                </a:solidFill>
                <a:effectLst/>
                <a:latin typeface="Arial Unicode MS"/>
                <a:ea typeface="JetBrains Mono"/>
              </a:rPr>
            </a:br>
            <a:r>
              <a:rPr kumimoji="0" lang="en-US" altLang="en-US" sz="1100" b="0" i="0" u="none" strike="noStrike" cap="none" normalizeH="0" baseline="0" dirty="0" smtClean="0">
                <a:ln>
                  <a:noFill/>
                </a:ln>
                <a:solidFill>
                  <a:srgbClr val="F780BF"/>
                </a:solidFill>
                <a:effectLst/>
                <a:latin typeface="Arial Unicode MS"/>
                <a:ea typeface="JetBrains Mono"/>
              </a:rPr>
              <a:t>public interface </a:t>
            </a:r>
            <a:r>
              <a:rPr kumimoji="0" lang="en-US" altLang="en-US" sz="1100" b="0" i="1" u="none" strike="noStrike" cap="none" normalizeH="0" baseline="0" dirty="0" smtClean="0">
                <a:ln>
                  <a:noFill/>
                </a:ln>
                <a:solidFill>
                  <a:srgbClr val="80FFEA"/>
                </a:solidFill>
                <a:effectLst/>
                <a:latin typeface="Arial Unicode MS"/>
                <a:ea typeface="JetBrains Mono"/>
              </a:rPr>
              <a:t>UserRepository </a:t>
            </a:r>
            <a:r>
              <a:rPr kumimoji="0" lang="en-US" altLang="en-US" sz="1100" b="0" i="0" u="none" strike="noStrike" cap="none" normalizeH="0" baseline="0" dirty="0" smtClean="0">
                <a:ln>
                  <a:noFill/>
                </a:ln>
                <a:solidFill>
                  <a:srgbClr val="F780BF"/>
                </a:solidFill>
                <a:effectLst/>
                <a:latin typeface="Arial Unicode MS"/>
                <a:ea typeface="JetBrains Mono"/>
              </a:rPr>
              <a:t>extends </a:t>
            </a:r>
            <a:r>
              <a:rPr kumimoji="0" lang="en-US" altLang="en-US" sz="1100" b="0" i="1" u="none" strike="noStrike" cap="none" normalizeH="0" baseline="0" dirty="0" smtClean="0">
                <a:ln>
                  <a:noFill/>
                </a:ln>
                <a:solidFill>
                  <a:srgbClr val="80FFEA"/>
                </a:solidFill>
                <a:effectLst/>
                <a:latin typeface="Arial Unicode MS"/>
                <a:ea typeface="JetBrains Mono"/>
              </a:rPr>
              <a:t>CrudRepository</a:t>
            </a:r>
            <a:r>
              <a:rPr kumimoji="0" lang="en-US" altLang="en-US" sz="1100" b="0" i="0" u="none" strike="noStrike" cap="none" normalizeH="0" baseline="0" dirty="0" smtClean="0">
                <a:ln>
                  <a:noFill/>
                </a:ln>
                <a:solidFill>
                  <a:srgbClr val="F780BF"/>
                </a:solidFill>
                <a:effectLst/>
                <a:latin typeface="Arial Unicode MS"/>
                <a:ea typeface="JetBrains Mono"/>
              </a:rPr>
              <a:t>&lt;</a:t>
            </a:r>
            <a:r>
              <a:rPr kumimoji="0" lang="en-US" altLang="en-US" sz="1100" b="0" i="0" u="none" strike="noStrike" cap="none" normalizeH="0" baseline="0" dirty="0" smtClean="0">
                <a:ln>
                  <a:noFill/>
                </a:ln>
                <a:solidFill>
                  <a:srgbClr val="78DCE8"/>
                </a:solidFill>
                <a:effectLst/>
                <a:latin typeface="Arial Unicode MS"/>
                <a:ea typeface="JetBrains Mono"/>
              </a:rPr>
              <a:t>User</a:t>
            </a:r>
            <a:r>
              <a:rPr kumimoji="0" lang="en-US" altLang="en-US" sz="1100" b="0" i="0" u="none" strike="noStrike" cap="none" normalizeH="0" baseline="0" dirty="0" smtClean="0">
                <a:ln>
                  <a:noFill/>
                </a:ln>
                <a:solidFill>
                  <a:srgbClr val="F8F8F2"/>
                </a:solidFill>
                <a:effectLst/>
                <a:latin typeface="Arial Unicode MS"/>
                <a:ea typeface="JetBrains Mono"/>
              </a:rPr>
              <a:t>, </a:t>
            </a:r>
            <a:r>
              <a:rPr kumimoji="0" lang="en-US" altLang="en-US" sz="1100" b="0" i="0" u="none" strike="noStrike" cap="none" normalizeH="0" baseline="0" dirty="0" smtClean="0">
                <a:ln>
                  <a:noFill/>
                </a:ln>
                <a:solidFill>
                  <a:srgbClr val="78DCE8"/>
                </a:solidFill>
                <a:effectLst/>
                <a:latin typeface="Arial Unicode MS"/>
                <a:ea typeface="JetBrains Mono"/>
              </a:rPr>
              <a:t>Integer</a:t>
            </a:r>
            <a:r>
              <a:rPr kumimoji="0" lang="en-US" altLang="en-US" sz="1100" b="0" i="0" u="none" strike="noStrike" cap="none" normalizeH="0" baseline="0" dirty="0" smtClean="0">
                <a:ln>
                  <a:noFill/>
                </a:ln>
                <a:solidFill>
                  <a:srgbClr val="F780BF"/>
                </a:solidFill>
                <a:effectLst/>
                <a:latin typeface="Arial Unicode MS"/>
                <a:ea typeface="JetBrains Mono"/>
              </a:rPr>
              <a:t>&gt; </a:t>
            </a:r>
            <a:r>
              <a:rPr kumimoji="0" lang="en-US" altLang="en-US" sz="1100" b="0" i="0" u="none" strike="noStrike" cap="none" normalizeH="0" baseline="0" dirty="0" smtClean="0">
                <a:ln>
                  <a:noFill/>
                </a:ln>
                <a:solidFill>
                  <a:srgbClr val="F8F8F2"/>
                </a:solidFill>
                <a:effectLst/>
                <a:latin typeface="Arial Unicode MS"/>
                <a:ea typeface="JetBrains Mono"/>
              </a:rPr>
              <a:t>{</a:t>
            </a:r>
            <a:br>
              <a:rPr kumimoji="0" lang="en-US" altLang="en-US" sz="1100" b="0" i="0" u="none" strike="noStrike" cap="none" normalizeH="0" baseline="0" dirty="0" smtClean="0">
                <a:ln>
                  <a:noFill/>
                </a:ln>
                <a:solidFill>
                  <a:srgbClr val="F8F8F2"/>
                </a:solidFill>
                <a:effectLst/>
                <a:latin typeface="Arial Unicode MS"/>
                <a:ea typeface="JetBrains Mono"/>
              </a:rPr>
            </a:br>
            <a:r>
              <a:rPr kumimoji="0" lang="en-US" altLang="en-US" sz="1100" b="0" i="0" u="none" strike="noStrike" cap="none" normalizeH="0" baseline="0" dirty="0" smtClean="0">
                <a:ln>
                  <a:noFill/>
                </a:ln>
                <a:solidFill>
                  <a:srgbClr val="F8F8F2"/>
                </a:solidFill>
                <a:effectLst/>
                <a:latin typeface="Arial Unicode MS"/>
                <a:ea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987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1126</TotalTime>
  <Words>654</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Unicode MS</vt:lpstr>
      <vt:lpstr>JetBrains Mono</vt:lpstr>
      <vt:lpstr>Arial</vt:lpstr>
      <vt:lpstr>Trebuchet MS</vt:lpstr>
      <vt:lpstr>Wingdings 3</vt:lpstr>
      <vt:lpstr>Facet</vt:lpstr>
      <vt:lpstr>Spring Boot</vt:lpstr>
      <vt:lpstr>Introduction</vt:lpstr>
      <vt:lpstr>Introduction</vt:lpstr>
      <vt:lpstr>New project</vt:lpstr>
      <vt:lpstr>Data</vt:lpstr>
      <vt:lpstr>Start project</vt:lpstr>
      <vt:lpstr>Start project</vt:lpstr>
      <vt:lpstr>Start project</vt:lpstr>
      <vt:lpstr>Start project</vt:lpstr>
      <vt:lpstr>Start project</vt:lpstr>
      <vt:lpstr>Start project</vt:lpstr>
      <vt:lpstr>Start project</vt:lpstr>
      <vt:lpstr>CrudRepository</vt:lpstr>
      <vt:lpstr>CrudRepository</vt:lpstr>
      <vt:lpstr>CrudRepository</vt:lpstr>
      <vt:lpstr>CrudRepository</vt:lpstr>
      <vt:lpstr>CrudRepository</vt:lpstr>
      <vt:lpstr>CrudRepository</vt:lpstr>
      <vt:lpstr>CrudRepository</vt:lpstr>
      <vt:lpstr>CrudRepository</vt:lpstr>
      <vt:lpstr>Exercise</vt:lpstr>
      <vt:lpstr>PagingAndSortingRepository</vt:lpstr>
      <vt:lpstr>Relationships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458</cp:revision>
  <dcterms:created xsi:type="dcterms:W3CDTF">2024-06-06T15:40:49Z</dcterms:created>
  <dcterms:modified xsi:type="dcterms:W3CDTF">2024-07-23T15:12:05Z</dcterms:modified>
</cp:coreProperties>
</file>