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418" r:id="rId4"/>
    <p:sldId id="419" r:id="rId5"/>
    <p:sldId id="420" r:id="rId6"/>
    <p:sldId id="421" r:id="rId7"/>
    <p:sldId id="422" r:id="rId8"/>
    <p:sldId id="327" r:id="rId9"/>
    <p:sldId id="326" r:id="rId10"/>
    <p:sldId id="3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9/22/2024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08.Spring Validation</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spring.datasource.url=jdbc:mariadb://localhost:3006/demo_jpa</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Spring Boot Validation là một tính năng mạnh mẽ giúp đảm bảo rằng dữ liệu nhập vào từ người dùng hoặc các nguồn khác đáp ứng các tiêu chuẩn và ràng buộc đã định trước.</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Việc sử dụng validation không chỉ giúp tăng cường tính bảo mật mà còn cải thiện trải nghiệm người dùng bằng cách cung cấp phản hồi ngay lập tức khi có dữ liệu không hợp lệ.</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Spring Boot thường sử dụng Bean Validation (JSR 380) để thực hiện validation.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Các Annotation Validation Phổ Biến</a:t>
            </a:r>
            <a:r>
              <a:rPr lang="en-US">
                <a:latin typeface="Arial" panose="020B0604020202020204" pitchFamily="34" charset="0"/>
                <a:cs typeface="Arial" panose="020B0604020202020204" pitchFamily="34" charset="0"/>
              </a:rPr>
              <a:t>:</a:t>
            </a:r>
          </a:p>
          <a:p>
            <a:pPr lvl="1"/>
            <a:r>
              <a:rPr lang="vi-VN">
                <a:latin typeface="Arial" panose="020B0604020202020204" pitchFamily="34" charset="0"/>
                <a:cs typeface="Arial" panose="020B0604020202020204" pitchFamily="34" charset="0"/>
              </a:rPr>
              <a:t>@NotNull: Kiểm tra giá trị không được null.</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@NotEmpty: Kiểm tra rằng chuỗi, collection hoặc mảng không rỗng.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@Size: Giới hạn kích thước của chuỗi, collection hoặc mảng.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@Min và @Max: Giới hạn giá trị tối thiểu và tối đa cho các kiểu số.</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@Email: Kiểm tra định dạng email hợp lệ.</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@Pattern: Kiểm tra chuỗi theo một biểu thức chính quy (regex).</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@Past và @Future: Kiểm tra ngày trong quá khứ hoặc tương lai.</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76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lstStyle/>
          <a:p>
            <a:r>
              <a:rPr lang="vi-VN">
                <a:latin typeface="Arial" panose="020B0604020202020204" pitchFamily="34" charset="0"/>
                <a:cs typeface="Arial" panose="020B0604020202020204" pitchFamily="34" charset="0"/>
              </a:rPr>
              <a:t>Thêm Dependency</a:t>
            </a:r>
            <a:r>
              <a:rPr lang="en-US">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8A7DF059-EF40-B898-D3E5-21DBF693E0D1}"/>
              </a:ext>
            </a:extLst>
          </p:cNvPr>
          <p:cNvSpPr txBox="1"/>
          <p:nvPr/>
        </p:nvSpPr>
        <p:spPr>
          <a:xfrm>
            <a:off x="1057469" y="2637451"/>
            <a:ext cx="7134808" cy="1077218"/>
          </a:xfrm>
          <a:prstGeom prst="rect">
            <a:avLst/>
          </a:prstGeom>
          <a:noFill/>
          <a:ln w="12700">
            <a:solidFill>
              <a:schemeClr val="tx1"/>
            </a:solidFill>
          </a:ln>
        </p:spPr>
        <p:txBody>
          <a:bodyPr wrap="square" rtlCol="0">
            <a:spAutoFit/>
          </a:bodyPr>
          <a:lstStyle/>
          <a:p>
            <a:r>
              <a:rPr lang="en-US" sz="1600"/>
              <a:t>&lt;dependency&gt;</a:t>
            </a:r>
          </a:p>
          <a:p>
            <a:r>
              <a:rPr lang="en-US" sz="1600"/>
              <a:t>    &lt;groupId&gt;org.springframework.boot&lt;/groupId&gt;</a:t>
            </a:r>
          </a:p>
          <a:p>
            <a:r>
              <a:rPr lang="en-US" sz="1600"/>
              <a:t>    &lt;artifactId&gt;spring-boot-starter-validation&lt;/artifactId&gt;</a:t>
            </a:r>
          </a:p>
          <a:p>
            <a:r>
              <a:rPr lang="en-US" sz="1600"/>
              <a:t>&lt;/dependency&gt;</a:t>
            </a:r>
          </a:p>
        </p:txBody>
      </p:sp>
    </p:spTree>
    <p:extLst>
      <p:ext uri="{BB962C8B-B14F-4D97-AF65-F5344CB8AC3E}">
        <p14:creationId xmlns:p14="http://schemas.microsoft.com/office/powerpoint/2010/main" val="269795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Gắn annotation validation cho dto/entity/form…:</a:t>
            </a:r>
          </a:p>
        </p:txBody>
      </p:sp>
      <p:pic>
        <p:nvPicPr>
          <p:cNvPr id="6" name="Picture 5">
            <a:extLst>
              <a:ext uri="{FF2B5EF4-FFF2-40B4-BE49-F238E27FC236}">
                <a16:creationId xmlns:a16="http://schemas.microsoft.com/office/drawing/2014/main" id="{4EA9A48F-982E-3D99-3754-8CE140E74823}"/>
              </a:ext>
            </a:extLst>
          </p:cNvPr>
          <p:cNvPicPr>
            <a:picLocks noChangeAspect="1"/>
          </p:cNvPicPr>
          <p:nvPr/>
        </p:nvPicPr>
        <p:blipFill>
          <a:blip r:embed="rId2"/>
          <a:stretch>
            <a:fillRect/>
          </a:stretch>
        </p:blipFill>
        <p:spPr>
          <a:xfrm>
            <a:off x="1113929" y="2570657"/>
            <a:ext cx="5510331" cy="2400930"/>
          </a:xfrm>
          <a:prstGeom prst="rect">
            <a:avLst/>
          </a:prstGeom>
        </p:spPr>
      </p:pic>
    </p:spTree>
    <p:extLst>
      <p:ext uri="{BB962C8B-B14F-4D97-AF65-F5344CB8AC3E}">
        <p14:creationId xmlns:p14="http://schemas.microsoft.com/office/powerpoint/2010/main" val="170495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Trong controller, sử dụng annotation @Valid để kích hoạt validation:</a:t>
            </a:r>
          </a:p>
        </p:txBody>
      </p:sp>
      <p:pic>
        <p:nvPicPr>
          <p:cNvPr id="6" name="Picture 5">
            <a:extLst>
              <a:ext uri="{FF2B5EF4-FFF2-40B4-BE49-F238E27FC236}">
                <a16:creationId xmlns:a16="http://schemas.microsoft.com/office/drawing/2014/main" id="{6DD72919-1478-4E50-0EDB-B641355E6B33}"/>
              </a:ext>
            </a:extLst>
          </p:cNvPr>
          <p:cNvPicPr>
            <a:picLocks noChangeAspect="1"/>
          </p:cNvPicPr>
          <p:nvPr/>
        </p:nvPicPr>
        <p:blipFill>
          <a:blip r:embed="rId2"/>
          <a:stretch>
            <a:fillRect/>
          </a:stretch>
        </p:blipFill>
        <p:spPr>
          <a:xfrm>
            <a:off x="1118469" y="2632839"/>
            <a:ext cx="5911797" cy="1007604"/>
          </a:xfrm>
          <a:prstGeom prst="rect">
            <a:avLst/>
          </a:prstGeom>
        </p:spPr>
      </p:pic>
    </p:spTree>
    <p:extLst>
      <p:ext uri="{BB962C8B-B14F-4D97-AF65-F5344CB8AC3E}">
        <p14:creationId xmlns:p14="http://schemas.microsoft.com/office/powerpoint/2010/main" val="332478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Setting Validation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Ở đoạn code trên, nếu dữ liệu không hợp lệ, thì method createUser sẽ không được gọi. Lúc này là validation đã bị fail.</a:t>
            </a:r>
          </a:p>
          <a:p>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Spring Boot có hai cách để xử lý việc này:</a:t>
            </a:r>
          </a:p>
          <a:p>
            <a:pPr lvl="1"/>
            <a:r>
              <a:rPr lang="vi-VN">
                <a:latin typeface="Arial" panose="020B0604020202020204" pitchFamily="34" charset="0"/>
                <a:cs typeface="Arial" panose="020B0604020202020204" pitchFamily="34" charset="0"/>
              </a:rPr>
              <a:t>Dùng tham số BindingResult. Nếu validation fail, method vẫn sẽ được gọi vào, và chúng ta có thể check tham số BindingResult có lỗi hay không, từ đó xử lý </a:t>
            </a:r>
            <a:r>
              <a:rPr lang="en-US">
                <a:latin typeface="Arial" panose="020B0604020202020204" pitchFamily="34" charset="0"/>
                <a:cs typeface="Arial" panose="020B0604020202020204" pitchFamily="34" charset="0"/>
              </a:rPr>
              <a:t>tiếp</a:t>
            </a:r>
            <a:r>
              <a:rPr lang="vi-VN">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hương trình ném ra lỗi BindException. Chúng ta chỉ cần bắt lỗi lại với @ExceptionHandler và xử lý </a:t>
            </a:r>
            <a:r>
              <a:rPr lang="en-US">
                <a:latin typeface="Arial" panose="020B0604020202020204" pitchFamily="34" charset="0"/>
                <a:cs typeface="Arial" panose="020B0604020202020204" pitchFamily="34" charset="0"/>
              </a:rPr>
              <a:t>tiếp</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44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0291CD-B806-F7EA-E908-FC4C4A2AE123}"/>
              </a:ext>
            </a:extLst>
          </p:cNvPr>
          <p:cNvPicPr>
            <a:picLocks noChangeAspect="1"/>
          </p:cNvPicPr>
          <p:nvPr/>
        </p:nvPicPr>
        <p:blipFill>
          <a:blip r:embed="rId2"/>
          <a:stretch>
            <a:fillRect/>
          </a:stretch>
        </p:blipFill>
        <p:spPr>
          <a:xfrm>
            <a:off x="677334" y="2661503"/>
            <a:ext cx="8327300" cy="3326470"/>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2253</TotalTime>
  <Words>490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JetBrains Mono</vt:lpstr>
      <vt:lpstr>Trebuchet MS</vt:lpstr>
      <vt:lpstr>Wingdings 3</vt:lpstr>
      <vt:lpstr>Facet</vt:lpstr>
      <vt:lpstr>Spring Boot</vt:lpstr>
      <vt:lpstr>Introduction</vt:lpstr>
      <vt:lpstr>Introduction</vt:lpstr>
      <vt:lpstr>Setting Validation</vt:lpstr>
      <vt:lpstr>Setting Validation</vt:lpstr>
      <vt:lpstr>Setting Validation</vt:lpstr>
      <vt:lpstr>Setting Validation</vt:lpstr>
      <vt:lpstr>New project</vt:lpstr>
      <vt:lpstr>Data</vt:lpstr>
      <vt:lpstr>Start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749</cp:revision>
  <dcterms:created xsi:type="dcterms:W3CDTF">2024-06-06T15:40:49Z</dcterms:created>
  <dcterms:modified xsi:type="dcterms:W3CDTF">2024-09-22T16:50:40Z</dcterms:modified>
</cp:coreProperties>
</file>