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327" r:id="rId4"/>
    <p:sldId id="326" r:id="rId5"/>
    <p:sldId id="323" r:id="rId6"/>
    <p:sldId id="329" r:id="rId7"/>
    <p:sldId id="352" r:id="rId8"/>
    <p:sldId id="353" r:id="rId9"/>
    <p:sldId id="354" r:id="rId10"/>
    <p:sldId id="355" r:id="rId11"/>
    <p:sldId id="357" r:id="rId12"/>
    <p:sldId id="358" r:id="rId13"/>
    <p:sldId id="359" r:id="rId14"/>
    <p:sldId id="356" r:id="rId15"/>
    <p:sldId id="361" r:id="rId16"/>
    <p:sldId id="360" r:id="rId17"/>
    <p:sldId id="362" r:id="rId18"/>
    <p:sldId id="363" r:id="rId19"/>
    <p:sldId id="364" r:id="rId20"/>
    <p:sldId id="365" r:id="rId21"/>
    <p:sldId id="366" r:id="rId22"/>
    <p:sldId id="367" r:id="rId23"/>
    <p:sldId id="370" r:id="rId24"/>
    <p:sldId id="369" r:id="rId25"/>
    <p:sldId id="371" r:id="rId26"/>
    <p:sldId id="372" r:id="rId27"/>
    <p:sldId id="373" r:id="rId28"/>
    <p:sldId id="374" r:id="rId29"/>
    <p:sldId id="375" r:id="rId30"/>
    <p:sldId id="345" r:id="rId31"/>
    <p:sldId id="376" r:id="rId32"/>
    <p:sldId id="385" r:id="rId33"/>
    <p:sldId id="386" r:id="rId34"/>
    <p:sldId id="379" r:id="rId35"/>
    <p:sldId id="380" r:id="rId36"/>
    <p:sldId id="377" r:id="rId37"/>
    <p:sldId id="378" r:id="rId38"/>
    <p:sldId id="381" r:id="rId39"/>
    <p:sldId id="383" r:id="rId40"/>
    <p:sldId id="382" r:id="rId41"/>
    <p:sldId id="384"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5" r:id="rId70"/>
    <p:sldId id="416" r:id="rId71"/>
    <p:sldId id="41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9/10/2024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07. Spring Data JPA</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 nhưng có thể chỉ định được bước nhảy</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Default config như này thì nó sẽ chỉ định tới sequence user_seq</a:t>
            </a:r>
          </a:p>
          <a:p>
            <a:pPr lvl="1"/>
            <a:r>
              <a:rPr lang="en-US">
                <a:latin typeface="Arial" panose="020B0604020202020204" pitchFamily="34" charset="0"/>
                <a:cs typeface="Arial" panose="020B0604020202020204" pitchFamily="34" charset="0"/>
              </a:rPr>
              <a:t>Nếu DB không tồn tại </a:t>
            </a:r>
            <a:r>
              <a:rPr lang="en-US">
                <a:solidFill>
                  <a:srgbClr val="FFC000"/>
                </a:solidFill>
                <a:latin typeface="Arial" panose="020B0604020202020204" pitchFamily="34" charset="0"/>
                <a:cs typeface="Arial" panose="020B0604020202020204" pitchFamily="34" charset="0"/>
              </a:rPr>
              <a:t>user_seq </a:t>
            </a:r>
            <a:r>
              <a:rPr lang="en-US">
                <a:latin typeface="Arial" panose="020B0604020202020204" pitchFamily="34" charset="0"/>
                <a:cs typeface="Arial" panose="020B0604020202020204" pitchFamily="34" charset="0"/>
              </a:rPr>
              <a:t>thì khi insert record mới sẽ báo lỗi không tìm thấy</a:t>
            </a:r>
          </a:p>
          <a:p>
            <a:endParaRPr lang="en-US">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8ACE0EB-1A9D-0876-DEF6-DAF5E77315F7}"/>
              </a:ext>
            </a:extLst>
          </p:cNvPr>
          <p:cNvSpPr>
            <a:spLocks noChangeArrowheads="1"/>
          </p:cNvSpPr>
          <p:nvPr/>
        </p:nvSpPr>
        <p:spPr bwMode="auto">
          <a:xfrm>
            <a:off x="1517780" y="3211390"/>
            <a:ext cx="415523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SEQUENCE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219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Muốn chỉ định sequence cụ thể ta làm như sau</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Này sẽ chỉ định tới sequence là user_sequence</a:t>
            </a:r>
          </a:p>
          <a:p>
            <a:pPr lvl="1"/>
            <a:endParaRPr lang="en-US">
              <a:latin typeface="Arial" panose="020B0604020202020204" pitchFamily="34" charset="0"/>
              <a:cs typeface="Arial" panose="020B0604020202020204" pitchFamily="34" charset="0"/>
            </a:endParaRPr>
          </a:p>
          <a:p>
            <a:pPr lvl="1"/>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endParaRPr lang="en-US">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529AF7B-178B-9DF6-4585-59AFFBF4D805}"/>
              </a:ext>
            </a:extLst>
          </p:cNvPr>
          <p:cNvPicPr>
            <a:picLocks noChangeAspect="1"/>
          </p:cNvPicPr>
          <p:nvPr/>
        </p:nvPicPr>
        <p:blipFill>
          <a:blip r:embed="rId2"/>
          <a:stretch>
            <a:fillRect/>
          </a:stretch>
        </p:blipFill>
        <p:spPr>
          <a:xfrm>
            <a:off x="1226136" y="2955500"/>
            <a:ext cx="7375971" cy="1519277"/>
          </a:xfrm>
          <a:prstGeom prst="rect">
            <a:avLst/>
          </a:prstGeom>
        </p:spPr>
      </p:pic>
    </p:spTree>
    <p:extLst>
      <p:ext uri="{BB962C8B-B14F-4D97-AF65-F5344CB8AC3E}">
        <p14:creationId xmlns:p14="http://schemas.microsoft.com/office/powerpoint/2010/main" val="18580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Có nghĩa là </a:t>
            </a:r>
            <a:r>
              <a:rPr lang="vi-VN">
                <a:latin typeface="Arial" panose="020B0604020202020204" pitchFamily="34" charset="0"/>
                <a:cs typeface="Arial" panose="020B0604020202020204" pitchFamily="34" charset="0"/>
              </a:rPr>
              <a:t>số lượng ID mà Hibernate sẽ lấy từ sequence mỗi lần nó </a:t>
            </a:r>
            <a:r>
              <a:rPr lang="en-US">
                <a:latin typeface="Arial" panose="020B0604020202020204" pitchFamily="34" charset="0"/>
                <a:cs typeface="Arial" panose="020B0604020202020204" pitchFamily="34" charset="0"/>
              </a:rPr>
              <a:t>được sử dụng</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Mặc định giá trị này là 50 nếu không được chỉ định.</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sử dụng, Hibernate sẽ lấy một block gồm allocationSize giá trị từ sequence và sau đó quản lý việc sử dụng chúng trong bộ nhớ mà không cần quay lại cơ sở dữ liệu để lấy từng ID một.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36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Nghĩa là allocationSize = 5, với sequence hiện tại là 1</a:t>
            </a:r>
          </a:p>
          <a:p>
            <a:pPr lvl="1"/>
            <a:r>
              <a:rPr lang="en-US">
                <a:latin typeface="Arial" panose="020B0604020202020204" pitchFamily="34" charset="0"/>
                <a:cs typeface="Arial" panose="020B0604020202020204" pitchFamily="34" charset="0"/>
              </a:rPr>
              <a:t>Thì nó sẽ lấy một block gồm 5 giá trị 1, 2, 3, 4, 5 và lưu vào bộ nhớ</a:t>
            </a:r>
          </a:p>
          <a:p>
            <a:pPr lvl="1"/>
            <a:r>
              <a:rPr lang="en-US">
                <a:latin typeface="Arial" panose="020B0604020202020204" pitchFamily="34" charset="0"/>
                <a:cs typeface="Arial" panose="020B0604020202020204" pitchFamily="34" charset="0"/>
              </a:rPr>
              <a:t>Sau khi tới 5, nó sẽ lấy tiếp block khác 6, 7, 8, 9, 10 và tiếp tục như thế</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Cho nên sẽ có tình trạng là sequence của mọi người config bước nhảy là 5, nhưng source code vẫn chỉ tăng có một đơn vị</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35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TABLE: </a:t>
            </a:r>
            <a:r>
              <a:rPr lang="vi-VN">
                <a:latin typeface="Arial" panose="020B0604020202020204" pitchFamily="34" charset="0"/>
                <a:cs typeface="Arial" panose="020B0604020202020204" pitchFamily="34" charset="0"/>
              </a:rPr>
              <a:t> tương tự như sequence</a:t>
            </a:r>
            <a:r>
              <a:rPr lang="en-US">
                <a:latin typeface="Arial" panose="020B0604020202020204" pitchFamily="34" charset="0"/>
                <a:cs typeface="Arial" panose="020B0604020202020204" pitchFamily="34" charset="0"/>
              </a:rPr>
              <a:t> nhưng </a:t>
            </a:r>
            <a:r>
              <a:rPr lang="vi-VN">
                <a:latin typeface="Arial" panose="020B0604020202020204" pitchFamily="34" charset="0"/>
                <a:cs typeface="Arial" panose="020B0604020202020204" pitchFamily="34" charset="0"/>
              </a:rPr>
              <a:t>sử dụng table để hỗ trợ việc tạo ra các giá trị cho trường khóa chính.</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Nếu không chỉ định table thì sẽ chỉ định table user_table_seq</a:t>
            </a:r>
          </a:p>
        </p:txBody>
      </p:sp>
      <p:pic>
        <p:nvPicPr>
          <p:cNvPr id="5" name="Picture 4">
            <a:extLst>
              <a:ext uri="{FF2B5EF4-FFF2-40B4-BE49-F238E27FC236}">
                <a16:creationId xmlns:a16="http://schemas.microsoft.com/office/drawing/2014/main" id="{321EE6FA-A838-DA46-2A3F-ED41A50668AB}"/>
              </a:ext>
            </a:extLst>
          </p:cNvPr>
          <p:cNvPicPr>
            <a:picLocks noChangeAspect="1"/>
          </p:cNvPicPr>
          <p:nvPr/>
        </p:nvPicPr>
        <p:blipFill>
          <a:blip r:embed="rId2"/>
          <a:stretch>
            <a:fillRect/>
          </a:stretch>
        </p:blipFill>
        <p:spPr>
          <a:xfrm>
            <a:off x="1218077" y="3179605"/>
            <a:ext cx="6533677" cy="1519277"/>
          </a:xfrm>
          <a:prstGeom prst="rect">
            <a:avLst/>
          </a:prstGeom>
        </p:spPr>
      </p:pic>
    </p:spTree>
    <p:extLst>
      <p:ext uri="{BB962C8B-B14F-4D97-AF65-F5344CB8AC3E}">
        <p14:creationId xmlns:p14="http://schemas.microsoft.com/office/powerpoint/2010/main" val="228519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Để chỉ định table cụ thể thì chỉ định bằng attribute </a:t>
            </a:r>
            <a:r>
              <a:rPr lang="en-US">
                <a:solidFill>
                  <a:srgbClr val="FFC000"/>
                </a:solidFill>
                <a:latin typeface="Arial" panose="020B0604020202020204" pitchFamily="34" charset="0"/>
                <a:cs typeface="Arial" panose="020B0604020202020204" pitchFamily="34" charset="0"/>
              </a:rPr>
              <a:t>table</a:t>
            </a:r>
          </a:p>
        </p:txBody>
      </p:sp>
      <p:pic>
        <p:nvPicPr>
          <p:cNvPr id="6" name="Picture 5">
            <a:extLst>
              <a:ext uri="{FF2B5EF4-FFF2-40B4-BE49-F238E27FC236}">
                <a16:creationId xmlns:a16="http://schemas.microsoft.com/office/drawing/2014/main" id="{58847ABE-0798-A8D0-738F-C10589E8C85C}"/>
              </a:ext>
            </a:extLst>
          </p:cNvPr>
          <p:cNvPicPr>
            <a:picLocks noChangeAspect="1"/>
          </p:cNvPicPr>
          <p:nvPr/>
        </p:nvPicPr>
        <p:blipFill>
          <a:blip r:embed="rId2"/>
          <a:stretch>
            <a:fillRect/>
          </a:stretch>
        </p:blipFill>
        <p:spPr>
          <a:xfrm>
            <a:off x="1230487" y="2928966"/>
            <a:ext cx="6919401" cy="1535021"/>
          </a:xfrm>
          <a:prstGeom prst="rect">
            <a:avLst/>
          </a:prstGeom>
        </p:spPr>
      </p:pic>
    </p:spTree>
    <p:extLst>
      <p:ext uri="{BB962C8B-B14F-4D97-AF65-F5344CB8AC3E}">
        <p14:creationId xmlns:p14="http://schemas.microsoft.com/office/powerpoint/2010/main" val="16312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về </a:t>
            </a:r>
            <a:r>
              <a:rPr lang="en-US">
                <a:solidFill>
                  <a:srgbClr val="FFC000"/>
                </a:solidFill>
                <a:latin typeface="Arial" panose="020B0604020202020204" pitchFamily="34" charset="0"/>
                <a:cs typeface="Arial" panose="020B0604020202020204" pitchFamily="34" charset="0"/>
              </a:rPr>
              <a:t>spring.jpa.hibernate.ddl-auto</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là một thuộc tính cấu hình trong Spring Boot</a:t>
            </a:r>
            <a:r>
              <a:rPr lang="en-US">
                <a:latin typeface="Arial" panose="020B0604020202020204" pitchFamily="34" charset="0"/>
                <a:cs typeface="Arial" panose="020B0604020202020204" pitchFamily="34" charset="0"/>
              </a:rPr>
              <a:t> (application.properties)</a:t>
            </a:r>
            <a:r>
              <a:rPr lang="vi-VN">
                <a:latin typeface="Arial" panose="020B0604020202020204" pitchFamily="34" charset="0"/>
                <a:cs typeface="Arial" panose="020B0604020202020204" pitchFamily="34" charset="0"/>
              </a:rPr>
              <a:t>, được sử dụng để điều khiển cách Hibernate sẽ tự động xử lý schema (cấu trúc bảng) của cơ sở dữ liệu khi ứng dụng khởi động.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Nó xác định liệu Hibernate sẽ tự động tạo, cập nhật, hoặc kiểm tra schema của cơ sở dữ liệu dựa trên các entity được khai báo trong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2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none: </a:t>
            </a:r>
            <a:r>
              <a:rPr lang="vi-VN">
                <a:latin typeface="Arial" panose="020B0604020202020204" pitchFamily="34" charset="0"/>
                <a:cs typeface="Arial" panose="020B0604020202020204" pitchFamily="34" charset="0"/>
              </a:rPr>
              <a:t>Hibernate sẽ không thực hiện bất kỳ thao tác nào đối với schema của cơ sở dữ liệu. Cơ sở dữ liệu phải được chuẩn bị sẵn (ví dụ: tạo bảng thủ công hoặc bởi một công cụ khác), và Hibernate chỉ sử dụng cơ sở dữ liệu như hiện tại mà không thay đổi gì.</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spring.jpa.hibernate.ddl-auto=none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43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validate: </a:t>
            </a:r>
            <a:r>
              <a:rPr lang="vi-VN">
                <a:latin typeface="Arial" panose="020B0604020202020204" pitchFamily="34" charset="0"/>
                <a:cs typeface="Arial" panose="020B0604020202020204" pitchFamily="34" charset="0"/>
              </a:rPr>
              <a:t>Hibernate sẽ kiểm tra schema của cơ sở dữ liệu để đảm bảo rằng nó khớp với các entity trong ứng dụng. Nếu không khớp, một ngoại lệ sẽ được ném ra. Điều này hữu ích khi bạn muốn đảm bảo rằng cơ sở dữ liệu và các entity đồng bộ nhưng không muốn Hibernate thay đổi schema.</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spring.jpa.hibernate.ddl-auto=validate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1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update: </a:t>
            </a:r>
            <a:r>
              <a:rPr lang="vi-VN">
                <a:latin typeface="Arial" panose="020B0604020202020204" pitchFamily="34" charset="0"/>
                <a:cs typeface="Arial" panose="020B0604020202020204" pitchFamily="34" charset="0"/>
              </a:rPr>
              <a:t>Hibernate sẽ cập nhật schema của cơ sở dữ liệu để khớp với các entity trong ứng dụng. Nếu có bất kỳ thay đổi nào trong các entity (chẳng hạn như thêm một cột mới), Hibernate sẽ thực hiện các thay đổi tương ứng trong cơ sở dữ liệu.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Tuy nhiên, nó chỉ thêm hoặc thay đổi các cột, và không xóa bất kỳ dữ liệu hoặc bảng nào.</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spring.jpa.hibernate.ddl-auto=update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6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Cũng như </a:t>
            </a:r>
            <a:r>
              <a:rPr lang="vi-VN">
                <a:latin typeface="Arial" panose="020B0604020202020204" pitchFamily="34" charset="0"/>
                <a:cs typeface="Arial" panose="020B0604020202020204" pitchFamily="34" charset="0"/>
              </a:rPr>
              <a:t>Spring Data JDBC</a:t>
            </a:r>
            <a:r>
              <a:rPr lang="en-US">
                <a:latin typeface="Arial" panose="020B0604020202020204" pitchFamily="34" charset="0"/>
                <a:cs typeface="Arial" panose="020B0604020202020204" pitchFamily="34" charset="0"/>
              </a:rPr>
              <a:t>, Spring Data JPA cũng</a:t>
            </a:r>
            <a:r>
              <a:rPr lang="vi-VN">
                <a:latin typeface="Arial" panose="020B0604020202020204" pitchFamily="34" charset="0"/>
                <a:cs typeface="Arial" panose="020B0604020202020204" pitchFamily="34" charset="0"/>
              </a:rPr>
              <a:t> là một phần của Spring Data, cung cấp các giải pháp cho việc tương tác với cơ sở dữ liệu.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 </a:t>
            </a:r>
            <a:r>
              <a:rPr lang="vi-VN">
                <a:latin typeface="Arial" panose="020B0604020202020204" pitchFamily="34" charset="0"/>
                <a:cs typeface="Arial" panose="020B0604020202020204" pitchFamily="34" charset="0"/>
              </a:rPr>
              <a:t>Hibernate sẽ xóa schema hiện tại (nếu có) và tạo lại từ đầu mỗi khi ứng dụng khởi động. Điều này bao gồm việc xóa tất cả các bảng hiện có và tạo lại chúng từ các entity trong ứng dụng.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Tất cả dữ liệu hiện tại trong cơ sở dữ liệu sẽ bị mất khi sử dụng tùy chọn này.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spring.jpa.hibernate.ddl-auto=create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66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create-drop: </a:t>
            </a:r>
            <a:r>
              <a:rPr lang="vi-VN">
                <a:latin typeface="Arial" panose="020B0604020202020204" pitchFamily="34" charset="0"/>
                <a:cs typeface="Arial" panose="020B0604020202020204" pitchFamily="34" charset="0"/>
              </a:rPr>
              <a:t>Tương tự như create, nhưng sau khi ứng dụng dừng lại (shutdown), Hibernate sẽ xóa schema mà nó đã tạo.</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Điều này hữu ích trong các trường hợp thử nghiệm hoặc phát triển khi bạn không muốn lưu trữ dữ liệu sau khi ứng dụng dừng lại.</a:t>
            </a:r>
            <a:r>
              <a:rPr lang="en-US">
                <a:latin typeface="Arial" panose="020B0604020202020204" pitchFamily="34" charset="0"/>
                <a:cs typeface="Arial" panose="020B0604020202020204" pitchFamily="34" charset="0"/>
              </a:rPr>
              <a:t> </a:t>
            </a:r>
          </a:p>
          <a:p>
            <a:pPr lvl="1"/>
            <a:r>
              <a:rPr lang="en-US">
                <a:latin typeface="Arial" panose="020B0604020202020204" pitchFamily="34" charset="0"/>
                <a:cs typeface="Arial" panose="020B0604020202020204" pitchFamily="34" charset="0"/>
              </a:rPr>
              <a:t>spring.jpa.hibernate.ddl-auto=create-drop</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4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repository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Giới thiệu </a:t>
            </a:r>
            <a:r>
              <a:rPr lang="vi-VN">
                <a:solidFill>
                  <a:srgbClr val="FFC000"/>
                </a:solidFill>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a:t>
            </a:r>
          </a:p>
          <a:p>
            <a:pPr lvl="1"/>
            <a:r>
              <a:rPr lang="en-US">
                <a:latin typeface="Arial" panose="020B0604020202020204" pitchFamily="34" charset="0"/>
                <a:cs typeface="Arial" panose="020B0604020202020204" pitchFamily="34" charset="0"/>
              </a:rPr>
              <a:t>L</a:t>
            </a:r>
            <a:r>
              <a:rPr lang="vi-VN">
                <a:latin typeface="Arial" panose="020B0604020202020204" pitchFamily="34" charset="0"/>
                <a:cs typeface="Arial" panose="020B0604020202020204" pitchFamily="34" charset="0"/>
              </a:rPr>
              <a:t>à một interface trong Spring Data JPA, mở rộng từ CrudRepository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PagingAndSortingRepository</a:t>
            </a:r>
            <a:r>
              <a:rPr lang="en-US">
                <a:latin typeface="Arial" panose="020B0604020202020204" pitchFamily="34" charset="0"/>
                <a:cs typeface="Arial" panose="020B0604020202020204" pitchFamily="34" charset="0"/>
              </a:rPr>
              <a:t>, QueryByExampleExecutor</a:t>
            </a:r>
            <a:r>
              <a:rPr lang="vi-VN">
                <a:latin typeface="Arial" panose="020B0604020202020204" pitchFamily="34" charset="0"/>
                <a:cs typeface="Arial" panose="020B0604020202020204" pitchFamily="34" charset="0"/>
              </a:rPr>
              <a:t>, và cung cấp các chức năng nâng cao để làm việc với cơ sở dữ liệu trong các ứng dụng Spring.</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Ngoài ra </a:t>
            </a:r>
            <a:r>
              <a:rPr lang="vi-VN">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 còn</a:t>
            </a:r>
            <a:r>
              <a:rPr lang="vi-VN">
                <a:latin typeface="Arial" panose="020B0604020202020204" pitchFamily="34" charset="0"/>
                <a:cs typeface="Arial" panose="020B0604020202020204" pitchFamily="34" charset="0"/>
              </a:rPr>
              <a:t> cung cấp các phương thức tiện ích để thao tác với dữ liệu trong các entity JPA mà không cần viết nhiều mã thủ công, giúp đơn giản hóa việc phát triển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59F1F3A-84D7-772C-088D-65981127B849}"/>
              </a:ext>
            </a:extLst>
          </p:cNvPr>
          <p:cNvPicPr>
            <a:picLocks noChangeAspect="1"/>
          </p:cNvPicPr>
          <p:nvPr/>
        </p:nvPicPr>
        <p:blipFill>
          <a:blip r:embed="rId2"/>
          <a:stretch>
            <a:fillRect/>
          </a:stretch>
        </p:blipFill>
        <p:spPr>
          <a:xfrm>
            <a:off x="767443" y="2612279"/>
            <a:ext cx="6477000" cy="638175"/>
          </a:xfrm>
          <a:prstGeom prst="rect">
            <a:avLst/>
          </a:prstGeom>
        </p:spPr>
      </p:pic>
    </p:spTree>
    <p:extLst>
      <p:ext uri="{BB962C8B-B14F-4D97-AF65-F5344CB8AC3E}">
        <p14:creationId xmlns:p14="http://schemas.microsoft.com/office/powerpoint/2010/main" val="120201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JpaRepository hỗ trợ nhiều cách để tạo truy vấn tùy chỉnh, bao gồm:</a:t>
            </a:r>
          </a:p>
          <a:p>
            <a:pPr lvl="1"/>
            <a:r>
              <a:rPr lang="vi-VN">
                <a:latin typeface="Arial" panose="020B0604020202020204" pitchFamily="34" charset="0"/>
                <a:cs typeface="Arial" panose="020B0604020202020204" pitchFamily="34" charset="0"/>
              </a:rPr>
              <a:t>Phương thức truy vấn theo quy ước (Query Method).</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Truy vấn với @Query Annotation.</a:t>
            </a:r>
          </a:p>
          <a:p>
            <a:pPr lvl="1"/>
            <a:r>
              <a:rPr lang="en-US">
                <a:latin typeface="Arial" panose="020B0604020202020204" pitchFamily="34" charset="0"/>
                <a:cs typeface="Arial" panose="020B0604020202020204" pitchFamily="34" charset="0"/>
              </a:rPr>
              <a:t>Truy vấn động với Criteria API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Truy vấn bằng cách sử dụng các phương thức trong các repository tùy chỉnh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78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Phương thức truy vấn theo quy ước (Query Method)</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Spring Data JPA cho phép bạn tạo truy vấn dựa trên tên phương thức theo quy ước. Các quy ước này bao gồm tên của thuộc tính trong entity và các từ khóa như And, Or, Between, Like, GreaterThan, LessThan, v.v.</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3AC1662-E431-C1D2-B3E6-8A9C923B9FFB}"/>
              </a:ext>
            </a:extLst>
          </p:cNvPr>
          <p:cNvPicPr>
            <a:picLocks noChangeAspect="1"/>
          </p:cNvPicPr>
          <p:nvPr/>
        </p:nvPicPr>
        <p:blipFill>
          <a:blip r:embed="rId2"/>
          <a:stretch>
            <a:fillRect/>
          </a:stretch>
        </p:blipFill>
        <p:spPr>
          <a:xfrm>
            <a:off x="1484431" y="3772105"/>
            <a:ext cx="4557831" cy="2125415"/>
          </a:xfrm>
          <a:prstGeom prst="rect">
            <a:avLst/>
          </a:prstGeom>
        </p:spPr>
      </p:pic>
    </p:spTree>
    <p:extLst>
      <p:ext uri="{BB962C8B-B14F-4D97-AF65-F5344CB8AC3E}">
        <p14:creationId xmlns:p14="http://schemas.microsoft.com/office/powerpoint/2010/main" val="132827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Truy vấn với @Query Annotation:</a:t>
            </a:r>
          </a:p>
          <a:p>
            <a:pPr lvl="1"/>
            <a:r>
              <a:rPr lang="vi-VN">
                <a:latin typeface="Arial" panose="020B0604020202020204" pitchFamily="34" charset="0"/>
                <a:cs typeface="Arial" panose="020B0604020202020204" pitchFamily="34" charset="0"/>
              </a:rPr>
              <a:t>Nếu bạn cần viết các truy vấn phức tạp hơn hoặc không thể biểu diễn bằng tên phương thức, bạn có thể sử dụng @Query để định nghĩa truy vấn JPQL hoặc native query.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DF6F8C-016A-389E-BE84-8E17AA4BD570}"/>
              </a:ext>
            </a:extLst>
          </p:cNvPr>
          <p:cNvPicPr>
            <a:picLocks noChangeAspect="1"/>
          </p:cNvPicPr>
          <p:nvPr/>
        </p:nvPicPr>
        <p:blipFill>
          <a:blip r:embed="rId2"/>
          <a:stretch>
            <a:fillRect/>
          </a:stretch>
        </p:blipFill>
        <p:spPr>
          <a:xfrm>
            <a:off x="1477683" y="3801005"/>
            <a:ext cx="5342659" cy="1532659"/>
          </a:xfrm>
          <a:prstGeom prst="rect">
            <a:avLst/>
          </a:prstGeom>
        </p:spPr>
      </p:pic>
    </p:spTree>
    <p:extLst>
      <p:ext uri="{BB962C8B-B14F-4D97-AF65-F5344CB8AC3E}">
        <p14:creationId xmlns:p14="http://schemas.microsoft.com/office/powerpoint/2010/main" val="382453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18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JPQL là một ngôn ngữ truy vấn hướng đối tượng, tương tự như SQL nhưng hoạt động trên các entity (entities) của JPA thay vì các bảng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Native Query cho phép bạn viết các truy vấn SQL thuần túy trực tiếp, tương tự như bạn thực hiện trong bất kỳ ứng dụng nào sử dụng SQL.</a:t>
            </a:r>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572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B121FDF-9419-C3B5-064F-0480FD3D8E0F}"/>
              </a:ext>
            </a:extLst>
          </p:cNvPr>
          <p:cNvPicPr>
            <a:picLocks noChangeAspect="1"/>
          </p:cNvPicPr>
          <p:nvPr/>
        </p:nvPicPr>
        <p:blipFill>
          <a:blip r:embed="rId2"/>
          <a:stretch>
            <a:fillRect/>
          </a:stretch>
        </p:blipFill>
        <p:spPr>
          <a:xfrm>
            <a:off x="2078808" y="2547864"/>
            <a:ext cx="5793719" cy="3329814"/>
          </a:xfrm>
          <a:prstGeom prst="rect">
            <a:avLst/>
          </a:prstGeom>
        </p:spPr>
      </p:pic>
    </p:spTree>
    <p:extLst>
      <p:ext uri="{BB962C8B-B14F-4D97-AF65-F5344CB8AC3E}">
        <p14:creationId xmlns:p14="http://schemas.microsoft.com/office/powerpoint/2010/main" val="3860554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Relationship</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Các relationship trường gặp là:</a:t>
            </a:r>
          </a:p>
          <a:p>
            <a:pPr lvl="1"/>
            <a:r>
              <a:rPr lang="en-US">
                <a:latin typeface="Arial" panose="020B0604020202020204" pitchFamily="34" charset="0"/>
                <a:cs typeface="Arial" panose="020B0604020202020204" pitchFamily="34" charset="0"/>
              </a:rPr>
              <a:t>one-to-one (một chiều hoặc hai chiều)</a:t>
            </a:r>
          </a:p>
          <a:p>
            <a:pPr lvl="1"/>
            <a:r>
              <a:rPr lang="en-US">
                <a:latin typeface="Arial" panose="020B0604020202020204" pitchFamily="34" charset="0"/>
                <a:cs typeface="Arial" panose="020B0604020202020204" pitchFamily="34" charset="0"/>
              </a:rPr>
              <a:t>one-to-many</a:t>
            </a:r>
          </a:p>
          <a:p>
            <a:pPr lvl="1"/>
            <a:r>
              <a:rPr lang="en-US">
                <a:latin typeface="Arial" panose="020B0604020202020204" pitchFamily="34" charset="0"/>
                <a:cs typeface="Arial" panose="020B0604020202020204" pitchFamily="34" charset="0"/>
              </a:rPr>
              <a:t>many-to-many</a:t>
            </a:r>
          </a:p>
        </p:txBody>
      </p:sp>
    </p:spTree>
    <p:extLst>
      <p:ext uri="{BB962C8B-B14F-4D97-AF65-F5344CB8AC3E}">
        <p14:creationId xmlns:p14="http://schemas.microsoft.com/office/powerpoint/2010/main" val="59435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60291CD-B806-F7EA-E908-FC4C4A2AE123}"/>
              </a:ext>
            </a:extLst>
          </p:cNvPr>
          <p:cNvPicPr>
            <a:picLocks noChangeAspect="1"/>
          </p:cNvPicPr>
          <p:nvPr/>
        </p:nvPicPr>
        <p:blipFill>
          <a:blip r:embed="rId2"/>
          <a:stretch>
            <a:fillRect/>
          </a:stretch>
        </p:blipFill>
        <p:spPr>
          <a:xfrm>
            <a:off x="677334" y="2661503"/>
            <a:ext cx="8327300" cy="3326470"/>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a:xfrm>
            <a:off x="677334" y="2160589"/>
            <a:ext cx="8596668" cy="4426823"/>
          </a:xfrm>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thể hiện mối quan hệ 1 – 1 một chiều, tức là chỉ User truy cập được Profile (hoặc ngược lại)</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@OneToOne</a:t>
            </a:r>
            <a:r>
              <a:rPr lang="en-US">
                <a:latin typeface="Arial" panose="020B0604020202020204" pitchFamily="34" charset="0"/>
                <a:cs typeface="Arial" panose="020B0604020202020204" pitchFamily="34" charset="0"/>
              </a:rPr>
              <a:t>: S</a:t>
            </a:r>
            <a:r>
              <a:rPr lang="vi-VN">
                <a:latin typeface="Arial" panose="020B0604020202020204" pitchFamily="34" charset="0"/>
                <a:cs typeface="Arial" panose="020B0604020202020204" pitchFamily="34" charset="0"/>
              </a:rPr>
              <a:t>ử dụng để xác định mối quan hệ 1-1 giữa hai </a:t>
            </a:r>
            <a:r>
              <a:rPr lang="en-US">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2BEE7BF-8FFF-487A-50A0-22E74F7FE31F}"/>
              </a:ext>
            </a:extLst>
          </p:cNvPr>
          <p:cNvPicPr>
            <a:picLocks noChangeAspect="1"/>
          </p:cNvPicPr>
          <p:nvPr/>
        </p:nvPicPr>
        <p:blipFill>
          <a:blip r:embed="rId2"/>
          <a:stretch>
            <a:fillRect/>
          </a:stretch>
        </p:blipFill>
        <p:spPr>
          <a:xfrm>
            <a:off x="1106542" y="3721359"/>
            <a:ext cx="4021825" cy="1975132"/>
          </a:xfrm>
          <a:prstGeom prst="rect">
            <a:avLst/>
          </a:prstGeom>
        </p:spPr>
      </p:pic>
      <p:pic>
        <p:nvPicPr>
          <p:cNvPr id="7" name="Picture 6">
            <a:extLst>
              <a:ext uri="{FF2B5EF4-FFF2-40B4-BE49-F238E27FC236}">
                <a16:creationId xmlns:a16="http://schemas.microsoft.com/office/drawing/2014/main" id="{33923BBE-5FB1-2AD1-4C91-692A728FD076}"/>
              </a:ext>
            </a:extLst>
          </p:cNvPr>
          <p:cNvPicPr>
            <a:picLocks noChangeAspect="1"/>
          </p:cNvPicPr>
          <p:nvPr/>
        </p:nvPicPr>
        <p:blipFill>
          <a:blip r:embed="rId3"/>
          <a:stretch>
            <a:fillRect/>
          </a:stretch>
        </p:blipFill>
        <p:spPr>
          <a:xfrm>
            <a:off x="5331040" y="3721359"/>
            <a:ext cx="3993201" cy="1574380"/>
          </a:xfrm>
          <a:prstGeom prst="rect">
            <a:avLst/>
          </a:prstGeom>
        </p:spPr>
      </p:pic>
    </p:spTree>
    <p:extLst>
      <p:ext uri="{BB962C8B-B14F-4D97-AF65-F5344CB8AC3E}">
        <p14:creationId xmlns:p14="http://schemas.microsoft.com/office/powerpoint/2010/main" val="87153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khóa ngoại là </a:t>
            </a:r>
            <a:r>
              <a:rPr lang="en-US">
                <a:solidFill>
                  <a:srgbClr val="FFC000"/>
                </a:solidFill>
                <a:latin typeface="Arial" panose="020B0604020202020204" pitchFamily="34" charset="0"/>
                <a:cs typeface="Arial" panose="020B0604020202020204" pitchFamily="34" charset="0"/>
              </a:rPr>
              <a:t>profile_id</a:t>
            </a: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Nếu muốn custom lại column thay vì sử dụng profile_id thì sử dụng annotation</a:t>
            </a:r>
            <a:r>
              <a:rPr lang="en-US">
                <a:solidFill>
                  <a:srgbClr val="FFC000"/>
                </a:solidFill>
                <a:latin typeface="Arial" panose="020B0604020202020204" pitchFamily="34" charset="0"/>
                <a:cs typeface="Arial" panose="020B0604020202020204" pitchFamily="34" charset="0"/>
              </a:rPr>
              <a:t> @JoinColumn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0940BC-7965-094F-CA93-37A6F5D0E94E}"/>
              </a:ext>
            </a:extLst>
          </p:cNvPr>
          <p:cNvPicPr>
            <a:picLocks noChangeAspect="1"/>
          </p:cNvPicPr>
          <p:nvPr/>
        </p:nvPicPr>
        <p:blipFill>
          <a:blip r:embed="rId2"/>
          <a:stretch>
            <a:fillRect/>
          </a:stretch>
        </p:blipFill>
        <p:spPr>
          <a:xfrm>
            <a:off x="1112763" y="2867025"/>
            <a:ext cx="4086225" cy="1123950"/>
          </a:xfrm>
          <a:prstGeom prst="rect">
            <a:avLst/>
          </a:prstGeom>
        </p:spPr>
      </p:pic>
    </p:spTree>
    <p:extLst>
      <p:ext uri="{BB962C8B-B14F-4D97-AF65-F5344CB8AC3E}">
        <p14:creationId xmlns:p14="http://schemas.microsoft.com/office/powerpoint/2010/main" val="248021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giờ ta muốn đặt khóa ngoại là </a:t>
            </a:r>
            <a:r>
              <a:rPr lang="en-US">
                <a:solidFill>
                  <a:srgbClr val="FFC000"/>
                </a:solidFill>
                <a:latin typeface="Arial" panose="020B0604020202020204" pitchFamily="34" charset="0"/>
                <a:cs typeface="Arial" panose="020B0604020202020204" pitchFamily="34" charset="0"/>
              </a:rPr>
              <a:t>test_id</a:t>
            </a: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name</a:t>
            </a:r>
            <a:r>
              <a:rPr lang="en-US">
                <a:solidFill>
                  <a:schemeClr val="tx1"/>
                </a:solidFill>
                <a:latin typeface="Arial" panose="020B0604020202020204" pitchFamily="34" charset="0"/>
                <a:cs typeface="Arial" panose="020B0604020202020204" pitchFamily="34" charset="0"/>
              </a:rPr>
              <a:t>: Chính là tên column khóa ngoại mà mình muốn đặt</a:t>
            </a:r>
          </a:p>
          <a:p>
            <a:r>
              <a:rPr lang="en-US">
                <a:solidFill>
                  <a:srgbClr val="FFC000"/>
                </a:solidFill>
                <a:latin typeface="Arial" panose="020B0604020202020204" pitchFamily="34" charset="0"/>
                <a:cs typeface="Arial" panose="020B0604020202020204" pitchFamily="34" charset="0"/>
              </a:rPr>
              <a:t>referencedColumnName</a:t>
            </a:r>
            <a:r>
              <a:rPr lang="en-US">
                <a:solidFill>
                  <a:schemeClr val="tx1"/>
                </a:solidFill>
                <a:latin typeface="Arial" panose="020B0604020202020204" pitchFamily="34" charset="0"/>
                <a:cs typeface="Arial" panose="020B0604020202020204" pitchFamily="34" charset="0"/>
              </a:rPr>
              <a:t>: Là tên khóa chính của entity Profile</a:t>
            </a: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04BD611-1834-FC85-0082-065A78E1C36C}"/>
              </a:ext>
            </a:extLst>
          </p:cNvPr>
          <p:cNvPicPr>
            <a:picLocks noChangeAspect="1"/>
          </p:cNvPicPr>
          <p:nvPr/>
        </p:nvPicPr>
        <p:blipFill>
          <a:blip r:embed="rId2"/>
          <a:stretch>
            <a:fillRect/>
          </a:stretch>
        </p:blipFill>
        <p:spPr>
          <a:xfrm>
            <a:off x="1145695" y="2564513"/>
            <a:ext cx="4501295" cy="1996600"/>
          </a:xfrm>
          <a:prstGeom prst="rect">
            <a:avLst/>
          </a:prstGeom>
        </p:spPr>
      </p:pic>
    </p:spTree>
    <p:extLst>
      <p:ext uri="{BB962C8B-B14F-4D97-AF65-F5344CB8AC3E}">
        <p14:creationId xmlns:p14="http://schemas.microsoft.com/office/powerpoint/2010/main" val="2169830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Kết quả</a:t>
            </a:r>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29611E2-0F92-F596-33F2-214271D7AC9B}"/>
              </a:ext>
            </a:extLst>
          </p:cNvPr>
          <p:cNvPicPr>
            <a:picLocks noChangeAspect="1"/>
          </p:cNvPicPr>
          <p:nvPr/>
        </p:nvPicPr>
        <p:blipFill>
          <a:blip r:embed="rId2"/>
          <a:stretch>
            <a:fillRect/>
          </a:stretch>
        </p:blipFill>
        <p:spPr>
          <a:xfrm>
            <a:off x="1122006" y="2563959"/>
            <a:ext cx="4038600" cy="1076325"/>
          </a:xfrm>
          <a:prstGeom prst="rect">
            <a:avLst/>
          </a:prstGeom>
        </p:spPr>
      </p:pic>
    </p:spTree>
    <p:extLst>
      <p:ext uri="{BB962C8B-B14F-4D97-AF65-F5344CB8AC3E}">
        <p14:creationId xmlns:p14="http://schemas.microsoft.com/office/powerpoint/2010/main" val="3281104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Trường hợp Profile truy cập User</a:t>
            </a:r>
          </a:p>
        </p:txBody>
      </p:sp>
      <p:pic>
        <p:nvPicPr>
          <p:cNvPr id="6" name="Picture 5">
            <a:extLst>
              <a:ext uri="{FF2B5EF4-FFF2-40B4-BE49-F238E27FC236}">
                <a16:creationId xmlns:a16="http://schemas.microsoft.com/office/drawing/2014/main" id="{65BE4ADD-182C-4E8A-F275-30C141AB23E1}"/>
              </a:ext>
            </a:extLst>
          </p:cNvPr>
          <p:cNvPicPr>
            <a:picLocks noChangeAspect="1"/>
          </p:cNvPicPr>
          <p:nvPr/>
        </p:nvPicPr>
        <p:blipFill>
          <a:blip r:embed="rId2"/>
          <a:stretch>
            <a:fillRect/>
          </a:stretch>
        </p:blipFill>
        <p:spPr>
          <a:xfrm>
            <a:off x="1095423" y="3721359"/>
            <a:ext cx="4007515" cy="1381161"/>
          </a:xfrm>
          <a:prstGeom prst="rect">
            <a:avLst/>
          </a:prstGeom>
        </p:spPr>
      </p:pic>
      <p:pic>
        <p:nvPicPr>
          <p:cNvPr id="9" name="Picture 8">
            <a:extLst>
              <a:ext uri="{FF2B5EF4-FFF2-40B4-BE49-F238E27FC236}">
                <a16:creationId xmlns:a16="http://schemas.microsoft.com/office/drawing/2014/main" id="{441B607B-F718-CCD5-DAF9-5CD29DB2F284}"/>
              </a:ext>
            </a:extLst>
          </p:cNvPr>
          <p:cNvPicPr>
            <a:picLocks noChangeAspect="1"/>
          </p:cNvPicPr>
          <p:nvPr/>
        </p:nvPicPr>
        <p:blipFill>
          <a:blip r:embed="rId3"/>
          <a:stretch>
            <a:fillRect/>
          </a:stretch>
        </p:blipFill>
        <p:spPr>
          <a:xfrm>
            <a:off x="5209760" y="3721359"/>
            <a:ext cx="3957419" cy="1660255"/>
          </a:xfrm>
          <a:prstGeom prst="rect">
            <a:avLst/>
          </a:prstGeom>
        </p:spPr>
      </p:pic>
    </p:spTree>
    <p:extLst>
      <p:ext uri="{BB962C8B-B14F-4D97-AF65-F5344CB8AC3E}">
        <p14:creationId xmlns:p14="http://schemas.microsoft.com/office/powerpoint/2010/main" val="2251413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là </a:t>
            </a:r>
            <a:r>
              <a:rPr lang="en-US">
                <a:solidFill>
                  <a:srgbClr val="FFC000"/>
                </a:solidFill>
                <a:latin typeface="Arial" panose="020B0604020202020204" pitchFamily="34" charset="0"/>
                <a:cs typeface="Arial" panose="020B0604020202020204" pitchFamily="34" charset="0"/>
              </a:rPr>
              <a:t>user_id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1970329-FF9F-7345-22BE-EA0368DAB5A0}"/>
              </a:ext>
            </a:extLst>
          </p:cNvPr>
          <p:cNvPicPr>
            <a:picLocks noChangeAspect="1"/>
          </p:cNvPicPr>
          <p:nvPr/>
        </p:nvPicPr>
        <p:blipFill>
          <a:blip r:embed="rId2"/>
          <a:stretch>
            <a:fillRect/>
          </a:stretch>
        </p:blipFill>
        <p:spPr>
          <a:xfrm>
            <a:off x="1120840" y="2610530"/>
            <a:ext cx="4152900" cy="1114425"/>
          </a:xfrm>
          <a:prstGeom prst="rect">
            <a:avLst/>
          </a:prstGeom>
        </p:spPr>
      </p:pic>
    </p:spTree>
    <p:extLst>
      <p:ext uri="{BB962C8B-B14F-4D97-AF65-F5344CB8AC3E}">
        <p14:creationId xmlns:p14="http://schemas.microsoft.com/office/powerpoint/2010/main" val="3655652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a:xfrm>
            <a:off x="677334" y="2160589"/>
            <a:ext cx="8596668" cy="4377060"/>
          </a:xfrm>
        </p:spPr>
        <p:txBody>
          <a:bodyPr>
            <a:normAutofit/>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thể hiện mối quan hệ 1 – 1 hai chiều, tức là User và Profile đều truy cập được nhau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mappedBy</a:t>
            </a:r>
            <a:r>
              <a:rPr lang="en-US">
                <a:latin typeface="Arial" panose="020B0604020202020204" pitchFamily="34" charset="0"/>
                <a:cs typeface="Arial" panose="020B0604020202020204" pitchFamily="34" charset="0"/>
              </a:rPr>
              <a:t>: S</a:t>
            </a:r>
            <a:r>
              <a:rPr lang="vi-VN">
                <a:latin typeface="Arial" panose="020B0604020202020204" pitchFamily="34" charset="0"/>
                <a:cs typeface="Arial" panose="020B0604020202020204" pitchFamily="34" charset="0"/>
              </a:rPr>
              <a:t>ử dụng ở phía </a:t>
            </a:r>
            <a:r>
              <a:rPr lang="en-US">
                <a:latin typeface="Arial" panose="020B0604020202020204" pitchFamily="34" charset="0"/>
                <a:cs typeface="Arial" panose="020B0604020202020204" pitchFamily="34" charset="0"/>
              </a:rPr>
              <a:t>con (Profile) </a:t>
            </a:r>
            <a:r>
              <a:rPr lang="vi-VN">
                <a:latin typeface="Arial" panose="020B0604020202020204" pitchFamily="34" charset="0"/>
                <a:cs typeface="Arial" panose="020B0604020202020204" pitchFamily="34" charset="0"/>
              </a:rPr>
              <a:t>để chỉ ra rằng cột khóa ngoại ở </a:t>
            </a:r>
            <a:r>
              <a:rPr lang="en-US">
                <a:latin typeface="Arial" panose="020B0604020202020204" pitchFamily="34" charset="0"/>
                <a:cs typeface="Arial" panose="020B0604020202020204" pitchFamily="34" charset="0"/>
              </a:rPr>
              <a:t>entity </a:t>
            </a:r>
            <a:r>
              <a:rPr lang="vi-VN">
                <a:latin typeface="Arial" panose="020B0604020202020204" pitchFamily="34" charset="0"/>
                <a:cs typeface="Arial" panose="020B0604020202020204" pitchFamily="34" charset="0"/>
              </a:rPr>
              <a:t>khác (</a:t>
            </a:r>
            <a:r>
              <a:rPr lang="en-US">
                <a:latin typeface="Arial" panose="020B0604020202020204" pitchFamily="34" charset="0"/>
                <a:cs typeface="Arial" panose="020B0604020202020204" pitchFamily="34" charset="0"/>
              </a:rPr>
              <a:t>User</a:t>
            </a:r>
            <a:r>
              <a:rPr lang="vi-VN">
                <a:latin typeface="Arial" panose="020B0604020202020204" pitchFamily="34" charset="0"/>
                <a:cs typeface="Arial" panose="020B0604020202020204" pitchFamily="34" charset="0"/>
              </a:rPr>
              <a:t>) sẽ điều khiển mối quan hệ này.</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A564433-F7F5-E589-98A2-BD9878F27267}"/>
              </a:ext>
            </a:extLst>
          </p:cNvPr>
          <p:cNvPicPr>
            <a:picLocks noChangeAspect="1"/>
          </p:cNvPicPr>
          <p:nvPr/>
        </p:nvPicPr>
        <p:blipFill>
          <a:blip r:embed="rId2"/>
          <a:stretch>
            <a:fillRect/>
          </a:stretch>
        </p:blipFill>
        <p:spPr>
          <a:xfrm>
            <a:off x="1116246" y="3721359"/>
            <a:ext cx="4000357" cy="1839162"/>
          </a:xfrm>
          <a:prstGeom prst="rect">
            <a:avLst/>
          </a:prstGeom>
        </p:spPr>
      </p:pic>
      <p:pic>
        <p:nvPicPr>
          <p:cNvPr id="9" name="Picture 8">
            <a:extLst>
              <a:ext uri="{FF2B5EF4-FFF2-40B4-BE49-F238E27FC236}">
                <a16:creationId xmlns:a16="http://schemas.microsoft.com/office/drawing/2014/main" id="{9001165D-2746-E539-9143-18D4705CDDDB}"/>
              </a:ext>
            </a:extLst>
          </p:cNvPr>
          <p:cNvPicPr>
            <a:picLocks noChangeAspect="1"/>
          </p:cNvPicPr>
          <p:nvPr/>
        </p:nvPicPr>
        <p:blipFill>
          <a:blip r:embed="rId3"/>
          <a:stretch>
            <a:fillRect/>
          </a:stretch>
        </p:blipFill>
        <p:spPr>
          <a:xfrm>
            <a:off x="5209436" y="3721359"/>
            <a:ext cx="3971732" cy="1681724"/>
          </a:xfrm>
          <a:prstGeom prst="rect">
            <a:avLst/>
          </a:prstGeom>
        </p:spPr>
      </p:pic>
    </p:spTree>
    <p:extLst>
      <p:ext uri="{BB962C8B-B14F-4D97-AF65-F5344CB8AC3E}">
        <p14:creationId xmlns:p14="http://schemas.microsoft.com/office/powerpoint/2010/main" val="324609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là </a:t>
            </a:r>
            <a:r>
              <a:rPr lang="en-US">
                <a:solidFill>
                  <a:srgbClr val="FFC000"/>
                </a:solidFill>
                <a:latin typeface="Arial" panose="020B0604020202020204" pitchFamily="34" charset="0"/>
                <a:cs typeface="Arial" panose="020B0604020202020204" pitchFamily="34" charset="0"/>
              </a:rPr>
              <a:t>profile_id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0940BC-7965-094F-CA93-37A6F5D0E94E}"/>
              </a:ext>
            </a:extLst>
          </p:cNvPr>
          <p:cNvPicPr>
            <a:picLocks noChangeAspect="1"/>
          </p:cNvPicPr>
          <p:nvPr/>
        </p:nvPicPr>
        <p:blipFill>
          <a:blip r:embed="rId2"/>
          <a:stretch>
            <a:fillRect/>
          </a:stretch>
        </p:blipFill>
        <p:spPr>
          <a:xfrm>
            <a:off x="1125204" y="2580886"/>
            <a:ext cx="4086225" cy="1123950"/>
          </a:xfrm>
          <a:prstGeom prst="rect">
            <a:avLst/>
          </a:prstGeom>
        </p:spPr>
      </p:pic>
    </p:spTree>
    <p:extLst>
      <p:ext uri="{BB962C8B-B14F-4D97-AF65-F5344CB8AC3E}">
        <p14:creationId xmlns:p14="http://schemas.microsoft.com/office/powerpoint/2010/main" val="2404754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Chạy thử xem thế nào nhé </a:t>
            </a:r>
            <a:r>
              <a:rPr lang="en-US">
                <a:latin typeface="Arial" panose="020B0604020202020204" pitchFamily="34" charset="0"/>
                <a:cs typeface="Arial" panose="020B0604020202020204" pitchFamily="34" charset="0"/>
                <a:sym typeface="Wingdings" panose="05000000000000000000" pitchFamily="2" charset="2"/>
              </a:rPr>
              <a:t></a:t>
            </a:r>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96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Lỗi trên là do quá trình chuyển đổi entity thành json gặp vấn đề.</a:t>
            </a:r>
          </a:p>
          <a:p>
            <a:r>
              <a:rPr lang="en-US">
                <a:solidFill>
                  <a:schemeClr val="tx1"/>
                </a:solidFill>
                <a:latin typeface="Arial" panose="020B0604020202020204" pitchFamily="34" charset="0"/>
                <a:cs typeface="Arial" panose="020B0604020202020204" pitchFamily="34" charset="0"/>
              </a:rPr>
              <a:t>V</a:t>
            </a:r>
            <a:r>
              <a:rPr lang="vi-VN">
                <a:solidFill>
                  <a:schemeClr val="tx1"/>
                </a:solidFill>
                <a:latin typeface="Arial" panose="020B0604020202020204" pitchFamily="34" charset="0"/>
                <a:cs typeface="Arial" panose="020B0604020202020204" pitchFamily="34" charset="0"/>
              </a:rPr>
              <a:t>iệc chuyển đổi các đối tượng sang </a:t>
            </a:r>
            <a:r>
              <a:rPr lang="en-US">
                <a:solidFill>
                  <a:schemeClr val="tx1"/>
                </a:solidFill>
                <a:latin typeface="Arial" panose="020B0604020202020204" pitchFamily="34" charset="0"/>
                <a:cs typeface="Arial" panose="020B0604020202020204" pitchFamily="34" charset="0"/>
              </a:rPr>
              <a:t>json</a:t>
            </a:r>
            <a:r>
              <a:rPr lang="vi-VN">
                <a:solidFill>
                  <a:schemeClr val="tx1"/>
                </a:solidFill>
                <a:latin typeface="Arial" panose="020B0604020202020204" pitchFamily="34" charset="0"/>
                <a:cs typeface="Arial" panose="020B0604020202020204" pitchFamily="34" charset="0"/>
              </a:rPr>
              <a:t> sẽ dẫn đến vòng lặp. User chứa Profile, và Profile lại chứa User, tạo ra một vòng lặp vô tận.</a:t>
            </a:r>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66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Data</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Sample data với table User</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30487"/>
            <a:ext cx="3552825" cy="1914525"/>
          </a:xfrm>
          <a:prstGeom prst="rect">
            <a:avLst/>
          </a:prstGeom>
        </p:spPr>
      </p:pic>
      <p:sp>
        <p:nvSpPr>
          <p:cNvPr id="5" name="Rectangle 4"/>
          <p:cNvSpPr/>
          <p:nvPr/>
        </p:nvSpPr>
        <p:spPr>
          <a:xfrm>
            <a:off x="677334" y="4602887"/>
            <a:ext cx="4548716" cy="1384995"/>
          </a:xfrm>
          <a:prstGeom prst="rect">
            <a:avLst/>
          </a:prstGeom>
        </p:spPr>
        <p:txBody>
          <a:bodyPr wrap="square">
            <a:spAutoFit/>
          </a:bodyPr>
          <a:lstStyle/>
          <a:p>
            <a:r>
              <a:rPr lang="en-US" sz="1400"/>
              <a:t>INSERT INTO `user` (`id`, `name`, `email`) VALUES</a:t>
            </a:r>
          </a:p>
          <a:p>
            <a:r>
              <a:rPr lang="en-US" sz="1400"/>
              <a:t>	(1, 'Hào', 'hao@abc.com'),</a:t>
            </a:r>
          </a:p>
          <a:p>
            <a:r>
              <a:rPr lang="en-US" sz="1400"/>
              <a:t>	(2, 'Lan', 'lan@abc.com'),</a:t>
            </a:r>
          </a:p>
          <a:p>
            <a:r>
              <a:rPr lang="en-US" sz="1400"/>
              <a:t>	(3, 'Điệp', 'diep@abc.com'),</a:t>
            </a:r>
          </a:p>
          <a:p>
            <a:r>
              <a:rPr lang="en-US" sz="1400"/>
              <a:t>	(4, 'Hào', 'hao@abc.com'),</a:t>
            </a:r>
          </a:p>
          <a:p>
            <a:r>
              <a:rPr lang="en-US" sz="1400"/>
              <a:t>	(5, 'Linh', 'linh@abc.com');</a:t>
            </a:r>
          </a:p>
        </p:txBody>
      </p:sp>
    </p:spTree>
    <p:extLst>
      <p:ext uri="{BB962C8B-B14F-4D97-AF65-F5344CB8AC3E}">
        <p14:creationId xmlns:p14="http://schemas.microsoft.com/office/powerpoint/2010/main" val="1543493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Cách fix:</a:t>
            </a:r>
          </a:p>
          <a:p>
            <a:pPr lvl="1"/>
            <a:r>
              <a:rPr lang="en-US">
                <a:solidFill>
                  <a:schemeClr val="tx1"/>
                </a:solidFill>
                <a:latin typeface="Arial" panose="020B0604020202020204" pitchFamily="34" charset="0"/>
                <a:cs typeface="Arial" panose="020B0604020202020204" pitchFamily="34" charset="0"/>
              </a:rPr>
              <a:t>1. Sử dụng dto thay vì entity để tránh các mối quan hệ lồng nhau (thường dùng)</a:t>
            </a:r>
          </a:p>
          <a:p>
            <a:pPr lvl="1"/>
            <a:r>
              <a:rPr lang="en-US">
                <a:solidFill>
                  <a:schemeClr val="tx1"/>
                </a:solidFill>
                <a:latin typeface="Arial" panose="020B0604020202020204" pitchFamily="34" charset="0"/>
                <a:cs typeface="Arial" panose="020B0604020202020204" pitchFamily="34" charset="0"/>
              </a:rPr>
              <a:t>2. Sử dụng @JsonManagedReference và @JsonBackReference</a:t>
            </a:r>
          </a:p>
          <a:p>
            <a:pPr lvl="2"/>
            <a:r>
              <a:rPr lang="vi-VN">
                <a:solidFill>
                  <a:schemeClr val="tx1"/>
                </a:solidFill>
                <a:latin typeface="Arial" panose="020B0604020202020204" pitchFamily="34" charset="0"/>
                <a:cs typeface="Arial" panose="020B0604020202020204" pitchFamily="34" charset="0"/>
              </a:rPr>
              <a:t>@JsonManagedReference: Được sử dụng ở phía cha (parent) của mối quan hệ.</a:t>
            </a:r>
            <a:endParaRPr lang="en-US">
              <a:solidFill>
                <a:schemeClr val="tx1"/>
              </a:solidFill>
              <a:latin typeface="Arial" panose="020B0604020202020204" pitchFamily="34" charset="0"/>
              <a:cs typeface="Arial" panose="020B0604020202020204" pitchFamily="34" charset="0"/>
            </a:endParaRPr>
          </a:p>
          <a:p>
            <a:pPr lvl="2"/>
            <a:r>
              <a:rPr lang="vi-VN">
                <a:solidFill>
                  <a:schemeClr val="tx1"/>
                </a:solidFill>
                <a:latin typeface="Arial" panose="020B0604020202020204" pitchFamily="34" charset="0"/>
                <a:cs typeface="Arial" panose="020B0604020202020204" pitchFamily="34" charset="0"/>
              </a:rPr>
              <a:t>@JsonBackReference: Được sử dụng ở phía con (child) của mối quan hệ để tránh vòng lặp.</a:t>
            </a:r>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577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Mapper</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Để mapper entity với dto thì ta có các cách sau:</a:t>
            </a:r>
          </a:p>
          <a:p>
            <a:pPr lvl="1"/>
            <a:r>
              <a:rPr lang="en-US">
                <a:solidFill>
                  <a:schemeClr val="tx1"/>
                </a:solidFill>
                <a:latin typeface="Arial" panose="020B0604020202020204" pitchFamily="34" charset="0"/>
                <a:cs typeface="Arial" panose="020B0604020202020204" pitchFamily="34" charset="0"/>
              </a:rPr>
              <a:t>Thủ công (Manual Mapping)</a:t>
            </a:r>
          </a:p>
          <a:p>
            <a:pPr lvl="1"/>
            <a:r>
              <a:rPr lang="en-US">
                <a:solidFill>
                  <a:schemeClr val="tx1"/>
                </a:solidFill>
                <a:latin typeface="Arial" panose="020B0604020202020204" pitchFamily="34" charset="0"/>
                <a:cs typeface="Arial" panose="020B0604020202020204" pitchFamily="34" charset="0"/>
              </a:rPr>
              <a:t>Sử dụng ModelMapper hoặc MapStruct</a:t>
            </a:r>
          </a:p>
          <a:p>
            <a:pPr lvl="1"/>
            <a:r>
              <a:rPr lang="en-US">
                <a:solidFill>
                  <a:schemeClr val="tx1"/>
                </a:solidFill>
                <a:latin typeface="Arial" panose="020B0604020202020204" pitchFamily="34" charset="0"/>
                <a:cs typeface="Arial" panose="020B0604020202020204" pitchFamily="34" charset="0"/>
              </a:rPr>
              <a:t>Sử dụng các class có sẳn BeanUtils/PropertyUtils…</a:t>
            </a:r>
          </a:p>
          <a:p>
            <a:endParaRPr lang="en-US">
              <a:solidFill>
                <a:schemeClr val="tx1"/>
              </a:solidFill>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Sẽ giới thiệu cụ thể ở bài khác </a:t>
            </a:r>
            <a:r>
              <a:rPr lang="en-US">
                <a:latin typeface="Arial" panose="020B0604020202020204" pitchFamily="34" charset="0"/>
                <a:cs typeface="Arial" panose="020B0604020202020204" pitchFamily="34" charset="0"/>
                <a:sym typeface="Wingdings" panose="05000000000000000000" pitchFamily="2" charset="2"/>
              </a:rPr>
              <a: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825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Như giới thiệu ở trên, để thể hiện mối quan hệ 1 – 1 ra sử dụng khóa ngoại (Foreign Key) để thể hiện mối quan hệ, ngoài ra ta có thể sử dụng Shared Primary Key hoặc Join Table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937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(Shared Primary Key)</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Thực tế, trong quan hệ 1-1, mỗi entity User thì chỉ có thể mapping với một entity Profile nên chúng có thể chia sẻ cùng một giá trị khóa chính thay vì thêm một khóa ngoại.</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@MapsId</a:t>
            </a:r>
            <a:r>
              <a:rPr lang="en-US">
                <a:solidFill>
                  <a:schemeClr val="tx1"/>
                </a:solidFill>
                <a:latin typeface="Arial" panose="020B0604020202020204" pitchFamily="34" charset="0"/>
                <a:cs typeface="Arial" panose="020B0604020202020204" pitchFamily="34" charset="0"/>
              </a:rPr>
              <a:t>: Annotation này cho biết rằng khóa chính của User sẽ chia sẻ với khóa chính của Profile. Không cần phải tự động sinh một khóa chính cho User, mà sẽ sử dụng luôn giá trị của id trong Profile.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9DAF650-8F02-296A-3A9E-8E439D6D8D26}"/>
              </a:ext>
            </a:extLst>
          </p:cNvPr>
          <p:cNvPicPr>
            <a:picLocks noChangeAspect="1"/>
          </p:cNvPicPr>
          <p:nvPr/>
        </p:nvPicPr>
        <p:blipFill>
          <a:blip r:embed="rId2"/>
          <a:stretch>
            <a:fillRect/>
          </a:stretch>
        </p:blipFill>
        <p:spPr>
          <a:xfrm>
            <a:off x="1119171" y="3112510"/>
            <a:ext cx="3597654" cy="1815091"/>
          </a:xfrm>
          <a:prstGeom prst="rect">
            <a:avLst/>
          </a:prstGeom>
        </p:spPr>
      </p:pic>
      <p:pic>
        <p:nvPicPr>
          <p:cNvPr id="7" name="Picture 6">
            <a:extLst>
              <a:ext uri="{FF2B5EF4-FFF2-40B4-BE49-F238E27FC236}">
                <a16:creationId xmlns:a16="http://schemas.microsoft.com/office/drawing/2014/main" id="{5F48F52B-FF1D-1F7F-F5D4-00E8990EF3F0}"/>
              </a:ext>
            </a:extLst>
          </p:cNvPr>
          <p:cNvPicPr>
            <a:picLocks noChangeAspect="1"/>
          </p:cNvPicPr>
          <p:nvPr/>
        </p:nvPicPr>
        <p:blipFill>
          <a:blip r:embed="rId3"/>
          <a:stretch>
            <a:fillRect/>
          </a:stretch>
        </p:blipFill>
        <p:spPr>
          <a:xfrm>
            <a:off x="5005969" y="3112510"/>
            <a:ext cx="3978888" cy="1660255"/>
          </a:xfrm>
          <a:prstGeom prst="rect">
            <a:avLst/>
          </a:prstGeom>
        </p:spPr>
      </p:pic>
    </p:spTree>
    <p:extLst>
      <p:ext uri="{BB962C8B-B14F-4D97-AF65-F5344CB8AC3E}">
        <p14:creationId xmlns:p14="http://schemas.microsoft.com/office/powerpoint/2010/main" val="74560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(Shared Primary Key)</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Kết quả: Ở User sẽ sử dụng </a:t>
            </a:r>
            <a:r>
              <a:rPr lang="en-US">
                <a:solidFill>
                  <a:srgbClr val="FFC000"/>
                </a:solidFill>
                <a:latin typeface="Arial" panose="020B0604020202020204" pitchFamily="34" charset="0"/>
                <a:cs typeface="Arial" panose="020B0604020202020204" pitchFamily="34" charset="0"/>
              </a:rPr>
              <a:t>profile_id</a:t>
            </a:r>
            <a:r>
              <a:rPr lang="en-US">
                <a:solidFill>
                  <a:schemeClr val="tx1"/>
                </a:solidFill>
                <a:latin typeface="Arial" panose="020B0604020202020204" pitchFamily="34" charset="0"/>
                <a:cs typeface="Arial" panose="020B0604020202020204" pitchFamily="34" charset="0"/>
              </a:rPr>
              <a:t> (giá trị default) thay cho id đã khai báo</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Để thay đổi tên khóa thì ra sử dụng </a:t>
            </a:r>
            <a:r>
              <a:rPr lang="en-US">
                <a:solidFill>
                  <a:srgbClr val="FFC000"/>
                </a:solidFill>
                <a:latin typeface="Arial" panose="020B0604020202020204" pitchFamily="34" charset="0"/>
                <a:cs typeface="Arial" panose="020B0604020202020204" pitchFamily="34" charset="0"/>
              </a:rPr>
              <a:t>@JoinColumn</a:t>
            </a: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AE58E4A-9F23-F7AD-4D66-61B57D55F962}"/>
              </a:ext>
            </a:extLst>
          </p:cNvPr>
          <p:cNvPicPr>
            <a:picLocks noChangeAspect="1"/>
          </p:cNvPicPr>
          <p:nvPr/>
        </p:nvPicPr>
        <p:blipFill>
          <a:blip r:embed="rId2"/>
          <a:stretch>
            <a:fillRect/>
          </a:stretch>
        </p:blipFill>
        <p:spPr>
          <a:xfrm>
            <a:off x="1127449" y="2552700"/>
            <a:ext cx="4114800" cy="876300"/>
          </a:xfrm>
          <a:prstGeom prst="rect">
            <a:avLst/>
          </a:prstGeom>
        </p:spPr>
      </p:pic>
      <p:pic>
        <p:nvPicPr>
          <p:cNvPr id="9" name="Picture 8">
            <a:extLst>
              <a:ext uri="{FF2B5EF4-FFF2-40B4-BE49-F238E27FC236}">
                <a16:creationId xmlns:a16="http://schemas.microsoft.com/office/drawing/2014/main" id="{73A82A02-EFBC-74E4-570E-DA13B5AD9A0F}"/>
              </a:ext>
            </a:extLst>
          </p:cNvPr>
          <p:cNvPicPr>
            <a:picLocks noChangeAspect="1"/>
          </p:cNvPicPr>
          <p:nvPr/>
        </p:nvPicPr>
        <p:blipFill>
          <a:blip r:embed="rId3"/>
          <a:stretch>
            <a:fillRect/>
          </a:stretch>
        </p:blipFill>
        <p:spPr>
          <a:xfrm>
            <a:off x="1127449" y="4210353"/>
            <a:ext cx="2311476" cy="701315"/>
          </a:xfrm>
          <a:prstGeom prst="rect">
            <a:avLst/>
          </a:prstGeom>
        </p:spPr>
      </p:pic>
      <p:pic>
        <p:nvPicPr>
          <p:cNvPr id="11" name="Picture 10">
            <a:extLst>
              <a:ext uri="{FF2B5EF4-FFF2-40B4-BE49-F238E27FC236}">
                <a16:creationId xmlns:a16="http://schemas.microsoft.com/office/drawing/2014/main" id="{3FFD81DB-305E-3C76-E4DF-1B10CEDB07CC}"/>
              </a:ext>
            </a:extLst>
          </p:cNvPr>
          <p:cNvPicPr>
            <a:picLocks noChangeAspect="1"/>
          </p:cNvPicPr>
          <p:nvPr/>
        </p:nvPicPr>
        <p:blipFill>
          <a:blip r:embed="rId4"/>
          <a:stretch>
            <a:fillRect/>
          </a:stretch>
        </p:blipFill>
        <p:spPr>
          <a:xfrm>
            <a:off x="1127449" y="5028840"/>
            <a:ext cx="4095750" cy="895350"/>
          </a:xfrm>
          <a:prstGeom prst="rect">
            <a:avLst/>
          </a:prstGeom>
        </p:spPr>
      </p:pic>
    </p:spTree>
    <p:extLst>
      <p:ext uri="{BB962C8B-B14F-4D97-AF65-F5344CB8AC3E}">
        <p14:creationId xmlns:p14="http://schemas.microsoft.com/office/powerpoint/2010/main" val="3577634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(Shared Primary Key)</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Chú ý:</a:t>
            </a:r>
          </a:p>
          <a:p>
            <a:pPr lvl="1"/>
            <a:r>
              <a:rPr lang="en-US">
                <a:solidFill>
                  <a:schemeClr val="tx1"/>
                </a:solidFill>
                <a:latin typeface="Arial" panose="020B0604020202020204" pitchFamily="34" charset="0"/>
                <a:cs typeface="Arial" panose="020B0604020202020204" pitchFamily="34" charset="0"/>
              </a:rPr>
              <a:t>Với khai báo như trên thì User sẽ sử dụng id của Profile, cho nên trường hợp insert data User thì cần insert cả data Profile.</a:t>
            </a:r>
          </a:p>
          <a:p>
            <a:pPr lvl="1"/>
            <a:r>
              <a:rPr lang="en-US">
                <a:solidFill>
                  <a:schemeClr val="tx1"/>
                </a:solidFill>
                <a:latin typeface="Arial" panose="020B0604020202020204" pitchFamily="34" charset="0"/>
                <a:cs typeface="Arial" panose="020B0604020202020204" pitchFamily="34" charset="0"/>
              </a:rPr>
              <a:t>Khi insert data Profile, không cần data User cũng không sao.</a:t>
            </a:r>
          </a:p>
          <a:p>
            <a:pPr lvl="1"/>
            <a:r>
              <a:rPr lang="en-US">
                <a:solidFill>
                  <a:schemeClr val="tx1"/>
                </a:solidFill>
                <a:latin typeface="Arial" panose="020B0604020202020204" pitchFamily="34" charset="0"/>
                <a:cs typeface="Arial" panose="020B0604020202020204" pitchFamily="34" charset="0"/>
              </a:rPr>
              <a:t>Nếu muốn insert data User không required Profile thì ra đảo lại config ở 2 entity.</a:t>
            </a:r>
            <a:endParaRPr lang="en-US">
              <a:solidFill>
                <a:srgbClr val="FFC000"/>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17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S</a:t>
            </a:r>
            <a:r>
              <a:rPr lang="vi-VN">
                <a:solidFill>
                  <a:schemeClr val="tx1"/>
                </a:solidFill>
                <a:latin typeface="Arial" panose="020B0604020202020204" pitchFamily="34" charset="0"/>
                <a:cs typeface="Arial" panose="020B0604020202020204" pitchFamily="34" charset="0"/>
              </a:rPr>
              <a:t>ử dụng một "Join Table" cho mối quan hệ 1-1 là một phương pháp trong đó bạn sử dụng một bảng trung gian để quản lý mối quan hệ giữa hai entity</a:t>
            </a:r>
            <a:r>
              <a:rPr lang="en-US">
                <a:solidFill>
                  <a:schemeClr val="tx1"/>
                </a:solidFill>
                <a:latin typeface="Arial" panose="020B0604020202020204" pitchFamily="34" charset="0"/>
                <a:cs typeface="Arial" panose="020B0604020202020204" pitchFamily="34" charset="0"/>
              </a:rPr>
              <a:t> (thường hay sử dụng cho mối quan hệ nhiều – nhiều)</a:t>
            </a:r>
          </a:p>
          <a:p>
            <a:r>
              <a:rPr lang="vi-VN">
                <a:solidFill>
                  <a:schemeClr val="tx1"/>
                </a:solidFill>
                <a:latin typeface="Arial" panose="020B0604020202020204" pitchFamily="34" charset="0"/>
                <a:cs typeface="Arial" panose="020B0604020202020204" pitchFamily="34" charset="0"/>
              </a:rPr>
              <a:t>Điều này khá hữu ích khi bạn muốn tách rời các khóa chính của hai entity mà không muốn chia sẻ chúng, đồng thời vẫn muốn đảm bảo rằng mối quan hệ giữa các entity là 1-1.</a:t>
            </a:r>
            <a:endParaRPr lang="en-US">
              <a:solidFill>
                <a:srgbClr val="FFC000"/>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383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605002" cy="4545011"/>
          </a:xfrm>
        </p:spPr>
        <p:txBody>
          <a:bodyPr>
            <a:normAutofit/>
          </a:bodyPr>
          <a:lstStyle/>
          <a:p>
            <a:r>
              <a:rPr lang="en-US">
                <a:solidFill>
                  <a:schemeClr val="tx1"/>
                </a:solidFill>
                <a:latin typeface="Arial" panose="020B0604020202020204" pitchFamily="34" charset="0"/>
                <a:cs typeface="Arial" panose="020B0604020202020204" pitchFamily="34" charset="0"/>
              </a:rPr>
              <a:t>Ta sẽ tạo table User_profile để tạo bảng nối</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name = "user_profile"</a:t>
            </a:r>
            <a:r>
              <a:rPr lang="en-US">
                <a:solidFill>
                  <a:schemeClr val="tx1"/>
                </a:solidFill>
                <a:latin typeface="Arial" panose="020B0604020202020204" pitchFamily="34" charset="0"/>
                <a:cs typeface="Arial" panose="020B0604020202020204" pitchFamily="34" charset="0"/>
              </a:rPr>
              <a:t>: Tên của bảng nối</a:t>
            </a:r>
          </a:p>
          <a:p>
            <a:r>
              <a:rPr lang="en-US">
                <a:solidFill>
                  <a:srgbClr val="FFC000"/>
                </a:solidFill>
                <a:latin typeface="Arial" panose="020B0604020202020204" pitchFamily="34" charset="0"/>
                <a:cs typeface="Arial" panose="020B0604020202020204" pitchFamily="34" charset="0"/>
              </a:rPr>
              <a:t>joinColumns = @JoinColumn(name = "user_id")</a:t>
            </a:r>
            <a:r>
              <a:rPr lang="en-US">
                <a:solidFill>
                  <a:schemeClr val="tx1"/>
                </a:solidFill>
                <a:latin typeface="Arial" panose="020B0604020202020204" pitchFamily="34" charset="0"/>
                <a:cs typeface="Arial" panose="020B0604020202020204" pitchFamily="34" charset="0"/>
              </a:rPr>
              <a:t>: Cột chứa khóa ngoại của User</a:t>
            </a:r>
          </a:p>
          <a:p>
            <a:r>
              <a:rPr lang="en-US">
                <a:solidFill>
                  <a:srgbClr val="FFC000"/>
                </a:solidFill>
                <a:latin typeface="Arial" panose="020B0604020202020204" pitchFamily="34" charset="0"/>
                <a:cs typeface="Arial" panose="020B0604020202020204" pitchFamily="34" charset="0"/>
              </a:rPr>
              <a:t>inverseJoinColumns = @JoinColumn(name = "profile_id")</a:t>
            </a:r>
            <a:r>
              <a:rPr lang="en-US">
                <a:solidFill>
                  <a:schemeClr val="tx1"/>
                </a:solidFill>
                <a:latin typeface="Arial" panose="020B0604020202020204" pitchFamily="34" charset="0"/>
                <a:cs typeface="Arial" panose="020B0604020202020204" pitchFamily="34" charset="0"/>
              </a:rPr>
              <a:t>: Cột chứa khóa ngoại Profile.</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3496B56-DDA9-01F9-195A-E7DFB61CFA2E}"/>
              </a:ext>
            </a:extLst>
          </p:cNvPr>
          <p:cNvPicPr>
            <a:picLocks noChangeAspect="1"/>
          </p:cNvPicPr>
          <p:nvPr/>
        </p:nvPicPr>
        <p:blipFill>
          <a:blip r:embed="rId2"/>
          <a:stretch>
            <a:fillRect/>
          </a:stretch>
        </p:blipFill>
        <p:spPr>
          <a:xfrm>
            <a:off x="1101547" y="2570079"/>
            <a:ext cx="4415421" cy="2576259"/>
          </a:xfrm>
          <a:prstGeom prst="rect">
            <a:avLst/>
          </a:prstGeom>
        </p:spPr>
      </p:pic>
      <p:pic>
        <p:nvPicPr>
          <p:cNvPr id="7" name="Picture 6">
            <a:extLst>
              <a:ext uri="{FF2B5EF4-FFF2-40B4-BE49-F238E27FC236}">
                <a16:creationId xmlns:a16="http://schemas.microsoft.com/office/drawing/2014/main" id="{3767B283-EAD7-93E8-75EE-EF2BDBF64522}"/>
              </a:ext>
            </a:extLst>
          </p:cNvPr>
          <p:cNvPicPr>
            <a:picLocks noChangeAspect="1"/>
          </p:cNvPicPr>
          <p:nvPr/>
        </p:nvPicPr>
        <p:blipFill>
          <a:blip r:embed="rId3"/>
          <a:stretch>
            <a:fillRect/>
          </a:stretch>
        </p:blipFill>
        <p:spPr>
          <a:xfrm>
            <a:off x="5636777" y="2570079"/>
            <a:ext cx="3978888" cy="1223723"/>
          </a:xfrm>
          <a:prstGeom prst="rect">
            <a:avLst/>
          </a:prstGeom>
        </p:spPr>
      </p:pic>
    </p:spTree>
    <p:extLst>
      <p:ext uri="{BB962C8B-B14F-4D97-AF65-F5344CB8AC3E}">
        <p14:creationId xmlns:p14="http://schemas.microsoft.com/office/powerpoint/2010/main" val="260165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605002" cy="4545011"/>
          </a:xfrm>
        </p:spPr>
        <p:txBody>
          <a:bodyPr>
            <a:normAutofit/>
          </a:bodyPr>
          <a:lstStyle/>
          <a:p>
            <a:r>
              <a:rPr lang="en-US">
                <a:solidFill>
                  <a:schemeClr val="tx1"/>
                </a:solidFill>
                <a:latin typeface="Arial" panose="020B0604020202020204" pitchFamily="34" charset="0"/>
                <a:cs typeface="Arial" panose="020B0604020202020204" pitchFamily="34" charset="0"/>
              </a:rPr>
              <a:t>Thử insert xem thế nào nhé</a:t>
            </a: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5736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057606" cy="4545011"/>
          </a:xfrm>
        </p:spPr>
        <p:txBody>
          <a:bodyPr>
            <a:normAutofit/>
          </a:bodyPr>
          <a:lstStyle/>
          <a:p>
            <a:r>
              <a:rPr lang="en-US">
                <a:solidFill>
                  <a:schemeClr val="tx1"/>
                </a:solidFill>
                <a:latin typeface="Arial" panose="020B0604020202020204" pitchFamily="34" charset="0"/>
                <a:cs typeface="Arial" panose="020B0604020202020204" pitchFamily="34" charset="0"/>
              </a:rPr>
              <a:t>Bị lỗi</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Lỗi này </a:t>
            </a:r>
            <a:r>
              <a:rPr lang="vi-VN">
                <a:solidFill>
                  <a:schemeClr val="tx1"/>
                </a:solidFill>
                <a:latin typeface="Arial" panose="020B0604020202020204" pitchFamily="34" charset="0"/>
                <a:cs typeface="Arial" panose="020B0604020202020204" pitchFamily="34" charset="0"/>
              </a:rPr>
              <a:t>xảy ra khi bạn cố gắng lưu một đối tượng (User) có chứa một tham chiếu tới một đối tượng khác (Profile) mà chưa được lưu (transient instance).</a:t>
            </a:r>
            <a:endParaRPr lang="en-US">
              <a:solidFill>
                <a:schemeClr val="tx1"/>
              </a:solidFill>
              <a:latin typeface="Arial" panose="020B0604020202020204" pitchFamily="34" charset="0"/>
              <a:cs typeface="Arial" panose="020B0604020202020204" pitchFamily="34" charset="0"/>
            </a:endParaRPr>
          </a:p>
          <a:p>
            <a:r>
              <a:rPr lang="vi-VN">
                <a:solidFill>
                  <a:schemeClr val="tx1"/>
                </a:solidFill>
                <a:latin typeface="Arial" panose="020B0604020202020204" pitchFamily="34" charset="0"/>
                <a:cs typeface="Arial" panose="020B0604020202020204" pitchFamily="34" charset="0"/>
              </a:rPr>
              <a:t>Spring Data JPA yêu cầu bạn phải lưu đối tượng phụ thuộc (Profile) trước khi lưu đối tượng chính (User), hoặc sử dụng cơ chế cascade để tự động lưu đối tượng phụ thuộc khi lưu đối tượng chính.</a:t>
            </a:r>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B5BAC5B-9E12-3C5D-7F11-6D72D3161485}"/>
              </a:ext>
            </a:extLst>
          </p:cNvPr>
          <p:cNvPicPr>
            <a:picLocks noChangeAspect="1"/>
          </p:cNvPicPr>
          <p:nvPr/>
        </p:nvPicPr>
        <p:blipFill>
          <a:blip r:embed="rId2"/>
          <a:stretch>
            <a:fillRect/>
          </a:stretch>
        </p:blipFill>
        <p:spPr>
          <a:xfrm>
            <a:off x="1105035" y="2575467"/>
            <a:ext cx="8327300" cy="574950"/>
          </a:xfrm>
          <a:prstGeom prst="rect">
            <a:avLst/>
          </a:prstGeom>
        </p:spPr>
      </p:pic>
    </p:spTree>
    <p:extLst>
      <p:ext uri="{BB962C8B-B14F-4D97-AF65-F5344CB8AC3E}">
        <p14:creationId xmlns:p14="http://schemas.microsoft.com/office/powerpoint/2010/main" val="183216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Cấu hình DB trong application.properties:</a:t>
            </a:r>
          </a:p>
          <a:p>
            <a:pPr lvl="1"/>
            <a:r>
              <a:rPr lang="en-US">
                <a:latin typeface="Arial" panose="020B0604020202020204" pitchFamily="34" charset="0"/>
                <a:cs typeface="Arial" panose="020B0604020202020204" pitchFamily="34" charset="0"/>
              </a:rPr>
              <a:t>spring.datasource.url=jdbc:mariadb://localhost:3006/demo_jpa</a:t>
            </a:r>
          </a:p>
          <a:p>
            <a:pPr lvl="1"/>
            <a:r>
              <a:rPr lang="en-US">
                <a:latin typeface="Arial" panose="020B0604020202020204" pitchFamily="34" charset="0"/>
                <a:cs typeface="Arial" panose="020B0604020202020204" pitchFamily="34" charset="0"/>
              </a:rPr>
              <a:t>spring.datasource.username=root</a:t>
            </a:r>
          </a:p>
          <a:p>
            <a:pPr lvl="1"/>
            <a:r>
              <a:rPr lang="en-US">
                <a:latin typeface="Arial" panose="020B0604020202020204" pitchFamily="34" charset="0"/>
                <a:cs typeface="Arial" panose="020B0604020202020204" pitchFamily="34" charset="0"/>
              </a:rPr>
              <a:t>spring.datasource.password=root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057606" cy="4545011"/>
          </a:xfrm>
        </p:spPr>
        <p:txBody>
          <a:bodyPr>
            <a:normAutofit/>
          </a:bodyPr>
          <a:lstStyle/>
          <a:p>
            <a:r>
              <a:rPr lang="en-US">
                <a:solidFill>
                  <a:schemeClr val="tx1"/>
                </a:solidFill>
                <a:latin typeface="Arial" panose="020B0604020202020204" pitchFamily="34" charset="0"/>
                <a:cs typeface="Arial" panose="020B0604020202020204" pitchFamily="34" charset="0"/>
              </a:rPr>
              <a:t>Bị lỗi</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Lỗi này </a:t>
            </a:r>
            <a:r>
              <a:rPr lang="vi-VN">
                <a:solidFill>
                  <a:schemeClr val="tx1"/>
                </a:solidFill>
                <a:latin typeface="Arial" panose="020B0604020202020204" pitchFamily="34" charset="0"/>
                <a:cs typeface="Arial" panose="020B0604020202020204" pitchFamily="34" charset="0"/>
              </a:rPr>
              <a:t>xảy ra khi bạn cố gắng lưu một đối tượng (User) có chứa một tham chiếu tới một đối tượng khác (Profile) mà chưa được lưu (transient instance).</a:t>
            </a:r>
            <a:endParaRPr lang="en-US">
              <a:solidFill>
                <a:schemeClr val="tx1"/>
              </a:solidFill>
              <a:latin typeface="Arial" panose="020B0604020202020204" pitchFamily="34" charset="0"/>
              <a:cs typeface="Arial" panose="020B0604020202020204" pitchFamily="34" charset="0"/>
            </a:endParaRPr>
          </a:p>
          <a:p>
            <a:r>
              <a:rPr lang="vi-VN">
                <a:solidFill>
                  <a:schemeClr val="tx1"/>
                </a:solidFill>
                <a:latin typeface="Arial" panose="020B0604020202020204" pitchFamily="34" charset="0"/>
                <a:cs typeface="Arial" panose="020B0604020202020204" pitchFamily="34" charset="0"/>
              </a:rPr>
              <a:t>Spring Data JPA yêu cầu bạn phải lưu đối tượng phụ thuộc (Profile) trước khi lưu đối tượng chính (User), hoặc sử dụng cơ chế cascade để tự động lưu đối tượng phụ thuộc khi lưu đối tượng chính.</a:t>
            </a:r>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B5BAC5B-9E12-3C5D-7F11-6D72D3161485}"/>
              </a:ext>
            </a:extLst>
          </p:cNvPr>
          <p:cNvPicPr>
            <a:picLocks noChangeAspect="1"/>
          </p:cNvPicPr>
          <p:nvPr/>
        </p:nvPicPr>
        <p:blipFill>
          <a:blip r:embed="rId2"/>
          <a:stretch>
            <a:fillRect/>
          </a:stretch>
        </p:blipFill>
        <p:spPr>
          <a:xfrm>
            <a:off x="1105035" y="2575467"/>
            <a:ext cx="8327300" cy="574950"/>
          </a:xfrm>
          <a:prstGeom prst="rect">
            <a:avLst/>
          </a:prstGeom>
        </p:spPr>
      </p:pic>
    </p:spTree>
    <p:extLst>
      <p:ext uri="{BB962C8B-B14F-4D97-AF65-F5344CB8AC3E}">
        <p14:creationId xmlns:p14="http://schemas.microsoft.com/office/powerpoint/2010/main" val="2948077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057606" cy="4545011"/>
          </a:xfrm>
        </p:spPr>
        <p:txBody>
          <a:bodyPr>
            <a:normAutofit/>
          </a:bodyPr>
          <a:lstStyle/>
          <a:p>
            <a:r>
              <a:rPr lang="en-US">
                <a:solidFill>
                  <a:schemeClr val="tx1"/>
                </a:solidFill>
                <a:latin typeface="Arial" panose="020B0604020202020204" pitchFamily="34" charset="0"/>
                <a:cs typeface="Arial" panose="020B0604020202020204" pitchFamily="34" charset="0"/>
              </a:rPr>
              <a:t>Cách fix:</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Vậy </a:t>
            </a:r>
            <a:r>
              <a:rPr lang="en-US">
                <a:solidFill>
                  <a:srgbClr val="FFC000"/>
                </a:solidFill>
                <a:latin typeface="Arial" panose="020B0604020202020204" pitchFamily="34" charset="0"/>
                <a:cs typeface="Arial" panose="020B0604020202020204" pitchFamily="34" charset="0"/>
              </a:rPr>
              <a:t>cascade</a:t>
            </a:r>
            <a:r>
              <a:rPr lang="en-US">
                <a:solidFill>
                  <a:schemeClr val="tx1"/>
                </a:solidFill>
                <a:latin typeface="Arial" panose="020B0604020202020204" pitchFamily="34" charset="0"/>
                <a:cs typeface="Arial" panose="020B0604020202020204" pitchFamily="34" charset="0"/>
              </a:rPr>
              <a:t> là gì?</a:t>
            </a: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50CBFE-C6E7-F4FC-F966-64984BC7C9C7}"/>
              </a:ext>
            </a:extLst>
          </p:cNvPr>
          <p:cNvPicPr>
            <a:picLocks noChangeAspect="1"/>
          </p:cNvPicPr>
          <p:nvPr/>
        </p:nvPicPr>
        <p:blipFill>
          <a:blip r:embed="rId2"/>
          <a:stretch>
            <a:fillRect/>
          </a:stretch>
        </p:blipFill>
        <p:spPr>
          <a:xfrm>
            <a:off x="1113051" y="2544262"/>
            <a:ext cx="4429733" cy="2590571"/>
          </a:xfrm>
          <a:prstGeom prst="rect">
            <a:avLst/>
          </a:prstGeom>
        </p:spPr>
      </p:pic>
    </p:spTree>
    <p:extLst>
      <p:ext uri="{BB962C8B-B14F-4D97-AF65-F5344CB8AC3E}">
        <p14:creationId xmlns:p14="http://schemas.microsoft.com/office/powerpoint/2010/main" val="3266923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 trong JPA và Hibernate là một cơ chế cho phép các thao tác (như lưu, xóa, cập nhật) trên một entity chính được tự động áp dụng lên các entity liên quan (hoặc phụ thuộc).</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Điều này giúp đơn giản hóa việc quản lý mối quan hệ giữa các entity mà không cần phải quản lý thủ công các thao tác lưu hoặc xóa từng entity riêng lẻ.</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Có tất cả 6 loại cascade:</a:t>
            </a:r>
          </a:p>
          <a:p>
            <a:pPr lvl="1"/>
            <a:r>
              <a:rPr lang="en-US">
                <a:latin typeface="Arial" panose="020B0604020202020204" pitchFamily="34" charset="0"/>
                <a:cs typeface="Arial" panose="020B0604020202020204" pitchFamily="34" charset="0"/>
              </a:rPr>
              <a:t>CascadeType.PERSIST</a:t>
            </a:r>
          </a:p>
          <a:p>
            <a:pPr lvl="1"/>
            <a:r>
              <a:rPr lang="en-US">
                <a:latin typeface="Arial" panose="020B0604020202020204" pitchFamily="34" charset="0"/>
                <a:cs typeface="Arial" panose="020B0604020202020204" pitchFamily="34" charset="0"/>
              </a:rPr>
              <a:t>CascadeType.MERGE</a:t>
            </a:r>
          </a:p>
          <a:p>
            <a:pPr lvl="1"/>
            <a:r>
              <a:rPr lang="en-US">
                <a:latin typeface="Arial" panose="020B0604020202020204" pitchFamily="34" charset="0"/>
                <a:cs typeface="Arial" panose="020B0604020202020204" pitchFamily="34" charset="0"/>
              </a:rPr>
              <a:t>CascadeType.REMOVE</a:t>
            </a:r>
          </a:p>
          <a:p>
            <a:pPr lvl="1"/>
            <a:r>
              <a:rPr lang="en-US">
                <a:latin typeface="Arial" panose="020B0604020202020204" pitchFamily="34" charset="0"/>
                <a:cs typeface="Arial" panose="020B0604020202020204" pitchFamily="34" charset="0"/>
              </a:rPr>
              <a:t>CascadeType.REFRESH</a:t>
            </a:r>
          </a:p>
          <a:p>
            <a:pPr lvl="1"/>
            <a:r>
              <a:rPr lang="en-US">
                <a:latin typeface="Arial" panose="020B0604020202020204" pitchFamily="34" charset="0"/>
                <a:cs typeface="Arial" panose="020B0604020202020204" pitchFamily="34" charset="0"/>
              </a:rPr>
              <a:t>CascadeType.DETACH</a:t>
            </a:r>
          </a:p>
          <a:p>
            <a:pPr lvl="1"/>
            <a:r>
              <a:rPr lang="en-US">
                <a:latin typeface="Arial" panose="020B0604020202020204" pitchFamily="34" charset="0"/>
                <a:cs typeface="Arial" panose="020B0604020202020204" pitchFamily="34" charset="0"/>
              </a:rPr>
              <a:t>CascadeType.ALL</a:t>
            </a:r>
          </a:p>
        </p:txBody>
      </p:sp>
    </p:spTree>
    <p:extLst>
      <p:ext uri="{BB962C8B-B14F-4D97-AF65-F5344CB8AC3E}">
        <p14:creationId xmlns:p14="http://schemas.microsoft.com/office/powerpoint/2010/main" val="525398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CascadeType.PERSIST</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CascadeType.PERSIST: Khi bạn lưu (persist) entity chính, các entity liên quan cũng sẽ được lưu theo.</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bạn lưu một User, đối tượng Profile liên quan cũng sẽ được lưu nếu CascadeType.PERSIST được bật.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678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CascadeType.MERGE</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CascadeType.MERGE: Khi bạn thực hiện cập nhật entity chính, các entity liên quan cũng sẽ được cập nhật theo.</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bạn cập nhật một User, đối tượng Profile liên quan cũng sẽ được cập nhật.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050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CascadeType.REMOVE</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CascadeType.REMOVE: Khi bạn xóa entity chính, các entity liên quan cũng sẽ bị xóa.</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bạn xóa một User, Profile liên quan cũng sẽ bị xóa.</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818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CascadeType.REFRESH</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CascadeType.REFRESH: Khi bạn thực hiện làm mới (refresh) entity chính, các entity liên quan cũng sẽ được làm mới từ cơ sở dữ liệu.</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bạn refresh một User, dữ liệu của Profile sẽ được đồng bộ từ cơ sở dữ liệu.</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Refresh các bạn có thể hiểu là sau khi get thông tin từ DB thì User sẽ được lưu vào bộ nhớ, sau đấy mình thực hiện thay đổi giá trị các properties trong User.</a:t>
            </a:r>
          </a:p>
          <a:p>
            <a:pPr lvl="1"/>
            <a:r>
              <a:rPr lang="en-US">
                <a:latin typeface="Arial" panose="020B0604020202020204" pitchFamily="34" charset="0"/>
                <a:cs typeface="Arial" panose="020B0604020202020204" pitchFamily="34" charset="0"/>
              </a:rPr>
              <a:t>Để lấy lại giá trị trước khi thay đổi, tức là giống với DB thì ta thực hiện refresh.</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143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CascadeType.DETACH</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CascadeType.DETACH: Khi bạn thực hiện tách (detach) entity chính ra khỏi context quản lý của EntityManager, các entity liên quan cũng sẽ bị tách theo.</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bạn detach một User, Profile liên quan cũng sẽ bị detach.</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1906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CascadeType.ALL</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CascadeType.ALL: Áp dụng tất cả các loại cascade trên (PERSIST, MERGE, REMOVE, REFRESH, DETACH).</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Đây là cách thông dụng để đảm bảo mọi thao tác CRUD đều được tự động thực hiện trên các entity liên quan.</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9644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Lưu ý rằng chính việc tự động update các bản ghi đang tham chiếu tới khiến cho hiệu năng bị giảm xuống cho nên tùy trường hợp mà ta áp dụng nó.</a:t>
            </a:r>
          </a:p>
          <a:p>
            <a:pPr lvl="1"/>
            <a:r>
              <a:rPr lang="vi-VN">
                <a:latin typeface="Arial" panose="020B0604020202020204" pitchFamily="34" charset="0"/>
                <a:cs typeface="Arial" panose="020B0604020202020204" pitchFamily="34" charset="0"/>
              </a:rPr>
              <a:t>Ví dụ theo logic thông thường, khi xóa 1 company thì ta sẽ xóa tất cả các employee đang tham chiếu tới nó trước rồi sau đấy mới xóa company đó chứ không thực hiện xóa company trước rồi sử dụng cascade để xóa các employee đang tham chiếu tới.</a:t>
            </a:r>
          </a:p>
          <a:p>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Ta sẽ sử dụng cascade trong các trường hợp dữ liệu tham chiếu ít, các dữ liệu tham chiếu chỉ có ý nghĩa khi gắn liền với đối tượng tham chiếu.</a:t>
            </a:r>
          </a:p>
          <a:p>
            <a:pPr lvl="1"/>
            <a:r>
              <a:rPr lang="vi-VN">
                <a:latin typeface="Arial" panose="020B0604020202020204" pitchFamily="34" charset="0"/>
                <a:cs typeface="Arial" panose="020B0604020202020204" pitchFamily="34" charset="0"/>
              </a:rPr>
              <a:t>Ví dụ một người có nhiều tên (các tên đó chỉ gắn với người đó), thì khi xóa người đó đi thì ta sẽ xóa luôn các tên đó (vì nếu giữ lại nó sẽ không có tác dụng gì cả) </a:t>
            </a:r>
            <a:r>
              <a:rPr lang="en-US">
                <a:latin typeface="Arial" panose="020B0604020202020204" pitchFamily="34" charset="0"/>
                <a:cs typeface="Arial" panose="020B0604020202020204" pitchFamily="34" charset="0"/>
              </a:rPr>
              <a:t>=&gt;</a:t>
            </a:r>
            <a:r>
              <a:rPr lang="vi-VN">
                <a:latin typeface="Arial" panose="020B0604020202020204" pitchFamily="34" charset="0"/>
                <a:cs typeface="Arial" panose="020B0604020202020204" pitchFamily="34" charset="0"/>
              </a:rPr>
              <a:t> trường hợp này dùng cascade.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89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Entity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Để mapping với table trong DB ta cần tạo entity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Chú ý: Trong JPA cần phải có </a:t>
            </a:r>
            <a:r>
              <a:rPr lang="en-US">
                <a:solidFill>
                  <a:srgbClr val="FFC000"/>
                </a:solidFill>
                <a:latin typeface="Arial" panose="020B0604020202020204" pitchFamily="34" charset="0"/>
                <a:cs typeface="Arial" panose="020B0604020202020204" pitchFamily="34" charset="0"/>
              </a:rPr>
              <a:t>@Entity </a:t>
            </a:r>
            <a:r>
              <a:rPr lang="en-US">
                <a:latin typeface="Arial" panose="020B0604020202020204" pitchFamily="34" charset="0"/>
                <a:cs typeface="Arial" panose="020B0604020202020204" pitchFamily="34" charset="0"/>
              </a:rPr>
              <a:t>vì </a:t>
            </a:r>
            <a:r>
              <a:rPr lang="vi-VN">
                <a:latin typeface="Arial" panose="020B0604020202020204" pitchFamily="34" charset="0"/>
                <a:cs typeface="Arial" panose="020B0604020202020204" pitchFamily="34" charset="0"/>
              </a:rPr>
              <a:t>không được khai báo với annotation </a:t>
            </a:r>
            <a:r>
              <a:rPr lang="vi-VN">
                <a:solidFill>
                  <a:srgbClr val="FFC000"/>
                </a:solidFill>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thì </a:t>
            </a:r>
            <a:r>
              <a:rPr lang="en-US">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đó sẽ không được JPA coi là một entity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sẽ không thể ánh xạ với một </a:t>
            </a:r>
            <a:r>
              <a:rPr lang="en-US">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trong cơ sở dữ liệu</a:t>
            </a:r>
            <a:r>
              <a:rPr lang="en-US">
                <a:latin typeface="Arial" panose="020B0604020202020204" pitchFamily="34" charset="0"/>
                <a:cs typeface="Arial" panose="020B0604020202020204" pitchFamily="34" charset="0"/>
              </a:rPr>
              <a:t> và không sử dụng được Repository</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11D2C502-8610-B4FD-E88B-F905FB7CD057}"/>
              </a:ext>
            </a:extLst>
          </p:cNvPr>
          <p:cNvSpPr>
            <a:spLocks noChangeArrowheads="1"/>
          </p:cNvSpPr>
          <p:nvPr/>
        </p:nvSpPr>
        <p:spPr bwMode="auto">
          <a:xfrm>
            <a:off x="677334" y="2670215"/>
            <a:ext cx="5418666"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6033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EntityManager là một thành phần quan trọng trong JPA (Java Persistence API), chịu trách nhiệm quản lý các entity (entities) trong ứng dụng.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Nó cung cấp các phương thức để thực hiện các thao tác như lưu trữ, tìm kiếm, cập nhật, xóa, và quản lý vòng đời của các entity.</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EntityManager chính là cầu nối giữa các entity trong ứng dụng và cơ sở dữ liệu.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90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Các chức năng chính của EntityManager:</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Quản lý vòng đời của entity (Entity Lifecycle Management):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EntityManager chịu trách nhiệm quản lý trạng thái của các entity như new (transient), managed, detached, và removed.</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Thực hiện các thao tác CRUD (Create, Read, Update, Delete):</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Bạn có thể lưu trữ (persist), cập nhật (merge), tìm kiếm (find), và xóa (remove) các entity bằng các phương thức mà EntityManager cung cấp.</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Giao dịch (Transaction Management):</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EntityManager được sử dụng trong các giao dịch (transaction) để đảm bảo các thay đổi trên cơ sở dữ liệu được thực hiện một cách an toàn và nhất quán.</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Truy vấn bằng JPQL (Java Persistence Query Language):</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EntityManager hỗ trợ thực thi các truy vấn bằng JPQL, một ngôn ngữ truy vấn hướng đối tượng dùng để truy vấn các entity trong cơ sở dữ liệu.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4132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lnSpcReduction="10000"/>
          </a:bodyPr>
          <a:lstStyle/>
          <a:p>
            <a:r>
              <a:rPr lang="vi-VN">
                <a:latin typeface="Arial" panose="020B0604020202020204" pitchFamily="34" charset="0"/>
                <a:cs typeface="Arial" panose="020B0604020202020204" pitchFamily="34" charset="0"/>
              </a:rPr>
              <a:t>Các chức năng chính của EntityManager:</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Tự động đồng bộ hóa với cơ sở dữ liệu:</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EntityManager có khả năng đồng bộ hóa các thay đổi của các entity được quản lý với cơ sở dữ liệu khi giao dịch được commit.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Các phương thức thao tác với entity:</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persist(entity): Lưu một entity mới vào cơ sở dữ liệu.</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merge(entity): Cập nhật một entity detached (đã bị tách) với các thay đổi trong bộ nhớ.</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remove(entity): Xóa một entity khỏi cơ sở dữ liệu.</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find(Class&lt;T&gt; entityClass, Object primaryKey): Tìm entity dựa trên khóa chính.</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detach(entity): Tách entity khỏi sự quản lý của EntityManager.</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refresh(entity): Cập nhật lại dữ liệu của entity từ cơ sở dữ liệu, loại bỏ các thay đổi trong bộ nhớ.</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contains(entity): Kiểm tra xem một entity có đang được quản lý bởi EntityManager hay không.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156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Các trạng thái của entity trong vòng đời do EntityManager quản lý:</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Transient: entity vừa được tạo nhưng chưa được quản lý bởi EntityManager và chưa có trong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Managed: entity đang được quản lý bởi EntityManager và mọi thay đổi trên entity sẽ được đồng bộ hóa với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Detached: entity đã từng được quản lý bởi EntityManager, nhưng hiện không còn nằm trong vòng quản lý của nó.</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Removed: entity đã được đánh dấu để xóa khỏi cơ sở dữ liệu khi giao dịch được commit.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0581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Các trạng thái của entity trong vòng đời do EntityManager quản lý:</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Transient: entity vừa được tạo nhưng chưa được quản lý bởi EntityManager và chưa có trong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Managed: entity đang được quản lý bởi EntityManager và mọi thay đổi trên entity sẽ được đồng bộ hóa với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Detached: entity đã từng được quản lý bởi EntityManager, nhưng hiện không còn nằm trong vòng quản lý của nó.</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Removed: entity đã được đánh dấu để xóa khỏi cơ sở dữ liệu khi giao dịch được commit.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958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Fetch</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en-US">
                <a:latin typeface="Arial" panose="020B0604020202020204" pitchFamily="34" charset="0"/>
                <a:cs typeface="Arial" panose="020B0604020202020204" pitchFamily="34" charset="0"/>
              </a:rPr>
              <a:t>Ngoài cascade thì @OneToOne còn có fetch, optional và orphanRemoval</a:t>
            </a:r>
          </a:p>
          <a:p>
            <a:r>
              <a:rPr lang="en-US">
                <a:latin typeface="Arial" panose="020B0604020202020204" pitchFamily="34" charset="0"/>
                <a:cs typeface="Arial" panose="020B0604020202020204" pitchFamily="34" charset="0"/>
              </a:rPr>
              <a:t>Vậy fetch là gì?</a:t>
            </a:r>
          </a:p>
          <a:p>
            <a:pPr lvl="1"/>
            <a:r>
              <a:rPr lang="vi-VN">
                <a:latin typeface="Arial" panose="020B0604020202020204" pitchFamily="34" charset="0"/>
                <a:cs typeface="Arial" panose="020B0604020202020204" pitchFamily="34" charset="0"/>
              </a:rPr>
              <a:t>fetch quyết định cách thức nạp dữ liệu từ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JPA hỗ trợ hai chế độ nạp dữ liệu chính: EAGER và LAZY.</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F1BD48D-F476-845A-077F-2AA76F561CC8}"/>
              </a:ext>
            </a:extLst>
          </p:cNvPr>
          <p:cNvPicPr>
            <a:picLocks noChangeAspect="1"/>
          </p:cNvPicPr>
          <p:nvPr/>
        </p:nvPicPr>
        <p:blipFill>
          <a:blip r:embed="rId2"/>
          <a:stretch>
            <a:fillRect/>
          </a:stretch>
        </p:blipFill>
        <p:spPr>
          <a:xfrm>
            <a:off x="1237295" y="3789560"/>
            <a:ext cx="4479827" cy="1145005"/>
          </a:xfrm>
          <a:prstGeom prst="rect">
            <a:avLst/>
          </a:prstGeom>
        </p:spPr>
      </p:pic>
    </p:spTree>
    <p:extLst>
      <p:ext uri="{BB962C8B-B14F-4D97-AF65-F5344CB8AC3E}">
        <p14:creationId xmlns:p14="http://schemas.microsoft.com/office/powerpoint/2010/main" val="4072782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Fetch - FetchType.EAGER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FetchType.EAGER:</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Đây là fetch type mặc định cho quan hệ @OneToOne.</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Dữ liệu của đối tượng liên quan sẽ được nạp ngay lập tức khi bạn tải entity chính từ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Nhược điểm: Nạp tất cả các dữ liệu liên quan có thể làm giảm hiệu năng nếu các dữ liệu liên quan không thực sự cần thiết.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Ví dụ:</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Khi bạn nạp một entity User, entity Profile liên quan sẽ được nạp đồng thời.</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4269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Fetch - FetchType.LAZY</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FetchType.LAZY:</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Đối tượng liên quan sẽ được nạp chỉ khi bạn truy cập đến nó lần đầu tiên.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Điều này có thể tối ưu hơn nếu bạn không cần dữ liệu liên quan ngay lập tức.</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Ví dụ:</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Khi bạn nạp một entity User, entity Profile sẽ không được nạp ngay lập tức, mà chỉ khi bạn gọi phương thức như getProfile().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490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Optional</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optional xác định xem quan hệ này có thể tồn tại mà không có entity liên quan hay không.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Nếu optional = true, nghĩa là entity có thể tồn tại mà không cần entity liên quan.</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Ngược lại, nếu optional = false, thì quan hệ phải luôn tồn tại, tức là entity chính không thể tồn tại nếu entity liên quan không tồn tại.</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N</a:t>
            </a:r>
            <a:r>
              <a:rPr lang="vi-VN">
                <a:latin typeface="Arial" panose="020B0604020202020204" pitchFamily="34" charset="0"/>
                <a:cs typeface="Arial" panose="020B0604020202020204" pitchFamily="34" charset="0"/>
              </a:rPr>
              <a:t>ếu bạn cố gắng lưu một User mà không có Profile, JPA sẽ ném ngoại lệ vì optional = false.</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Mặc định, optional = true trong quan hệ @OneToOne.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5662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OrphanRemoval</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orphanRemoval kiểm soát việc xóa các entity liên quan khi quan hệ bị cắt đứt.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Nếu orphanRemoval = true, khi entity liên quan bị loại bỏ khỏi quan hệ (không còn được tham chiếu từ entity chính), JPA sẽ tự động xóa entity này khỏi cơ sở dữ liệu.</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Điều này có ích khi bạn muốn tự động xóa các entity "con" mà không cần gọi phương thức remove() thủ công trên chúng.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orphanRemoval không giống với CascadeType.REMOVE. orphanRemoval chỉ kích hoạt khi entity bị loại bỏ khỏi mối quan hệ, trong khi CascadeType.REMOVE yêu cầu phải gọi remove() trên entity chính để xóa entity liên quan.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Ví dụ:</a:t>
            </a:r>
          </a:p>
          <a:p>
            <a:pPr lvl="1"/>
            <a:r>
              <a:rPr lang="en-US">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ếu bạn cắt quan hệ giữa User và Profile bằng cách đặt user.setProfile(null), Profile sẽ tự động bị xóa khỏi cơ sở dữ liệu vì orphanRemoval = true.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69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a:t>
            </a:r>
            <a:r>
              <a:rPr lang="en-US">
                <a:solidFill>
                  <a:srgbClr val="FFC000"/>
                </a:solidFill>
                <a:latin typeface="Arial" panose="020B0604020202020204" pitchFamily="34" charset="0"/>
                <a:cs typeface="Arial" panose="020B0604020202020204" pitchFamily="34" charset="0"/>
              </a:rPr>
              <a:t>@GeneratedValue</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thường được sử dụng kết hợp với annotation </a:t>
            </a:r>
            <a:r>
              <a:rPr lang="vi-VN">
                <a:solidFill>
                  <a:srgbClr val="FFC000"/>
                </a:solidFill>
                <a:latin typeface="Arial" panose="020B0604020202020204" pitchFamily="34" charset="0"/>
                <a:cs typeface="Arial" panose="020B0604020202020204" pitchFamily="34" charset="0"/>
              </a:rPr>
              <a:t>@Id </a:t>
            </a:r>
            <a:r>
              <a:rPr lang="vi-VN">
                <a:latin typeface="Arial" panose="020B0604020202020204" pitchFamily="34" charset="0"/>
                <a:cs typeface="Arial" panose="020B0604020202020204" pitchFamily="34" charset="0"/>
              </a:rPr>
              <a:t>để đánh dấu một thuộc tính là khóa chính và tự động sinh giá trị cho thuộc tính đó khi một bản ghi mới được thêm vào cơ sở dữ liệu.</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a:t>
            </a:r>
          </a:p>
          <a:p>
            <a:pPr lvl="1"/>
            <a:r>
              <a:rPr lang="en-US">
                <a:latin typeface="Arial" panose="020B0604020202020204" pitchFamily="34" charset="0"/>
                <a:cs typeface="Arial" panose="020B0604020202020204" pitchFamily="34" charset="0"/>
              </a:rPr>
              <a:t>IDENTITY</a:t>
            </a:r>
          </a:p>
          <a:p>
            <a:pPr lvl="1"/>
            <a:r>
              <a:rPr lang="en-US">
                <a:latin typeface="Arial" panose="020B0604020202020204" pitchFamily="34" charset="0"/>
                <a:cs typeface="Arial" panose="020B0604020202020204" pitchFamily="34" charset="0"/>
              </a:rPr>
              <a:t>SEQUENCE</a:t>
            </a:r>
          </a:p>
          <a:p>
            <a:pPr lvl="1"/>
            <a:r>
              <a:rPr lang="en-US">
                <a:latin typeface="Arial" panose="020B0604020202020204" pitchFamily="34" charset="0"/>
                <a:cs typeface="Arial" panose="020B0604020202020204" pitchFamily="34" charset="0"/>
              </a:rPr>
              <a:t>TABLE</a:t>
            </a:r>
          </a:p>
          <a:p>
            <a:pPr lvl="1"/>
            <a:r>
              <a:rPr lang="en-US">
                <a:latin typeface="Arial" panose="020B0604020202020204" pitchFamily="34" charset="0"/>
                <a:cs typeface="Arial" panose="020B0604020202020204" pitchFamily="34" charset="0"/>
              </a:rPr>
              <a:t>UUID</a:t>
            </a:r>
          </a:p>
        </p:txBody>
      </p:sp>
    </p:spTree>
    <p:extLst>
      <p:ext uri="{BB962C8B-B14F-4D97-AF65-F5344CB8AC3E}">
        <p14:creationId xmlns:p14="http://schemas.microsoft.com/office/powerpoint/2010/main" val="5455452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One-to-many</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Ví dụ ta có table User và </a:t>
            </a:r>
            <a:r>
              <a:rPr lang="en-US">
                <a:latin typeface="Arial" panose="020B0604020202020204" pitchFamily="34" charset="0"/>
                <a:cs typeface="Arial" panose="020B0604020202020204" pitchFamily="34" charset="0"/>
              </a:rPr>
              <a:t>Permission</a:t>
            </a:r>
            <a:r>
              <a:rPr lang="vi-VN">
                <a:latin typeface="Arial" panose="020B0604020202020204" pitchFamily="34" charset="0"/>
                <a:cs typeface="Arial" panose="020B0604020202020204" pitchFamily="34" charset="0"/>
              </a:rPr>
              <a:t>, mỗi user </a:t>
            </a:r>
            <a:r>
              <a:rPr lang="en-US">
                <a:latin typeface="Arial" panose="020B0604020202020204" pitchFamily="34" charset="0"/>
                <a:cs typeface="Arial" panose="020B0604020202020204" pitchFamily="34" charset="0"/>
              </a:rPr>
              <a:t>có thể có nhiều permission</a:t>
            </a:r>
            <a:endParaRPr lang="vi-VN">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Cách thể hiện mối quan hệ 1 – </a:t>
            </a:r>
            <a:r>
              <a:rPr lang="en-US">
                <a:latin typeface="Arial" panose="020B0604020202020204" pitchFamily="34" charset="0"/>
                <a:cs typeface="Arial" panose="020B0604020202020204" pitchFamily="34" charset="0"/>
              </a:rPr>
              <a:t>nhiều</a:t>
            </a:r>
            <a:endParaRPr lang="vi-VN">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Sử dụng </a:t>
            </a:r>
            <a:r>
              <a:rPr lang="en-US">
                <a:solidFill>
                  <a:srgbClr val="FFC000"/>
                </a:solidFill>
                <a:latin typeface="Arial" panose="020B0604020202020204" pitchFamily="34" charset="0"/>
                <a:cs typeface="Arial" panose="020B0604020202020204" pitchFamily="34" charset="0"/>
              </a:rPr>
              <a:t>@OneToMany </a:t>
            </a:r>
            <a:r>
              <a:rPr lang="en-US">
                <a:latin typeface="Arial" panose="020B0604020202020204" pitchFamily="34" charset="0"/>
                <a:cs typeface="Arial" panose="020B0604020202020204" pitchFamily="34" charset="0"/>
              </a:rPr>
              <a:t>ở phía 1, </a:t>
            </a:r>
            <a:r>
              <a:rPr lang="en-US">
                <a:solidFill>
                  <a:srgbClr val="FFC000"/>
                </a:solidFill>
                <a:latin typeface="Arial" panose="020B0604020202020204" pitchFamily="34" charset="0"/>
                <a:cs typeface="Arial" panose="020B0604020202020204" pitchFamily="34" charset="0"/>
              </a:rPr>
              <a:t>@ManyToOne </a:t>
            </a:r>
            <a:r>
              <a:rPr lang="en-US">
                <a:latin typeface="Arial" panose="020B0604020202020204" pitchFamily="34" charset="0"/>
                <a:cs typeface="Arial" panose="020B0604020202020204" pitchFamily="34" charset="0"/>
              </a:rPr>
              <a:t>ở phía nhiều</a:t>
            </a:r>
            <a:endParaRPr lang="vi-VN">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BD16FE2-679D-18D9-7AA0-008C89773784}"/>
              </a:ext>
            </a:extLst>
          </p:cNvPr>
          <p:cNvPicPr>
            <a:picLocks noChangeAspect="1"/>
          </p:cNvPicPr>
          <p:nvPr/>
        </p:nvPicPr>
        <p:blipFill>
          <a:blip r:embed="rId2"/>
          <a:stretch>
            <a:fillRect/>
          </a:stretch>
        </p:blipFill>
        <p:spPr>
          <a:xfrm>
            <a:off x="5632262" y="3374022"/>
            <a:ext cx="4000357" cy="1688880"/>
          </a:xfrm>
          <a:prstGeom prst="rect">
            <a:avLst/>
          </a:prstGeom>
        </p:spPr>
      </p:pic>
      <p:pic>
        <p:nvPicPr>
          <p:cNvPr id="9" name="Picture 8">
            <a:extLst>
              <a:ext uri="{FF2B5EF4-FFF2-40B4-BE49-F238E27FC236}">
                <a16:creationId xmlns:a16="http://schemas.microsoft.com/office/drawing/2014/main" id="{8CF99F28-E6CD-2DD3-2845-68EA5E216A55}"/>
              </a:ext>
            </a:extLst>
          </p:cNvPr>
          <p:cNvPicPr>
            <a:picLocks noChangeAspect="1"/>
          </p:cNvPicPr>
          <p:nvPr/>
        </p:nvPicPr>
        <p:blipFill>
          <a:blip r:embed="rId3"/>
          <a:stretch>
            <a:fillRect/>
          </a:stretch>
        </p:blipFill>
        <p:spPr>
          <a:xfrm>
            <a:off x="1108868" y="3374022"/>
            <a:ext cx="4351014" cy="1824850"/>
          </a:xfrm>
          <a:prstGeom prst="rect">
            <a:avLst/>
          </a:prstGeom>
        </p:spPr>
      </p:pic>
    </p:spTree>
    <p:extLst>
      <p:ext uri="{BB962C8B-B14F-4D97-AF65-F5344CB8AC3E}">
        <p14:creationId xmlns:p14="http://schemas.microsoft.com/office/powerpoint/2010/main" val="35758597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Many-to-many</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Ví dụ ta có table User và </a:t>
            </a:r>
            <a:r>
              <a:rPr lang="en-US">
                <a:latin typeface="Arial" panose="020B0604020202020204" pitchFamily="34" charset="0"/>
                <a:cs typeface="Arial" panose="020B0604020202020204" pitchFamily="34" charset="0"/>
              </a:rPr>
              <a:t>Test</a:t>
            </a:r>
            <a:r>
              <a:rPr lang="vi-VN">
                <a:latin typeface="Arial" panose="020B0604020202020204" pitchFamily="34" charset="0"/>
                <a:cs typeface="Arial" panose="020B0604020202020204" pitchFamily="34" charset="0"/>
              </a:rPr>
              <a:t>, mỗi user </a:t>
            </a:r>
            <a:r>
              <a:rPr lang="en-US">
                <a:latin typeface="Arial" panose="020B0604020202020204" pitchFamily="34" charset="0"/>
                <a:cs typeface="Arial" panose="020B0604020202020204" pitchFamily="34" charset="0"/>
              </a:rPr>
              <a:t>có thể có nhiều nhiều bài test và ngược lại 1 bài test có thể có nhiều user cùng làm</a:t>
            </a:r>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Cách thể hiện mối quan hệ </a:t>
            </a:r>
            <a:r>
              <a:rPr lang="en-US">
                <a:latin typeface="Arial" panose="020B0604020202020204" pitchFamily="34" charset="0"/>
                <a:cs typeface="Arial" panose="020B0604020202020204" pitchFamily="34" charset="0"/>
              </a:rPr>
              <a:t>nhiều</a:t>
            </a:r>
            <a:r>
              <a:rPr lang="vi-VN">
                <a:latin typeface="Arial" panose="020B0604020202020204" pitchFamily="34" charset="0"/>
                <a:cs typeface="Arial" panose="020B0604020202020204" pitchFamily="34" charset="0"/>
              </a:rPr>
              <a:t> – </a:t>
            </a:r>
            <a:r>
              <a:rPr lang="en-US">
                <a:latin typeface="Arial" panose="020B0604020202020204" pitchFamily="34" charset="0"/>
                <a:cs typeface="Arial" panose="020B0604020202020204" pitchFamily="34" charset="0"/>
              </a:rPr>
              <a:t>nhiều</a:t>
            </a:r>
            <a:endParaRPr lang="vi-VN">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E986450-8623-BF8E-DD8F-C19C84DE4395}"/>
              </a:ext>
            </a:extLst>
          </p:cNvPr>
          <p:cNvPicPr>
            <a:picLocks noChangeAspect="1"/>
          </p:cNvPicPr>
          <p:nvPr/>
        </p:nvPicPr>
        <p:blipFill>
          <a:blip r:embed="rId2"/>
          <a:stretch>
            <a:fillRect/>
          </a:stretch>
        </p:blipFill>
        <p:spPr>
          <a:xfrm>
            <a:off x="5757988" y="3204560"/>
            <a:ext cx="3964575" cy="1552912"/>
          </a:xfrm>
          <a:prstGeom prst="rect">
            <a:avLst/>
          </a:prstGeom>
        </p:spPr>
      </p:pic>
      <p:pic>
        <p:nvPicPr>
          <p:cNvPr id="11" name="Picture 10">
            <a:extLst>
              <a:ext uri="{FF2B5EF4-FFF2-40B4-BE49-F238E27FC236}">
                <a16:creationId xmlns:a16="http://schemas.microsoft.com/office/drawing/2014/main" id="{4F01C921-085A-0809-92C7-5347F9BF8081}"/>
              </a:ext>
            </a:extLst>
          </p:cNvPr>
          <p:cNvPicPr>
            <a:picLocks noChangeAspect="1"/>
          </p:cNvPicPr>
          <p:nvPr/>
        </p:nvPicPr>
        <p:blipFill>
          <a:blip r:embed="rId3"/>
          <a:stretch>
            <a:fillRect/>
          </a:stretch>
        </p:blipFill>
        <p:spPr>
          <a:xfrm>
            <a:off x="1130611" y="3204560"/>
            <a:ext cx="4494140" cy="2590571"/>
          </a:xfrm>
          <a:prstGeom prst="rect">
            <a:avLst/>
          </a:prstGeom>
        </p:spPr>
      </p:pic>
    </p:spTree>
    <p:extLst>
      <p:ext uri="{BB962C8B-B14F-4D97-AF65-F5344CB8AC3E}">
        <p14:creationId xmlns:p14="http://schemas.microsoft.com/office/powerpoint/2010/main" val="152069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 </a:t>
            </a:r>
            <a:r>
              <a:rPr lang="vi-VN">
                <a:latin typeface="Arial" panose="020B0604020202020204" pitchFamily="34" charset="0"/>
                <a:cs typeface="Arial" panose="020B0604020202020204" pitchFamily="34" charset="0"/>
              </a:rPr>
              <a:t>Mặc định, JPA sẽ chọn chiến lược phù hợp nhất dựa trên cơ sở dữ liệu đang sử dụng</a:t>
            </a:r>
            <a:r>
              <a:rPr lang="en-US">
                <a:latin typeface="Arial" panose="020B0604020202020204" pitchFamily="34" charset="0"/>
                <a:cs typeface="Arial" panose="020B0604020202020204" pitchFamily="34" charset="0"/>
              </a:rPr>
              <a:t>. Nếu key kiểu số thì sẽ sử dụng </a:t>
            </a:r>
            <a:r>
              <a:rPr lang="vi-VN">
                <a:latin typeface="Arial" panose="020B0604020202020204" pitchFamily="34" charset="0"/>
                <a:cs typeface="Arial" panose="020B0604020202020204" pitchFamily="34" charset="0"/>
              </a:rPr>
              <a:t>SEQUENCE.</a:t>
            </a:r>
            <a:r>
              <a:rPr lang="en-US">
                <a:latin typeface="Arial" panose="020B0604020202020204" pitchFamily="34" charset="0"/>
                <a:cs typeface="Arial" panose="020B0604020202020204" pitchFamily="34" charset="0"/>
              </a:rPr>
              <a:t> Nếu key kiểu UUID thì sẽ sử dụng UUID</a:t>
            </a:r>
          </a:p>
          <a:p>
            <a:endParaRPr lang="en-US">
              <a:latin typeface="Arial" panose="020B0604020202020204" pitchFamily="34" charset="0"/>
              <a:cs typeface="Arial" panose="020B0604020202020204" pitchFamily="34" charset="0"/>
            </a:endParaRPr>
          </a:p>
        </p:txBody>
      </p:sp>
      <p:sp>
        <p:nvSpPr>
          <p:cNvPr id="8" name="Rectangle 1">
            <a:extLst>
              <a:ext uri="{FF2B5EF4-FFF2-40B4-BE49-F238E27FC236}">
                <a16:creationId xmlns:a16="http://schemas.microsoft.com/office/drawing/2014/main" id="{6CFD4680-590F-399D-1655-EC9163D7CE41}"/>
              </a:ext>
            </a:extLst>
          </p:cNvPr>
          <p:cNvSpPr>
            <a:spLocks noChangeArrowheads="1"/>
          </p:cNvSpPr>
          <p:nvPr/>
        </p:nvSpPr>
        <p:spPr bwMode="auto">
          <a:xfrm>
            <a:off x="1536049" y="3429000"/>
            <a:ext cx="411830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AUTO</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85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IDENTITY: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a:t>
            </a:r>
          </a:p>
        </p:txBody>
      </p:sp>
      <p:sp>
        <p:nvSpPr>
          <p:cNvPr id="6" name="Rectangle 1">
            <a:extLst>
              <a:ext uri="{FF2B5EF4-FFF2-40B4-BE49-F238E27FC236}">
                <a16:creationId xmlns:a16="http://schemas.microsoft.com/office/drawing/2014/main" id="{050CA55C-8990-481E-4058-D72C1A3BF1F7}"/>
              </a:ext>
            </a:extLst>
          </p:cNvPr>
          <p:cNvSpPr>
            <a:spLocks noChangeArrowheads="1"/>
          </p:cNvSpPr>
          <p:nvPr/>
        </p:nvSpPr>
        <p:spPr bwMode="auto">
          <a:xfrm>
            <a:off x="1517780" y="2956353"/>
            <a:ext cx="4093028"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218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2226</TotalTime>
  <Words>4670</Words>
  <Application>Microsoft Office PowerPoint</Application>
  <PresentationFormat>Widescreen</PresentationFormat>
  <Paragraphs>411</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JetBrains Mono</vt:lpstr>
      <vt:lpstr>Trebuchet MS</vt:lpstr>
      <vt:lpstr>Wingdings 3</vt:lpstr>
      <vt:lpstr>Facet</vt:lpstr>
      <vt:lpstr>Spring Boot</vt:lpstr>
      <vt:lpstr>Introduction</vt:lpstr>
      <vt:lpstr>New project</vt:lpstr>
      <vt:lpstr>Data</vt:lpstr>
      <vt:lpstr>Start project</vt:lpstr>
      <vt:lpstr>Entity</vt:lpstr>
      <vt:lpstr>GeneratedValue</vt:lpstr>
      <vt:lpstr>GeneratedValue</vt:lpstr>
      <vt:lpstr>GeneratedValue</vt:lpstr>
      <vt:lpstr>GeneratedValue</vt:lpstr>
      <vt:lpstr>GeneratedValue</vt:lpstr>
      <vt:lpstr>GeneratedValue</vt:lpstr>
      <vt:lpstr>GeneratedValue</vt:lpstr>
      <vt:lpstr>GeneratedValue</vt:lpstr>
      <vt:lpstr>GeneratedValue</vt:lpstr>
      <vt:lpstr>Auto generate schema</vt:lpstr>
      <vt:lpstr>Auto generate schema</vt:lpstr>
      <vt:lpstr>Auto generate schema</vt:lpstr>
      <vt:lpstr>Auto generate schema</vt:lpstr>
      <vt:lpstr>Auto generate schema</vt:lpstr>
      <vt:lpstr>Auto generate schema</vt:lpstr>
      <vt:lpstr>Repository</vt:lpstr>
      <vt:lpstr>JpaRepository</vt:lpstr>
      <vt:lpstr>JpaRepository</vt:lpstr>
      <vt:lpstr>JpaRepository</vt:lpstr>
      <vt:lpstr>JpaRepository</vt:lpstr>
      <vt:lpstr>JpaRepository</vt:lpstr>
      <vt:lpstr>JpaRepository</vt:lpstr>
      <vt:lpstr>Relationship</vt:lpstr>
      <vt:lpstr>One-to-one</vt:lpstr>
      <vt:lpstr>One-to-one</vt:lpstr>
      <vt:lpstr>One-to-one</vt:lpstr>
      <vt:lpstr>One-to-one</vt:lpstr>
      <vt:lpstr>One-to-one</vt:lpstr>
      <vt:lpstr>One-to-one</vt:lpstr>
      <vt:lpstr>One-to-one</vt:lpstr>
      <vt:lpstr>One-to-one</vt:lpstr>
      <vt:lpstr>One-to-one</vt:lpstr>
      <vt:lpstr>One-to-one</vt:lpstr>
      <vt:lpstr>One-to-one</vt:lpstr>
      <vt:lpstr>Mapper</vt:lpstr>
      <vt:lpstr>One-to-one</vt:lpstr>
      <vt:lpstr>One-to-one (Shared Primary Key)</vt:lpstr>
      <vt:lpstr>One-to-one (Shared Primary Key)</vt:lpstr>
      <vt:lpstr>One-to-one (Shared Primary Key)</vt:lpstr>
      <vt:lpstr>One-to-one (Join Table)</vt:lpstr>
      <vt:lpstr>One-to-one (Join Table)</vt:lpstr>
      <vt:lpstr>One-to-one (Join Table)</vt:lpstr>
      <vt:lpstr>One-to-one (Join Table)</vt:lpstr>
      <vt:lpstr>One-to-one (Join Table)</vt:lpstr>
      <vt:lpstr>One-to-one (Join Table)</vt:lpstr>
      <vt:lpstr>Cascade</vt:lpstr>
      <vt:lpstr>Cascade - CascadeType.PERSIST</vt:lpstr>
      <vt:lpstr>Cascade - CascadeType.MERGE</vt:lpstr>
      <vt:lpstr>Cascade - CascadeType.REMOVE</vt:lpstr>
      <vt:lpstr>Cascade - CascadeType.REFRESH</vt:lpstr>
      <vt:lpstr>Cascade - CascadeType.DETACH</vt:lpstr>
      <vt:lpstr>Cascade - CascadeType.ALL</vt:lpstr>
      <vt:lpstr>Cascade</vt:lpstr>
      <vt:lpstr>EntityManager</vt:lpstr>
      <vt:lpstr>EntityManager</vt:lpstr>
      <vt:lpstr>EntityManager</vt:lpstr>
      <vt:lpstr>EntityManager</vt:lpstr>
      <vt:lpstr>EntityManager</vt:lpstr>
      <vt:lpstr>Fetch</vt:lpstr>
      <vt:lpstr>Fetch - FetchType.EAGER</vt:lpstr>
      <vt:lpstr>Fetch - FetchType.LAZY</vt:lpstr>
      <vt:lpstr>Optional</vt:lpstr>
      <vt:lpstr>OrphanRemoval</vt:lpstr>
      <vt:lpstr>One-to-many</vt:lpstr>
      <vt:lpstr>Many-to-many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720</cp:revision>
  <dcterms:created xsi:type="dcterms:W3CDTF">2024-06-06T15:40:49Z</dcterms:created>
  <dcterms:modified xsi:type="dcterms:W3CDTF">2024-09-10T17:46:15Z</dcterms:modified>
</cp:coreProperties>
</file>