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4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dk1"/>
                </a:solidFill>
              </a:rPr>
              <a:t>Co</a:t>
            </a: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ntext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dk1"/>
                </a:solidFill>
              </a:rPr>
              <a:t>Constraints within </a:t>
            </a: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 space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5"/>
            <a:ext cx="4324418" cy="1754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/>
              <a:t>The ore production industry has benefited from increased productivity arrived from the use of ore-crushers. This has lead to an oversupply &amp; now the price of ore is near 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Monalco Mining’s bottom line. Thus, Monalco Mining seeks to streamline costs without cutting production to maintain profitability. Logs show that ore-crushers are under repair annually while the OEM indicates it should be every 3 years. Management indicates that a 20% cut in maintenance costs will suffice in this market thus the goal is to pull logs to determine why they need repair every year as it should be every 3 years. 80% of maintenance costs are due to excess wear.</a:t>
            </a:r>
            <a:endParaRPr sz="1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1E8192-F36F-40A9-AC7A-E9CA55554938}"/>
              </a:ext>
            </a:extLst>
          </p:cNvPr>
          <p:cNvGrpSpPr/>
          <p:nvPr/>
        </p:nvGrpSpPr>
        <p:grpSpPr>
          <a:xfrm>
            <a:off x="165381" y="3740006"/>
            <a:ext cx="4324418" cy="1269807"/>
            <a:chOff x="143108" y="3207096"/>
            <a:chExt cx="4324418" cy="1269807"/>
          </a:xfrm>
        </p:grpSpPr>
        <p:sp>
          <p:nvSpPr>
            <p:cNvPr id="27" name="Google Shape;27;p1"/>
            <p:cNvSpPr/>
            <p:nvPr/>
          </p:nvSpPr>
          <p:spPr>
            <a:xfrm>
              <a:off x="218936" y="3207096"/>
              <a:ext cx="288315" cy="288315"/>
            </a:xfrm>
            <a:prstGeom prst="rect">
              <a:avLst/>
            </a:prstGeom>
            <a:solidFill>
              <a:srgbClr val="F1A205"/>
            </a:solidFill>
            <a:ln>
              <a:noFill/>
            </a:ln>
          </p:spPr>
          <p:txBody>
            <a:bodyPr spcFirstLastPara="1" wrap="square" lIns="47575" tIns="47575" rIns="47575" bIns="47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r>
                <a:rPr lang="en-AU" sz="1428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601195" y="3239152"/>
              <a:ext cx="3597454" cy="2242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r>
                <a:rPr lang="en-AU" sz="1428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Criteria for success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 txBox="1"/>
            <p:nvPr/>
          </p:nvSpPr>
          <p:spPr>
            <a:xfrm>
              <a:off x="143108" y="3538875"/>
              <a:ext cx="4324418" cy="938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0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Success = a clear set of actions to identify way to maintain operational output while cutting annual maintenance costs by (+)20% in the first year which can be carried forward. Initial focus to be directed towards </a:t>
              </a:r>
              <a:r>
                <a:rPr lang="en-US" sz="10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excess wear reasons as it accounts for 80% of the costs.</a:t>
              </a:r>
              <a:endParaRPr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22D30B8-FF18-44CD-BEBC-277A152AD008}"/>
              </a:ext>
            </a:extLst>
          </p:cNvPr>
          <p:cNvGrpSpPr/>
          <p:nvPr/>
        </p:nvGrpSpPr>
        <p:grpSpPr>
          <a:xfrm>
            <a:off x="186843" y="4944996"/>
            <a:ext cx="4324418" cy="1138608"/>
            <a:chOff x="186842" y="4797685"/>
            <a:chExt cx="4324418" cy="1138608"/>
          </a:xfrm>
        </p:grpSpPr>
        <p:sp>
          <p:nvSpPr>
            <p:cNvPr id="30" name="Google Shape;30;p1"/>
            <p:cNvSpPr/>
            <p:nvPr/>
          </p:nvSpPr>
          <p:spPr>
            <a:xfrm>
              <a:off x="218936" y="4797685"/>
              <a:ext cx="288315" cy="288315"/>
            </a:xfrm>
            <a:prstGeom prst="rect">
              <a:avLst/>
            </a:prstGeom>
            <a:solidFill>
              <a:srgbClr val="F1A205"/>
            </a:solidFill>
            <a:ln>
              <a:noFill/>
            </a:ln>
          </p:spPr>
          <p:txBody>
            <a:bodyPr spcFirstLastPara="1" wrap="square" lIns="47575" tIns="47575" rIns="47575" bIns="47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r>
                <a:rPr lang="en-AU" sz="1428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01195" y="4831972"/>
              <a:ext cx="3597454" cy="2197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r>
                <a:rPr lang="en-AU" sz="1428" dirty="0">
                  <a:solidFill>
                    <a:schemeClr val="dk1"/>
                  </a:solidFill>
                </a:rPr>
                <a:t>Scope of </a:t>
              </a:r>
              <a:r>
                <a:rPr lang="en-AU" sz="1428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solution space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"/>
            <p:cNvSpPr txBox="1"/>
            <p:nvPr/>
          </p:nvSpPr>
          <p:spPr>
            <a:xfrm>
              <a:off x="186842" y="5184805"/>
              <a:ext cx="4324418" cy="7514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0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Utilizing Data Historian, SAP Maintenance &amp; Ellipse logs.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0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There is a risk of resistance from the engineering team.</a:t>
              </a:r>
              <a:endParaRPr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timeline for finding &amp; delivering this goal is within a year.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Can’t cut production as the goal is streamlining costs &amp; not adjustments to production.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Can’t cut maintenance events more than the recommended OEM limit of one maintenance event at every 50k tons of iron ore processed.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8760900" cy="1407193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95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can Monalco Mining utilize 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Historian, SAP Maintenance &amp; Ellipse logs to identify a solution to</a:t>
            </a:r>
            <a:r>
              <a:rPr lang="en-AU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cut maintenance costs on ore-crushers by (+)20% per annum, starting year one, by making adjustments on production which won’t affect output but will mitigate the excess wear causing 80% of the work requests.</a:t>
            </a:r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00611F8-C858-452F-BFFF-10BB32BA0ACD}"/>
              </a:ext>
            </a:extLst>
          </p:cNvPr>
          <p:cNvGrpSpPr/>
          <p:nvPr/>
        </p:nvGrpSpPr>
        <p:grpSpPr>
          <a:xfrm>
            <a:off x="4590928" y="4605661"/>
            <a:ext cx="4324418" cy="1368554"/>
            <a:chOff x="4590928" y="4797685"/>
            <a:chExt cx="4324418" cy="1368554"/>
          </a:xfrm>
        </p:grpSpPr>
        <p:sp>
          <p:nvSpPr>
            <p:cNvPr id="53" name="Google Shape;38;p1">
              <a:extLst>
                <a:ext uri="{FF2B5EF4-FFF2-40B4-BE49-F238E27FC236}">
                  <a16:creationId xmlns:a16="http://schemas.microsoft.com/office/drawing/2014/main" id="{B876B889-9058-4CAB-BA36-CC1B2D36AF03}"/>
                </a:ext>
              </a:extLst>
            </p:cNvPr>
            <p:cNvSpPr txBox="1"/>
            <p:nvPr/>
          </p:nvSpPr>
          <p:spPr>
            <a:xfrm>
              <a:off x="4712409" y="5255342"/>
              <a:ext cx="4170241" cy="8282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en-AU" sz="900" b="1" i="1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IoT Pump Sensor Tagging &amp; T3000DCS</a:t>
              </a:r>
            </a:p>
            <a:p>
              <a:pPr lvl="1"/>
              <a:endParaRPr lang="en-AU" sz="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1"/>
              <a:endParaRPr lang="en-AU" sz="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AU" sz="500" b="1" dirty="0"/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AU" sz="900" b="1" i="1" dirty="0"/>
                <a:t>Ellipse Maintenance Database</a:t>
              </a:r>
            </a:p>
          </p:txBody>
        </p:sp>
        <p:sp>
          <p:nvSpPr>
            <p:cNvPr id="50" name="Google Shape;31;p1">
              <a:extLst>
                <a:ext uri="{FF2B5EF4-FFF2-40B4-BE49-F238E27FC236}">
                  <a16:creationId xmlns:a16="http://schemas.microsoft.com/office/drawing/2014/main" id="{26E20CEE-5048-4F5C-965C-FCCA8192CBF1}"/>
                </a:ext>
              </a:extLst>
            </p:cNvPr>
            <p:cNvSpPr/>
            <p:nvPr/>
          </p:nvSpPr>
          <p:spPr>
            <a:xfrm>
              <a:off x="4668375" y="4797685"/>
              <a:ext cx="288315" cy="288315"/>
            </a:xfrm>
            <a:prstGeom prst="rect">
              <a:avLst/>
            </a:prstGeom>
            <a:solidFill>
              <a:srgbClr val="F1A205"/>
            </a:solidFill>
            <a:ln>
              <a:noFill/>
            </a:ln>
          </p:spPr>
          <p:txBody>
            <a:bodyPr spcFirstLastPara="1" wrap="square" lIns="47575" tIns="47575" rIns="47575" bIns="47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r>
                <a:rPr lang="en-AU" sz="1428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3;p1">
              <a:extLst>
                <a:ext uri="{FF2B5EF4-FFF2-40B4-BE49-F238E27FC236}">
                  <a16:creationId xmlns:a16="http://schemas.microsoft.com/office/drawing/2014/main" id="{0C0EDA44-F6C0-4BE8-8A44-4683B43D7BFE}"/>
                </a:ext>
              </a:extLst>
            </p:cNvPr>
            <p:cNvSpPr/>
            <p:nvPr/>
          </p:nvSpPr>
          <p:spPr>
            <a:xfrm>
              <a:off x="5050634" y="4829741"/>
              <a:ext cx="3597454" cy="2242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r>
                <a:rPr lang="en-AU" sz="1428">
                  <a:solidFill>
                    <a:schemeClr val="dk1"/>
                  </a:solidFill>
                </a:rPr>
                <a:t>Key</a:t>
              </a:r>
              <a:r>
                <a:rPr lang="en-AU" sz="1428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data sources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8;p1">
              <a:extLst>
                <a:ext uri="{FF2B5EF4-FFF2-40B4-BE49-F238E27FC236}">
                  <a16:creationId xmlns:a16="http://schemas.microsoft.com/office/drawing/2014/main" id="{9BAA20BC-1829-4299-B161-B52E35467740}"/>
                </a:ext>
              </a:extLst>
            </p:cNvPr>
            <p:cNvSpPr txBox="1"/>
            <p:nvPr/>
          </p:nvSpPr>
          <p:spPr>
            <a:xfrm>
              <a:off x="4590928" y="5085174"/>
              <a:ext cx="4324418" cy="10810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en-AU" sz="107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Historian</a:t>
              </a:r>
            </a:p>
            <a:p>
              <a:pPr lvl="1"/>
              <a:endPara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AU" sz="1070" b="1" dirty="0"/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AU" sz="1070" b="1" dirty="0"/>
                <a:t>SAP Maintenance Database</a:t>
              </a: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AU" sz="1070" b="1" dirty="0"/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AU" sz="1070" b="1" dirty="0"/>
                <a:t>Ellipse</a:t>
              </a:r>
            </a:p>
            <a:p>
              <a:pPr marL="171450" lvl="5" indent="-171450">
                <a:buFont typeface="Arial" panose="020B0604020202020204" pitchFamily="34" charset="0"/>
                <a:buChar char="•"/>
              </a:pPr>
              <a:endParaRPr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DCD7C60-CA36-435A-B464-4ADA4189B773}"/>
              </a:ext>
            </a:extLst>
          </p:cNvPr>
          <p:cNvGrpSpPr/>
          <p:nvPr/>
        </p:nvGrpSpPr>
        <p:grpSpPr>
          <a:xfrm>
            <a:off x="4607126" y="3207096"/>
            <a:ext cx="4324418" cy="1421569"/>
            <a:chOff x="4607126" y="3207096"/>
            <a:chExt cx="4324418" cy="1421569"/>
          </a:xfrm>
        </p:grpSpPr>
        <p:sp>
          <p:nvSpPr>
            <p:cNvPr id="55" name="Google Shape;26;p1">
              <a:extLst>
                <a:ext uri="{FF2B5EF4-FFF2-40B4-BE49-F238E27FC236}">
                  <a16:creationId xmlns:a16="http://schemas.microsoft.com/office/drawing/2014/main" id="{659593CB-B58E-448C-9A4E-7882581C0C31}"/>
                </a:ext>
              </a:extLst>
            </p:cNvPr>
            <p:cNvSpPr/>
            <p:nvPr/>
          </p:nvSpPr>
          <p:spPr>
            <a:xfrm>
              <a:off x="4668375" y="3207096"/>
              <a:ext cx="288315" cy="288315"/>
            </a:xfrm>
            <a:prstGeom prst="rect">
              <a:avLst/>
            </a:prstGeom>
            <a:solidFill>
              <a:srgbClr val="F1A205"/>
            </a:solidFill>
            <a:ln>
              <a:noFill/>
            </a:ln>
          </p:spPr>
          <p:txBody>
            <a:bodyPr spcFirstLastPara="1" wrap="square" lIns="47575" tIns="47575" rIns="47575" bIns="47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r>
                <a:rPr lang="en-AU" sz="1428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9;p1">
              <a:extLst>
                <a:ext uri="{FF2B5EF4-FFF2-40B4-BE49-F238E27FC236}">
                  <a16:creationId xmlns:a16="http://schemas.microsoft.com/office/drawing/2014/main" id="{BFB1B50B-0FB6-466B-95B1-FF38DF3ABEE7}"/>
                </a:ext>
              </a:extLst>
            </p:cNvPr>
            <p:cNvSpPr/>
            <p:nvPr/>
          </p:nvSpPr>
          <p:spPr>
            <a:xfrm>
              <a:off x="5050634" y="3239152"/>
              <a:ext cx="3597454" cy="2242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r>
                <a:rPr lang="en-AU" sz="1428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Stakeholders to provide key insight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47;p1">
              <a:extLst>
                <a:ext uri="{FF2B5EF4-FFF2-40B4-BE49-F238E27FC236}">
                  <a16:creationId xmlns:a16="http://schemas.microsoft.com/office/drawing/2014/main" id="{F4D235FA-3675-4A0F-9C40-7CE5C1228F86}"/>
                </a:ext>
              </a:extLst>
            </p:cNvPr>
            <p:cNvSpPr txBox="1"/>
            <p:nvPr/>
          </p:nvSpPr>
          <p:spPr>
            <a:xfrm>
              <a:off x="4607126" y="3547600"/>
              <a:ext cx="4324418" cy="10810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0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Chanel Adams – Reliability Engineer,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0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Jonas Richards – Asset Integrity Manager,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0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Bruce Banner – Maintenance SME,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0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Jane </a:t>
              </a:r>
              <a:r>
                <a:rPr lang="en-AU" sz="10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Steere</a:t>
              </a:r>
              <a:r>
                <a:rPr lang="en-AU" sz="10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- Principal Maintenance,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0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Fargo Williams – Change Manager,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0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Tara Starr - Maintenance SME</a:t>
              </a:r>
              <a:endParaRPr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684</Words>
  <Application>Microsoft Office PowerPoint</Application>
  <PresentationFormat>On-screen Show (4:3)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Quattrocento Sans</vt:lpstr>
      <vt:lpstr>Arial</vt:lpstr>
      <vt:lpstr>Calibri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Rand Sobczak</cp:lastModifiedBy>
  <cp:revision>11</cp:revision>
  <dcterms:modified xsi:type="dcterms:W3CDTF">2020-10-29T11:43:09Z</dcterms:modified>
</cp:coreProperties>
</file>