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9" roundtripDataSignature="AMtx7mgQen1HskXLY3i8lw5ku36/juMb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idx="2" type="pic"/>
          </p:nvPr>
        </p:nvSpPr>
        <p:spPr>
          <a:xfrm>
            <a:off x="5183188" y="987425"/>
            <a:ext cx="6172200" cy="4873625"/>
          </a:xfrm>
          <a:prstGeom prst="rect">
            <a:avLst/>
          </a:prstGeom>
          <a:noFill/>
          <a:ln>
            <a:noFill/>
          </a:ln>
        </p:spPr>
      </p:sp>
      <p:sp>
        <p:nvSpPr>
          <p:cNvPr id="64" name="Google Shape;64;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1876" r="0" t="1688"/>
          <a:stretch/>
        </p:blipFill>
        <p:spPr>
          <a:xfrm>
            <a:off x="0" y="0"/>
            <a:ext cx="12192000" cy="6858000"/>
          </a:xfrm>
          <a:prstGeom prst="rect">
            <a:avLst/>
          </a:prstGeom>
          <a:noFill/>
          <a:ln>
            <a:noFill/>
          </a:ln>
        </p:spPr>
      </p:pic>
      <p:sp>
        <p:nvSpPr>
          <p:cNvPr id="85" name="Google Shape;85;p1"/>
          <p:cNvSpPr/>
          <p:nvPr/>
        </p:nvSpPr>
        <p:spPr>
          <a:xfrm>
            <a:off x="295418" y="309490"/>
            <a:ext cx="4881491" cy="3507343"/>
          </a:xfrm>
          <a:prstGeom prst="roundRect">
            <a:avLst>
              <a:gd fmla="val 16667" name="adj"/>
            </a:avLst>
          </a:prstGeom>
          <a:solidFill>
            <a:srgbClr val="C55A11">
              <a:alpha val="33725"/>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none" cap="none" strike="noStrike">
                <a:solidFill>
                  <a:schemeClr val="lt1"/>
                </a:solidFill>
                <a:latin typeface="Georgia"/>
                <a:ea typeface="Georgia"/>
                <a:cs typeface="Georgia"/>
                <a:sym typeface="Georgia"/>
              </a:rPr>
              <a:t>Sesame Shortage for Tahini – Food Manufacturing Company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nvSpPr>
        <p:spPr>
          <a:xfrm>
            <a:off x="390378" y="300670"/>
            <a:ext cx="2845200" cy="646500"/>
          </a:xfrm>
          <a:prstGeom prst="rect">
            <a:avLst/>
          </a:prstGeom>
          <a:noFill/>
          <a:ln>
            <a:noFill/>
          </a:ln>
        </p:spPr>
        <p:txBody>
          <a:bodyPr anchorCtr="0" anchor="t" bIns="45700" lIns="91425" spcFirstLastPara="1" rIns="91425" wrap="square" tIns="45700">
            <a:spAutoFit/>
          </a:bodyPr>
          <a:lstStyle/>
          <a:p>
            <a:pPr indent="0" lvl="0" marL="228600" marR="0" rtl="0" algn="l">
              <a:spcBef>
                <a:spcPts val="0"/>
              </a:spcBef>
              <a:spcAft>
                <a:spcPts val="0"/>
              </a:spcAft>
              <a:buNone/>
            </a:pPr>
            <a:r>
              <a:rPr b="1" lang="en-US" sz="3600">
                <a:solidFill>
                  <a:srgbClr val="2F5496"/>
                </a:solidFill>
                <a:latin typeface="Georgia"/>
                <a:ea typeface="Georgia"/>
                <a:cs typeface="Georgia"/>
                <a:sym typeface="Georgia"/>
              </a:rPr>
              <a:t>Situation</a:t>
            </a:r>
            <a:endParaRPr b="1" sz="3600">
              <a:solidFill>
                <a:srgbClr val="2F5496"/>
              </a:solidFill>
              <a:latin typeface="Georgia"/>
              <a:ea typeface="Georgia"/>
              <a:cs typeface="Georgia"/>
              <a:sym typeface="Georgia"/>
            </a:endParaRPr>
          </a:p>
        </p:txBody>
      </p:sp>
      <p:sp>
        <p:nvSpPr>
          <p:cNvPr id="91" name="Google Shape;91;p2"/>
          <p:cNvSpPr txBox="1"/>
          <p:nvPr/>
        </p:nvSpPr>
        <p:spPr>
          <a:xfrm>
            <a:off x="444889" y="2505670"/>
            <a:ext cx="565111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entury"/>
                <a:ea typeface="Century"/>
                <a:cs typeface="Century"/>
                <a:sym typeface="Century"/>
              </a:rPr>
              <a:t>One of the key issues is struggling to source sesame seeds, which are a crucial ingredient for some of its products. </a:t>
            </a:r>
            <a:endParaRPr sz="1800">
              <a:solidFill>
                <a:schemeClr val="dk1"/>
              </a:solidFill>
              <a:latin typeface="Calibri"/>
              <a:ea typeface="Calibri"/>
              <a:cs typeface="Calibri"/>
              <a:sym typeface="Calibri"/>
            </a:endParaRPr>
          </a:p>
        </p:txBody>
      </p:sp>
      <p:sp>
        <p:nvSpPr>
          <p:cNvPr id="92" name="Google Shape;92;p2"/>
          <p:cNvSpPr txBox="1"/>
          <p:nvPr/>
        </p:nvSpPr>
        <p:spPr>
          <a:xfrm>
            <a:off x="473025" y="3773207"/>
            <a:ext cx="581170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entury"/>
                <a:ea typeface="Century"/>
                <a:cs typeface="Century"/>
                <a:sym typeface="Century"/>
              </a:rPr>
              <a:t>The problem has been exacerbated by import restrictions that have either limited the availability of sesame or made it harder to import. </a:t>
            </a:r>
            <a:endParaRPr sz="1800">
              <a:solidFill>
                <a:schemeClr val="dk1"/>
              </a:solidFill>
              <a:latin typeface="Calibri"/>
              <a:ea typeface="Calibri"/>
              <a:cs typeface="Calibri"/>
              <a:sym typeface="Calibri"/>
            </a:endParaRPr>
          </a:p>
        </p:txBody>
      </p:sp>
      <p:sp>
        <p:nvSpPr>
          <p:cNvPr id="93" name="Google Shape;93;p2"/>
          <p:cNvSpPr txBox="1"/>
          <p:nvPr/>
        </p:nvSpPr>
        <p:spPr>
          <a:xfrm>
            <a:off x="473025" y="4895447"/>
            <a:ext cx="5811712"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entury"/>
                <a:ea typeface="Century"/>
                <a:cs typeface="Century"/>
                <a:sym typeface="Century"/>
              </a:rPr>
              <a:t>Moreover, there is now an added financial burden as suppliers demand upfront payments in U.S. dollars creating significant pressure on the company, making it difficult for them to maintain smooth operations and meet market demands.</a:t>
            </a:r>
            <a:endParaRPr sz="1800">
              <a:solidFill>
                <a:schemeClr val="dk1"/>
              </a:solidFill>
              <a:latin typeface="Calibri"/>
              <a:ea typeface="Calibri"/>
              <a:cs typeface="Calibri"/>
              <a:sym typeface="Calibri"/>
            </a:endParaRPr>
          </a:p>
        </p:txBody>
      </p:sp>
      <p:sp>
        <p:nvSpPr>
          <p:cNvPr id="94" name="Google Shape;94;p2"/>
          <p:cNvSpPr txBox="1"/>
          <p:nvPr/>
        </p:nvSpPr>
        <p:spPr>
          <a:xfrm>
            <a:off x="186397" y="1238133"/>
            <a:ext cx="5909599" cy="923330"/>
          </a:xfrm>
          <a:prstGeom prst="rect">
            <a:avLst/>
          </a:prstGeom>
          <a:noFill/>
          <a:ln>
            <a:noFill/>
          </a:ln>
        </p:spPr>
        <p:txBody>
          <a:bodyPr anchorCtr="0" anchor="t" bIns="45700" lIns="91425" spcFirstLastPara="1" rIns="91425" wrap="square" tIns="45700">
            <a:spAutoFit/>
          </a:bodyPr>
          <a:lstStyle/>
          <a:p>
            <a:pPr indent="0" lvl="0" marL="228600" marR="0" rtl="0" algn="l">
              <a:spcBef>
                <a:spcPts val="0"/>
              </a:spcBef>
              <a:spcAft>
                <a:spcPts val="0"/>
              </a:spcAft>
              <a:buNone/>
            </a:pPr>
            <a:r>
              <a:rPr b="0" i="0" lang="en-US" sz="1800" u="none" strike="noStrike">
                <a:solidFill>
                  <a:srgbClr val="000000"/>
                </a:solidFill>
                <a:latin typeface="Century"/>
                <a:ea typeface="Century"/>
                <a:cs typeface="Century"/>
                <a:sym typeface="Century"/>
              </a:rPr>
              <a:t>A well known food manufacturing company known for producing food products, faces several significant challenges affecting its operations. </a:t>
            </a:r>
            <a:endParaRPr sz="1800">
              <a:solidFill>
                <a:schemeClr val="dk1"/>
              </a:solidFill>
              <a:latin typeface="Calibri"/>
              <a:ea typeface="Calibri"/>
              <a:cs typeface="Calibri"/>
              <a:sym typeface="Calibri"/>
            </a:endParaRPr>
          </a:p>
        </p:txBody>
      </p:sp>
      <p:cxnSp>
        <p:nvCxnSpPr>
          <p:cNvPr id="95" name="Google Shape;95;p2"/>
          <p:cNvCxnSpPr/>
          <p:nvPr/>
        </p:nvCxnSpPr>
        <p:spPr>
          <a:xfrm>
            <a:off x="28136" y="2161463"/>
            <a:ext cx="0" cy="4696537"/>
          </a:xfrm>
          <a:prstGeom prst="straightConnector1">
            <a:avLst/>
          </a:prstGeom>
          <a:noFill/>
          <a:ln cap="flat" cmpd="sng" w="57150">
            <a:solidFill>
              <a:schemeClr val="accent1"/>
            </a:solidFill>
            <a:prstDash val="solid"/>
            <a:miter lim="800000"/>
            <a:headEnd len="sm" w="sm" type="none"/>
            <a:tailEnd len="sm" w="sm" type="none"/>
          </a:ln>
        </p:spPr>
      </p:cxnSp>
      <p:cxnSp>
        <p:nvCxnSpPr>
          <p:cNvPr id="96" name="Google Shape;96;p2"/>
          <p:cNvCxnSpPr/>
          <p:nvPr/>
        </p:nvCxnSpPr>
        <p:spPr>
          <a:xfrm>
            <a:off x="87921" y="3443068"/>
            <a:ext cx="0" cy="3429000"/>
          </a:xfrm>
          <a:prstGeom prst="straightConnector1">
            <a:avLst/>
          </a:prstGeom>
          <a:noFill/>
          <a:ln cap="flat" cmpd="sng" w="57150">
            <a:solidFill>
              <a:srgbClr val="C55A11"/>
            </a:solidFill>
            <a:prstDash val="solid"/>
            <a:miter lim="800000"/>
            <a:headEnd len="sm" w="sm" type="none"/>
            <a:tailEnd len="sm" w="sm" type="none"/>
          </a:ln>
        </p:spPr>
      </p:cxnSp>
      <p:sp>
        <p:nvSpPr>
          <p:cNvPr id="97" name="Google Shape;97;p2"/>
          <p:cNvSpPr/>
          <p:nvPr/>
        </p:nvSpPr>
        <p:spPr>
          <a:xfrm>
            <a:off x="8956433" y="174060"/>
            <a:ext cx="3005794" cy="2546252"/>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1E4E79"/>
              </a:solidFill>
              <a:latin typeface="Calibri"/>
              <a:ea typeface="Calibri"/>
              <a:cs typeface="Calibri"/>
              <a:sym typeface="Calibri"/>
            </a:endParaRPr>
          </a:p>
        </p:txBody>
      </p:sp>
      <p:pic>
        <p:nvPicPr>
          <p:cNvPr descr="2,272 Sesame Tahini White Background Stock Photos - Free &amp; Royalty-Free  Stock Photos from Dreamstime" id="98" name="Google Shape;98;p2"/>
          <p:cNvPicPr preferRelativeResize="0"/>
          <p:nvPr/>
        </p:nvPicPr>
        <p:blipFill>
          <a:blip r:embed="rId3">
            <a:alphaModFix/>
          </a:blip>
          <a:stretch>
            <a:fillRect/>
          </a:stretch>
        </p:blipFill>
        <p:spPr>
          <a:xfrm>
            <a:off x="7172750" y="679475"/>
            <a:ext cx="4252001" cy="5632999"/>
          </a:xfrm>
          <a:prstGeom prst="rect">
            <a:avLst/>
          </a:prstGeom>
          <a:noFill/>
          <a:ln cap="flat" cmpd="sng" w="28575">
            <a:solidFill>
              <a:srgbClr val="2F5496"/>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nvSpPr>
        <p:spPr>
          <a:xfrm>
            <a:off x="390378" y="300670"/>
            <a:ext cx="2845191" cy="646331"/>
          </a:xfrm>
          <a:prstGeom prst="rect">
            <a:avLst/>
          </a:prstGeom>
          <a:noFill/>
          <a:ln>
            <a:noFill/>
          </a:ln>
        </p:spPr>
        <p:txBody>
          <a:bodyPr anchorCtr="0" anchor="t" bIns="45700" lIns="91425" spcFirstLastPara="1" rIns="91425" wrap="square" tIns="45700">
            <a:spAutoFit/>
          </a:bodyPr>
          <a:lstStyle/>
          <a:p>
            <a:pPr indent="0" lvl="0" marL="228600" marR="0" rtl="0" algn="l">
              <a:spcBef>
                <a:spcPts val="0"/>
              </a:spcBef>
              <a:spcAft>
                <a:spcPts val="0"/>
              </a:spcAft>
              <a:buNone/>
            </a:pPr>
            <a:r>
              <a:rPr b="1" i="0" lang="en-US" sz="3600" u="none" strike="noStrike">
                <a:solidFill>
                  <a:srgbClr val="2F5496"/>
                </a:solidFill>
                <a:latin typeface="Georgia"/>
                <a:ea typeface="Georgia"/>
                <a:cs typeface="Georgia"/>
                <a:sym typeface="Georgia"/>
              </a:rPr>
              <a:t>Effect</a:t>
            </a:r>
            <a:endParaRPr b="1" sz="3600">
              <a:solidFill>
                <a:srgbClr val="2F5496"/>
              </a:solidFill>
              <a:latin typeface="Georgia"/>
              <a:ea typeface="Georgia"/>
              <a:cs typeface="Georgia"/>
              <a:sym typeface="Georgia"/>
            </a:endParaRPr>
          </a:p>
        </p:txBody>
      </p:sp>
      <p:sp>
        <p:nvSpPr>
          <p:cNvPr id="104" name="Google Shape;104;p3"/>
          <p:cNvSpPr txBox="1"/>
          <p:nvPr/>
        </p:nvSpPr>
        <p:spPr>
          <a:xfrm>
            <a:off x="444889" y="2505670"/>
            <a:ext cx="565111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entury"/>
                <a:ea typeface="Century"/>
                <a:cs typeface="Century"/>
                <a:sym typeface="Century"/>
              </a:rPr>
              <a:t>Additionally, the shortage of sesame seeds has severely affected the production of tahini, a key product for many customers.</a:t>
            </a:r>
            <a:endParaRPr sz="1800">
              <a:solidFill>
                <a:schemeClr val="dk1"/>
              </a:solidFill>
              <a:latin typeface="Calibri"/>
              <a:ea typeface="Calibri"/>
              <a:cs typeface="Calibri"/>
              <a:sym typeface="Calibri"/>
            </a:endParaRPr>
          </a:p>
        </p:txBody>
      </p:sp>
      <p:sp>
        <p:nvSpPr>
          <p:cNvPr id="105" name="Google Shape;105;p3"/>
          <p:cNvSpPr txBox="1"/>
          <p:nvPr/>
        </p:nvSpPr>
        <p:spPr>
          <a:xfrm>
            <a:off x="473025" y="3773207"/>
            <a:ext cx="581170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entury"/>
                <a:ea typeface="Century"/>
                <a:cs typeface="Century"/>
                <a:sym typeface="Century"/>
              </a:rPr>
              <a:t>The limited product availability and potential price hikes have led to dissatisfaction among regular customers who rely on these staple items.</a:t>
            </a:r>
            <a:endParaRPr sz="1800">
              <a:solidFill>
                <a:schemeClr val="dk1"/>
              </a:solidFill>
              <a:latin typeface="Calibri"/>
              <a:ea typeface="Calibri"/>
              <a:cs typeface="Calibri"/>
              <a:sym typeface="Calibri"/>
            </a:endParaRPr>
          </a:p>
        </p:txBody>
      </p:sp>
      <p:sp>
        <p:nvSpPr>
          <p:cNvPr id="106" name="Google Shape;106;p3"/>
          <p:cNvSpPr txBox="1"/>
          <p:nvPr/>
        </p:nvSpPr>
        <p:spPr>
          <a:xfrm>
            <a:off x="473025" y="4895447"/>
            <a:ext cx="58117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entury"/>
                <a:ea typeface="Century"/>
                <a:cs typeface="Century"/>
                <a:sym typeface="Century"/>
              </a:rPr>
              <a:t>Many customers may start to seek alternatives from competitors.</a:t>
            </a:r>
            <a:endParaRPr/>
          </a:p>
        </p:txBody>
      </p:sp>
      <p:sp>
        <p:nvSpPr>
          <p:cNvPr id="107" name="Google Shape;107;p3"/>
          <p:cNvSpPr txBox="1"/>
          <p:nvPr/>
        </p:nvSpPr>
        <p:spPr>
          <a:xfrm>
            <a:off x="186397" y="1238133"/>
            <a:ext cx="5909599" cy="923330"/>
          </a:xfrm>
          <a:prstGeom prst="rect">
            <a:avLst/>
          </a:prstGeom>
          <a:noFill/>
          <a:ln>
            <a:noFill/>
          </a:ln>
        </p:spPr>
        <p:txBody>
          <a:bodyPr anchorCtr="0" anchor="t" bIns="45700" lIns="91425" spcFirstLastPara="1" rIns="91425" wrap="square" tIns="45700">
            <a:spAutoFit/>
          </a:bodyPr>
          <a:lstStyle/>
          <a:p>
            <a:pPr indent="0" lvl="0" marL="228600" marR="0" rtl="0" algn="l">
              <a:spcBef>
                <a:spcPts val="0"/>
              </a:spcBef>
              <a:spcAft>
                <a:spcPts val="0"/>
              </a:spcAft>
              <a:buNone/>
            </a:pPr>
            <a:r>
              <a:rPr lang="en-US" sz="1800">
                <a:solidFill>
                  <a:srgbClr val="000000"/>
                </a:solidFill>
                <a:latin typeface="Century"/>
                <a:ea typeface="Century"/>
                <a:cs typeface="Century"/>
                <a:sym typeface="Century"/>
              </a:rPr>
              <a:t>Customers are increasingly frustrated with the lack of availability of the company’s sesame products due to the halt in production caused by rising costs.</a:t>
            </a:r>
            <a:endParaRPr sz="1800">
              <a:solidFill>
                <a:schemeClr val="dk1"/>
              </a:solidFill>
              <a:latin typeface="Calibri"/>
              <a:ea typeface="Calibri"/>
              <a:cs typeface="Calibri"/>
              <a:sym typeface="Calibri"/>
            </a:endParaRPr>
          </a:p>
        </p:txBody>
      </p:sp>
      <p:cxnSp>
        <p:nvCxnSpPr>
          <p:cNvPr id="108" name="Google Shape;108;p3"/>
          <p:cNvCxnSpPr/>
          <p:nvPr/>
        </p:nvCxnSpPr>
        <p:spPr>
          <a:xfrm>
            <a:off x="28136" y="2161463"/>
            <a:ext cx="0" cy="4696537"/>
          </a:xfrm>
          <a:prstGeom prst="straightConnector1">
            <a:avLst/>
          </a:prstGeom>
          <a:noFill/>
          <a:ln cap="flat" cmpd="sng" w="57150">
            <a:solidFill>
              <a:schemeClr val="accent1"/>
            </a:solidFill>
            <a:prstDash val="solid"/>
            <a:miter lim="800000"/>
            <a:headEnd len="sm" w="sm" type="none"/>
            <a:tailEnd len="sm" w="sm" type="none"/>
          </a:ln>
        </p:spPr>
      </p:cxnSp>
      <p:cxnSp>
        <p:nvCxnSpPr>
          <p:cNvPr id="109" name="Google Shape;109;p3"/>
          <p:cNvCxnSpPr/>
          <p:nvPr/>
        </p:nvCxnSpPr>
        <p:spPr>
          <a:xfrm>
            <a:off x="87921" y="3443068"/>
            <a:ext cx="0" cy="3429000"/>
          </a:xfrm>
          <a:prstGeom prst="straightConnector1">
            <a:avLst/>
          </a:prstGeom>
          <a:noFill/>
          <a:ln cap="flat" cmpd="sng" w="57150">
            <a:solidFill>
              <a:srgbClr val="C55A11"/>
            </a:solidFill>
            <a:prstDash val="solid"/>
            <a:miter lim="800000"/>
            <a:headEnd len="sm" w="sm" type="none"/>
            <a:tailEnd len="sm" w="sm" type="none"/>
          </a:ln>
        </p:spPr>
      </p:cxnSp>
      <p:sp>
        <p:nvSpPr>
          <p:cNvPr id="110" name="Google Shape;110;p3"/>
          <p:cNvSpPr/>
          <p:nvPr/>
        </p:nvSpPr>
        <p:spPr>
          <a:xfrm>
            <a:off x="8956433" y="174060"/>
            <a:ext cx="3005794" cy="2546252"/>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1E4E79"/>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38051" r="0" t="0"/>
          <a:stretch/>
        </p:blipFill>
        <p:spPr>
          <a:xfrm>
            <a:off x="6512748" y="1322115"/>
            <a:ext cx="5066803" cy="3573332"/>
          </a:xfrm>
          <a:prstGeom prst="rect">
            <a:avLst/>
          </a:prstGeom>
          <a:noFill/>
          <a:ln cap="flat" cmpd="sng" w="28575">
            <a:solidFill>
              <a:srgbClr val="2F5496"/>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nvSpPr>
        <p:spPr>
          <a:xfrm>
            <a:off x="390378" y="300670"/>
            <a:ext cx="2845200" cy="646500"/>
          </a:xfrm>
          <a:prstGeom prst="rect">
            <a:avLst/>
          </a:prstGeom>
          <a:noFill/>
          <a:ln>
            <a:noFill/>
          </a:ln>
        </p:spPr>
        <p:txBody>
          <a:bodyPr anchorCtr="0" anchor="t" bIns="45700" lIns="91425" spcFirstLastPara="1" rIns="91425" wrap="square" tIns="45700">
            <a:spAutoFit/>
          </a:bodyPr>
          <a:lstStyle/>
          <a:p>
            <a:pPr indent="0" lvl="0" marL="228600" marR="0" rtl="0" algn="l">
              <a:spcBef>
                <a:spcPts val="0"/>
              </a:spcBef>
              <a:spcAft>
                <a:spcPts val="0"/>
              </a:spcAft>
              <a:buNone/>
            </a:pPr>
            <a:r>
              <a:rPr b="1" lang="en-US" sz="3600">
                <a:solidFill>
                  <a:srgbClr val="2F5496"/>
                </a:solidFill>
                <a:latin typeface="Georgia"/>
                <a:ea typeface="Georgia"/>
                <a:cs typeface="Georgia"/>
                <a:sym typeface="Georgia"/>
              </a:rPr>
              <a:t>Impact</a:t>
            </a:r>
            <a:endParaRPr b="1" sz="3600">
              <a:solidFill>
                <a:srgbClr val="2F5496"/>
              </a:solidFill>
              <a:latin typeface="Georgia"/>
              <a:ea typeface="Georgia"/>
              <a:cs typeface="Georgia"/>
              <a:sym typeface="Georgia"/>
            </a:endParaRPr>
          </a:p>
        </p:txBody>
      </p:sp>
      <p:sp>
        <p:nvSpPr>
          <p:cNvPr id="117" name="Google Shape;117;p4"/>
          <p:cNvSpPr txBox="1"/>
          <p:nvPr/>
        </p:nvSpPr>
        <p:spPr>
          <a:xfrm>
            <a:off x="390378" y="2367170"/>
            <a:ext cx="565111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entury"/>
                <a:ea typeface="Century"/>
                <a:cs typeface="Century"/>
                <a:sym typeface="Century"/>
              </a:rPr>
              <a:t>The company's ability to meet customer demand is compromised, allowing competitors to take advantage of the gaps in supply.</a:t>
            </a:r>
            <a:endParaRPr sz="1800">
              <a:solidFill>
                <a:schemeClr val="dk1"/>
              </a:solidFill>
              <a:latin typeface="Calibri"/>
              <a:ea typeface="Calibri"/>
              <a:cs typeface="Calibri"/>
              <a:sym typeface="Calibri"/>
            </a:endParaRPr>
          </a:p>
        </p:txBody>
      </p:sp>
      <p:sp>
        <p:nvSpPr>
          <p:cNvPr id="118" name="Google Shape;118;p4"/>
          <p:cNvSpPr txBox="1"/>
          <p:nvPr/>
        </p:nvSpPr>
        <p:spPr>
          <a:xfrm>
            <a:off x="390378" y="3790338"/>
            <a:ext cx="581170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entury"/>
                <a:ea typeface="Century"/>
                <a:cs typeface="Century"/>
                <a:sym typeface="Century"/>
              </a:rPr>
              <a:t>Financial strain is also building due to the high costs of imports and the need for upfront payments in U.S. dollars, reducing profitability.</a:t>
            </a:r>
            <a:endParaRPr sz="1800">
              <a:solidFill>
                <a:schemeClr val="dk1"/>
              </a:solidFill>
              <a:latin typeface="Calibri"/>
              <a:ea typeface="Calibri"/>
              <a:cs typeface="Calibri"/>
              <a:sym typeface="Calibri"/>
            </a:endParaRPr>
          </a:p>
        </p:txBody>
      </p:sp>
      <p:sp>
        <p:nvSpPr>
          <p:cNvPr id="119" name="Google Shape;119;p4"/>
          <p:cNvSpPr txBox="1"/>
          <p:nvPr/>
        </p:nvSpPr>
        <p:spPr>
          <a:xfrm>
            <a:off x="390378" y="5157568"/>
            <a:ext cx="581171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entury"/>
                <a:ea typeface="Century"/>
                <a:cs typeface="Century"/>
                <a:sym typeface="Century"/>
              </a:rPr>
              <a:t>If these issues persist, the company could lose significant market share, and long-standing customer loyalty may diminish as customers shift to more reliable brands.</a:t>
            </a:r>
            <a:endParaRPr/>
          </a:p>
        </p:txBody>
      </p:sp>
      <p:sp>
        <p:nvSpPr>
          <p:cNvPr id="120" name="Google Shape;120;p4"/>
          <p:cNvSpPr txBox="1"/>
          <p:nvPr/>
        </p:nvSpPr>
        <p:spPr>
          <a:xfrm>
            <a:off x="186397" y="1238133"/>
            <a:ext cx="5909599" cy="646331"/>
          </a:xfrm>
          <a:prstGeom prst="rect">
            <a:avLst/>
          </a:prstGeom>
          <a:noFill/>
          <a:ln>
            <a:noFill/>
          </a:ln>
        </p:spPr>
        <p:txBody>
          <a:bodyPr anchorCtr="0" anchor="t" bIns="45700" lIns="91425" spcFirstLastPara="1" rIns="91425" wrap="square" tIns="45700">
            <a:spAutoFit/>
          </a:bodyPr>
          <a:lstStyle/>
          <a:p>
            <a:pPr indent="0" lvl="0" marL="228600" marR="0" rtl="0" algn="l">
              <a:spcBef>
                <a:spcPts val="0"/>
              </a:spcBef>
              <a:spcAft>
                <a:spcPts val="0"/>
              </a:spcAft>
              <a:buNone/>
            </a:pPr>
            <a:r>
              <a:rPr lang="en-US" sz="1800">
                <a:solidFill>
                  <a:srgbClr val="000000"/>
                </a:solidFill>
                <a:latin typeface="Century"/>
                <a:ea typeface="Century"/>
                <a:cs typeface="Century"/>
                <a:sym typeface="Century"/>
              </a:rPr>
              <a:t>The company’s credibility is being damaged as stock shortages continue.</a:t>
            </a:r>
            <a:endParaRPr sz="1800">
              <a:solidFill>
                <a:schemeClr val="dk1"/>
              </a:solidFill>
              <a:latin typeface="Calibri"/>
              <a:ea typeface="Calibri"/>
              <a:cs typeface="Calibri"/>
              <a:sym typeface="Calibri"/>
            </a:endParaRPr>
          </a:p>
        </p:txBody>
      </p:sp>
      <p:cxnSp>
        <p:nvCxnSpPr>
          <p:cNvPr id="121" name="Google Shape;121;p4"/>
          <p:cNvCxnSpPr/>
          <p:nvPr/>
        </p:nvCxnSpPr>
        <p:spPr>
          <a:xfrm>
            <a:off x="28136" y="2161463"/>
            <a:ext cx="0" cy="4696537"/>
          </a:xfrm>
          <a:prstGeom prst="straightConnector1">
            <a:avLst/>
          </a:prstGeom>
          <a:noFill/>
          <a:ln cap="flat" cmpd="sng" w="57150">
            <a:solidFill>
              <a:schemeClr val="accent1"/>
            </a:solidFill>
            <a:prstDash val="solid"/>
            <a:miter lim="800000"/>
            <a:headEnd len="sm" w="sm" type="none"/>
            <a:tailEnd len="sm" w="sm" type="none"/>
          </a:ln>
        </p:spPr>
      </p:cxnSp>
      <p:cxnSp>
        <p:nvCxnSpPr>
          <p:cNvPr id="122" name="Google Shape;122;p4"/>
          <p:cNvCxnSpPr/>
          <p:nvPr/>
        </p:nvCxnSpPr>
        <p:spPr>
          <a:xfrm>
            <a:off x="87921" y="3443068"/>
            <a:ext cx="0" cy="3429000"/>
          </a:xfrm>
          <a:prstGeom prst="straightConnector1">
            <a:avLst/>
          </a:prstGeom>
          <a:noFill/>
          <a:ln cap="flat" cmpd="sng" w="57150">
            <a:solidFill>
              <a:srgbClr val="C55A11"/>
            </a:solidFill>
            <a:prstDash val="solid"/>
            <a:miter lim="800000"/>
            <a:headEnd len="sm" w="sm" type="none"/>
            <a:tailEnd len="sm" w="sm" type="none"/>
          </a:ln>
        </p:spPr>
      </p:cxnSp>
      <p:sp>
        <p:nvSpPr>
          <p:cNvPr id="123" name="Google Shape;123;p4"/>
          <p:cNvSpPr/>
          <p:nvPr/>
        </p:nvSpPr>
        <p:spPr>
          <a:xfrm>
            <a:off x="8956433" y="174060"/>
            <a:ext cx="3005794" cy="2546252"/>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1E4E79"/>
              </a:solidFill>
              <a:latin typeface="Calibri"/>
              <a:ea typeface="Calibri"/>
              <a:cs typeface="Calibri"/>
              <a:sym typeface="Calibri"/>
            </a:endParaRPr>
          </a:p>
        </p:txBody>
      </p:sp>
      <p:pic>
        <p:nvPicPr>
          <p:cNvPr id="124" name="Google Shape;124;p4"/>
          <p:cNvPicPr preferRelativeResize="0"/>
          <p:nvPr/>
        </p:nvPicPr>
        <p:blipFill rotWithShape="1">
          <a:blip r:embed="rId3">
            <a:alphaModFix/>
          </a:blip>
          <a:srcRect b="0" l="47218" r="0" t="0"/>
          <a:stretch/>
        </p:blipFill>
        <p:spPr>
          <a:xfrm>
            <a:off x="7079667" y="924994"/>
            <a:ext cx="4427589" cy="4696537"/>
          </a:xfrm>
          <a:prstGeom prst="rect">
            <a:avLst/>
          </a:prstGeom>
          <a:noFill/>
          <a:ln cap="flat" cmpd="sng" w="28575">
            <a:solidFill>
              <a:srgbClr val="2F5496"/>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2024-10-25T19:18:06Z</dcterms:created>
  <dc:creator>SME 10</dc:creator>
</cp:coreProperties>
</file>