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handoutMasterIdLst>
    <p:handoutMasterId r:id="rId35"/>
  </p:handoutMasterIdLst>
  <p:sldIdLst>
    <p:sldId id="257" r:id="rId3"/>
    <p:sldId id="658" r:id="rId4"/>
    <p:sldId id="659" r:id="rId5"/>
    <p:sldId id="661" r:id="rId6"/>
    <p:sldId id="691" r:id="rId7"/>
    <p:sldId id="692" r:id="rId8"/>
    <p:sldId id="693" r:id="rId9"/>
    <p:sldId id="694" r:id="rId10"/>
    <p:sldId id="695" r:id="rId11"/>
    <p:sldId id="696" r:id="rId12"/>
    <p:sldId id="697" r:id="rId13"/>
    <p:sldId id="698" r:id="rId14"/>
    <p:sldId id="665" r:id="rId15"/>
    <p:sldId id="699" r:id="rId16"/>
    <p:sldId id="700" r:id="rId17"/>
    <p:sldId id="701" r:id="rId18"/>
    <p:sldId id="702" r:id="rId19"/>
    <p:sldId id="703" r:id="rId20"/>
    <p:sldId id="704" r:id="rId21"/>
    <p:sldId id="705" r:id="rId22"/>
    <p:sldId id="706" r:id="rId23"/>
    <p:sldId id="707" r:id="rId24"/>
    <p:sldId id="708" r:id="rId25"/>
    <p:sldId id="709" r:id="rId26"/>
    <p:sldId id="710" r:id="rId27"/>
    <p:sldId id="711" r:id="rId28"/>
    <p:sldId id="712" r:id="rId29"/>
    <p:sldId id="713" r:id="rId30"/>
    <p:sldId id="714" r:id="rId31"/>
    <p:sldId id="715" r:id="rId32"/>
    <p:sldId id="716" r:id="rId3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0" y="0"/>
            <a:ext cx="12192000" cy="6858000"/>
          </a:xfrm>
          <a:prstGeom prst="rect">
            <a:avLst/>
          </a:prstGeom>
        </p:spPr>
      </p:pic>
      <p:pic>
        <p:nvPicPr>
          <p:cNvPr id="5" name="图片 4"/>
          <p:cNvPicPr>
            <a:picLocks noChangeAspect="1"/>
          </p:cNvPicPr>
          <p:nvPr userDrawn="1"/>
        </p:nvPicPr>
        <p:blipFill>
          <a:blip r:embed="rId3"/>
          <a:stretch>
            <a:fillRect/>
          </a:stretch>
        </p:blipFill>
        <p:spPr>
          <a:xfrm>
            <a:off x="639064" y="707390"/>
            <a:ext cx="1290320" cy="421835"/>
          </a:xfrm>
          <a:prstGeom prst="rect">
            <a:avLst/>
          </a:prstGeom>
        </p:spPr>
      </p:pic>
      <p:sp>
        <p:nvSpPr>
          <p:cNvPr id="7" name="文本框 6"/>
          <p:cNvSpPr txBox="1"/>
          <p:nvPr userDrawn="1"/>
        </p:nvSpPr>
        <p:spPr>
          <a:xfrm>
            <a:off x="550416" y="6201511"/>
            <a:ext cx="4042300" cy="215444"/>
          </a:xfrm>
          <a:prstGeom prst="rect">
            <a:avLst/>
          </a:prstGeom>
          <a:noFill/>
        </p:spPr>
        <p:txBody>
          <a:bodyPr wrap="square" rtlCol="0">
            <a:spAutoFit/>
          </a:bodyPr>
          <a:lstStyle/>
          <a:p>
            <a:r>
              <a:rPr kumimoji="1" lang="zh-CN" altLang="en-US" sz="800" b="0" i="0" dirty="0">
                <a:solidFill>
                  <a:srgbClr val="6BA7FF"/>
                </a:solidFill>
                <a:latin typeface="Source Han Sans CN Regular" panose="020B0500000000000000" pitchFamily="34" charset="-128"/>
                <a:ea typeface="Source Han Sans CN Regular" panose="020B0500000000000000" pitchFamily="34" charset="-128"/>
                <a:cs typeface="Alibaba PuHuiTi" panose="00020600040101010101" pitchFamily="18" charset="-122"/>
              </a:rPr>
              <a:t>北京开课吧科技有限公司  </a:t>
            </a:r>
            <a:r>
              <a:rPr kumimoji="1" lang="en-US" altLang="zh-CN" sz="800" b="0" i="0" dirty="0">
                <a:solidFill>
                  <a:srgbClr val="6BA7FF"/>
                </a:solidFill>
                <a:latin typeface="Source Han Sans CN Regular" panose="020B0500000000000000" pitchFamily="34" charset="-128"/>
                <a:ea typeface="Source Han Sans CN Regular" panose="020B0500000000000000" pitchFamily="34" charset="-128"/>
                <a:cs typeface="Alibaba PuHuiTi" panose="00020600040101010101" pitchFamily="18" charset="-122"/>
              </a:rPr>
              <a:t>/</a:t>
            </a:r>
            <a:r>
              <a:rPr kumimoji="1" lang="zh-CN" altLang="en-US" sz="800" b="0" i="0" dirty="0">
                <a:solidFill>
                  <a:srgbClr val="6BA7FF"/>
                </a:solidFill>
                <a:latin typeface="Source Han Sans CN Regular" panose="020B0500000000000000" pitchFamily="34" charset="-128"/>
                <a:ea typeface="Source Han Sans CN Regular" panose="020B0500000000000000" pitchFamily="34" charset="-128"/>
                <a:cs typeface="Alibaba PuHuiTi" panose="00020600040101010101" pitchFamily="18" charset="-122"/>
              </a:rPr>
              <a:t>  </a:t>
            </a:r>
            <a:r>
              <a:rPr kumimoji="1" lang="en-US" altLang="zh-CN" sz="800" b="0" i="0" dirty="0" err="1">
                <a:solidFill>
                  <a:srgbClr val="6BA7FF"/>
                </a:solidFill>
                <a:latin typeface="Source Han Sans CN Regular" panose="020B0500000000000000" pitchFamily="34" charset="-128"/>
                <a:ea typeface="Source Han Sans CN Regular" panose="020B0500000000000000" pitchFamily="34" charset="-128"/>
                <a:cs typeface="Alibaba PuHuiTi" panose="00020600040101010101" pitchFamily="18" charset="-122"/>
              </a:rPr>
              <a:t>www.kaikeba.com</a:t>
            </a:r>
            <a:r>
              <a:rPr kumimoji="1" lang="zh-CN" altLang="en-US" sz="800" b="0" i="0" dirty="0">
                <a:solidFill>
                  <a:srgbClr val="6BA7FF"/>
                </a:solidFill>
                <a:latin typeface="Source Han Sans CN Regular" panose="020B0500000000000000" pitchFamily="34" charset="-128"/>
                <a:ea typeface="Source Han Sans CN Regular" panose="020B0500000000000000" pitchFamily="34" charset="-128"/>
                <a:cs typeface="Alibaba PuHuiTi" panose="00020600040101010101" pitchFamily="18" charset="-122"/>
              </a:rPr>
              <a:t>  </a:t>
            </a:r>
            <a:r>
              <a:rPr kumimoji="1" lang="en-US" altLang="zh-CN" sz="800" b="0" i="0" dirty="0">
                <a:solidFill>
                  <a:srgbClr val="6BA7FF"/>
                </a:solidFill>
                <a:latin typeface="Source Han Sans CN Regular" panose="020B0500000000000000" pitchFamily="34" charset="-128"/>
                <a:ea typeface="Source Han Sans CN Regular" panose="020B0500000000000000" pitchFamily="34" charset="-128"/>
                <a:cs typeface="Alibaba PuHuiTi" panose="00020600040101010101" pitchFamily="18" charset="-122"/>
              </a:rPr>
              <a:t>/</a:t>
            </a:r>
            <a:r>
              <a:rPr kumimoji="1" lang="zh-CN" altLang="en-US" sz="800" b="0" i="0" dirty="0">
                <a:solidFill>
                  <a:srgbClr val="6BA7FF"/>
                </a:solidFill>
                <a:latin typeface="Source Han Sans CN Regular" panose="020B0500000000000000" pitchFamily="34" charset="-128"/>
                <a:ea typeface="Source Han Sans CN Regular" panose="020B0500000000000000" pitchFamily="34" charset="-128"/>
                <a:cs typeface="Alibaba PuHuiTi" panose="00020600040101010101" pitchFamily="18" charset="-122"/>
              </a:rPr>
              <a:t>  </a:t>
            </a:r>
            <a:r>
              <a:rPr kumimoji="1" lang="en-US" altLang="zh-CN" sz="800" b="0" i="0" dirty="0">
                <a:solidFill>
                  <a:srgbClr val="6BA7FF"/>
                </a:solidFill>
                <a:latin typeface="Source Han Sans CN Regular" panose="020B0500000000000000" pitchFamily="34" charset="-128"/>
                <a:ea typeface="Source Han Sans CN Regular" panose="020B0500000000000000" pitchFamily="34" charset="-128"/>
                <a:cs typeface="Alibaba PuHuiTi" panose="00020600040101010101" pitchFamily="18" charset="-122"/>
              </a:rPr>
              <a:t>400-996-0826</a:t>
            </a:r>
            <a:endParaRPr kumimoji="1" lang="zh-CN" altLang="en-US" sz="800" b="0" i="0" dirty="0">
              <a:solidFill>
                <a:srgbClr val="6BA7FF"/>
              </a:solidFill>
              <a:latin typeface="Source Han Sans CN Regular" panose="020B0500000000000000" pitchFamily="34" charset="-128"/>
              <a:ea typeface="Source Han Sans CN Regular" panose="020B0500000000000000" pitchFamily="34" charset="-128"/>
              <a:cs typeface="Alibaba PuHuiTi" panose="00020600040101010101" pitchFamily="18" charset="-122"/>
            </a:endParaRPr>
          </a:p>
        </p:txBody>
      </p:sp>
      <p:sp>
        <p:nvSpPr>
          <p:cNvPr id="8" name="文本框 7"/>
          <p:cNvSpPr txBox="1"/>
          <p:nvPr userDrawn="1"/>
        </p:nvSpPr>
        <p:spPr>
          <a:xfrm>
            <a:off x="10431261" y="6186122"/>
            <a:ext cx="1210323" cy="246221"/>
          </a:xfrm>
          <a:prstGeom prst="rect">
            <a:avLst/>
          </a:prstGeom>
          <a:noFill/>
        </p:spPr>
        <p:txBody>
          <a:bodyPr wrap="square" rtlCol="0">
            <a:spAutoFit/>
          </a:bodyPr>
          <a:lstStyle/>
          <a:p>
            <a:pPr algn="r"/>
            <a:r>
              <a:rPr kumimoji="1" lang="zh-CN" altLang="en-US" sz="1000" b="0" i="0" dirty="0">
                <a:solidFill>
                  <a:srgbClr val="6BA7FF"/>
                </a:solidFill>
                <a:latin typeface="Source Han Sans CN Regular" panose="020B0500000000000000" pitchFamily="34" charset="-128"/>
                <a:ea typeface="Source Han Sans CN Regular" panose="020B0500000000000000" pitchFamily="34" charset="-128"/>
                <a:cs typeface="Alibaba PuHuiTi" panose="00020600040101010101" pitchFamily="18" charset="-122"/>
              </a:rPr>
              <a:t>让职场更自由</a:t>
            </a:r>
            <a:endParaRPr kumimoji="1" lang="zh-CN" altLang="en-US" sz="1000" b="0" i="0" dirty="0">
              <a:solidFill>
                <a:srgbClr val="6BA7FF"/>
              </a:solidFill>
              <a:latin typeface="Source Han Sans CN Regular" panose="020B0500000000000000" pitchFamily="34" charset="-128"/>
              <a:ea typeface="Source Han Sans CN Regular" panose="020B0500000000000000" pitchFamily="34" charset="-128"/>
              <a:cs typeface="Alibaba PuHuiTi" panose="00020600040101010101" pitchFamily="18"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文本框 1"/>
          <p:cNvSpPr txBox="1"/>
          <p:nvPr userDrawn="1"/>
        </p:nvSpPr>
        <p:spPr>
          <a:xfrm>
            <a:off x="550416" y="6201511"/>
            <a:ext cx="4042300" cy="215444"/>
          </a:xfrm>
          <a:prstGeom prst="rect">
            <a:avLst/>
          </a:prstGeom>
          <a:noFill/>
        </p:spPr>
        <p:txBody>
          <a:bodyPr wrap="square" rtlCol="0">
            <a:spAutoFit/>
          </a:bodyPr>
          <a:lstStyle/>
          <a:p>
            <a:r>
              <a:rPr kumimoji="1" lang="zh-CN" altLang="en-US" sz="800" b="0" i="0" dirty="0">
                <a:solidFill>
                  <a:srgbClr val="CECCCD"/>
                </a:solidFill>
                <a:latin typeface="Source Han Sans CN Regular" panose="020B0500000000000000" pitchFamily="34" charset="-128"/>
                <a:ea typeface="Source Han Sans CN Regular" panose="020B0500000000000000" pitchFamily="34" charset="-128"/>
                <a:cs typeface="Alibaba PuHuiTi" panose="00020600040101010101" pitchFamily="18" charset="-122"/>
              </a:rPr>
              <a:t>北京开课吧科技有限公司  </a:t>
            </a:r>
            <a:r>
              <a:rPr kumimoji="1" lang="en-US" altLang="zh-CN" sz="800" b="0" i="0" dirty="0">
                <a:solidFill>
                  <a:srgbClr val="CECCCD"/>
                </a:solidFill>
                <a:latin typeface="Source Han Sans CN Regular" panose="020B0500000000000000" pitchFamily="34" charset="-128"/>
                <a:ea typeface="Source Han Sans CN Regular" panose="020B0500000000000000" pitchFamily="34" charset="-128"/>
                <a:cs typeface="Alibaba PuHuiTi" panose="00020600040101010101" pitchFamily="18" charset="-122"/>
              </a:rPr>
              <a:t>/</a:t>
            </a:r>
            <a:r>
              <a:rPr kumimoji="1" lang="zh-CN" altLang="en-US" sz="800" b="0" i="0" dirty="0">
                <a:solidFill>
                  <a:srgbClr val="CECCCD"/>
                </a:solidFill>
                <a:latin typeface="Source Han Sans CN Regular" panose="020B0500000000000000" pitchFamily="34" charset="-128"/>
                <a:ea typeface="Source Han Sans CN Regular" panose="020B0500000000000000" pitchFamily="34" charset="-128"/>
                <a:cs typeface="Alibaba PuHuiTi" panose="00020600040101010101" pitchFamily="18" charset="-122"/>
              </a:rPr>
              <a:t>  </a:t>
            </a:r>
            <a:r>
              <a:rPr kumimoji="1" lang="en-US" altLang="zh-CN" sz="800" b="0" i="0" dirty="0" err="1">
                <a:solidFill>
                  <a:srgbClr val="CECCCD"/>
                </a:solidFill>
                <a:latin typeface="Source Han Sans CN Regular" panose="020B0500000000000000" pitchFamily="34" charset="-128"/>
                <a:ea typeface="Source Han Sans CN Regular" panose="020B0500000000000000" pitchFamily="34" charset="-128"/>
                <a:cs typeface="Alibaba PuHuiTi" panose="00020600040101010101" pitchFamily="18" charset="-122"/>
              </a:rPr>
              <a:t>www.kaikeba.com</a:t>
            </a:r>
            <a:r>
              <a:rPr kumimoji="1" lang="zh-CN" altLang="en-US" sz="800" b="0" i="0" dirty="0">
                <a:solidFill>
                  <a:srgbClr val="CECCCD"/>
                </a:solidFill>
                <a:latin typeface="Source Han Sans CN Regular" panose="020B0500000000000000" pitchFamily="34" charset="-128"/>
                <a:ea typeface="Source Han Sans CN Regular" panose="020B0500000000000000" pitchFamily="34" charset="-128"/>
                <a:cs typeface="Alibaba PuHuiTi" panose="00020600040101010101" pitchFamily="18" charset="-122"/>
              </a:rPr>
              <a:t>  </a:t>
            </a:r>
            <a:r>
              <a:rPr kumimoji="1" lang="en-US" altLang="zh-CN" sz="800" b="0" i="0" dirty="0">
                <a:solidFill>
                  <a:srgbClr val="CECCCD"/>
                </a:solidFill>
                <a:latin typeface="Source Han Sans CN Regular" panose="020B0500000000000000" pitchFamily="34" charset="-128"/>
                <a:ea typeface="Source Han Sans CN Regular" panose="020B0500000000000000" pitchFamily="34" charset="-128"/>
                <a:cs typeface="Alibaba PuHuiTi" panose="00020600040101010101" pitchFamily="18" charset="-122"/>
              </a:rPr>
              <a:t>/</a:t>
            </a:r>
            <a:r>
              <a:rPr kumimoji="1" lang="zh-CN" altLang="en-US" sz="800" b="0" i="0" dirty="0">
                <a:solidFill>
                  <a:srgbClr val="CECCCD"/>
                </a:solidFill>
                <a:latin typeface="Source Han Sans CN Regular" panose="020B0500000000000000" pitchFamily="34" charset="-128"/>
                <a:ea typeface="Source Han Sans CN Regular" panose="020B0500000000000000" pitchFamily="34" charset="-128"/>
                <a:cs typeface="Alibaba PuHuiTi" panose="00020600040101010101" pitchFamily="18" charset="-122"/>
              </a:rPr>
              <a:t>  </a:t>
            </a:r>
            <a:r>
              <a:rPr kumimoji="1" lang="en-US" altLang="zh-CN" sz="800" b="0" i="0" dirty="0">
                <a:solidFill>
                  <a:srgbClr val="CECCCD"/>
                </a:solidFill>
                <a:latin typeface="Source Han Sans CN Regular" panose="020B0500000000000000" pitchFamily="34" charset="-128"/>
                <a:ea typeface="Source Han Sans CN Regular" panose="020B0500000000000000" pitchFamily="34" charset="-128"/>
                <a:cs typeface="Alibaba PuHuiTi" panose="00020600040101010101" pitchFamily="18" charset="-122"/>
              </a:rPr>
              <a:t>400-996-0826</a:t>
            </a:r>
            <a:endParaRPr kumimoji="1" lang="zh-CN" altLang="en-US" sz="800" b="0" i="0" dirty="0">
              <a:solidFill>
                <a:srgbClr val="CECCCD"/>
              </a:solidFill>
              <a:latin typeface="Source Han Sans CN Regular" panose="020B0500000000000000" pitchFamily="34" charset="-128"/>
              <a:ea typeface="Source Han Sans CN Regular" panose="020B0500000000000000" pitchFamily="34" charset="-128"/>
              <a:cs typeface="Alibaba PuHuiTi" panose="00020600040101010101" pitchFamily="18" charset="-122"/>
            </a:endParaRPr>
          </a:p>
        </p:txBody>
      </p:sp>
      <p:sp>
        <p:nvSpPr>
          <p:cNvPr id="3" name="文本框 2"/>
          <p:cNvSpPr txBox="1"/>
          <p:nvPr userDrawn="1"/>
        </p:nvSpPr>
        <p:spPr>
          <a:xfrm>
            <a:off x="10431261" y="6186122"/>
            <a:ext cx="1210323" cy="246221"/>
          </a:xfrm>
          <a:prstGeom prst="rect">
            <a:avLst/>
          </a:prstGeom>
          <a:noFill/>
        </p:spPr>
        <p:txBody>
          <a:bodyPr wrap="square" rtlCol="0">
            <a:spAutoFit/>
          </a:bodyPr>
          <a:lstStyle/>
          <a:p>
            <a:pPr algn="r"/>
            <a:r>
              <a:rPr kumimoji="1" lang="zh-CN" altLang="en-US" sz="1000" b="0" i="0" dirty="0">
                <a:solidFill>
                  <a:srgbClr val="CECCCD"/>
                </a:solidFill>
                <a:latin typeface="Source Han Sans CN Regular" panose="020B0500000000000000" pitchFamily="34" charset="-128"/>
                <a:ea typeface="Source Han Sans CN Regular" panose="020B0500000000000000" pitchFamily="34" charset="-128"/>
                <a:cs typeface="Alibaba PuHuiTi" panose="00020600040101010101" pitchFamily="18" charset="-122"/>
              </a:rPr>
              <a:t>让职场更自由</a:t>
            </a:r>
            <a:endParaRPr kumimoji="1" lang="zh-CN" altLang="en-US" sz="1000" b="0" i="0" dirty="0">
              <a:solidFill>
                <a:srgbClr val="CECCCD"/>
              </a:solidFill>
              <a:latin typeface="Source Han Sans CN Regular" panose="020B0500000000000000" pitchFamily="34" charset="-128"/>
              <a:ea typeface="Source Han Sans CN Regular" panose="020B0500000000000000" pitchFamily="34" charset="-128"/>
              <a:cs typeface="Alibaba PuHuiTi" panose="00020600040101010101" pitchFamily="18" charset="-122"/>
            </a:endParaRPr>
          </a:p>
        </p:txBody>
      </p:sp>
      <p:pic>
        <p:nvPicPr>
          <p:cNvPr id="8" name="图片 7"/>
          <p:cNvPicPr>
            <a:picLocks noChangeAspect="1"/>
          </p:cNvPicPr>
          <p:nvPr userDrawn="1"/>
        </p:nvPicPr>
        <p:blipFill>
          <a:blip r:embed="rId2"/>
          <a:stretch>
            <a:fillRect/>
          </a:stretch>
        </p:blipFill>
        <p:spPr>
          <a:xfrm>
            <a:off x="11279162" y="580513"/>
            <a:ext cx="362422" cy="421835"/>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a:xfrm>
            <a:off x="377666" y="427735"/>
            <a:ext cx="6797992" cy="1710943"/>
          </a:xfrm>
          <a:prstGeom prst="rect">
            <a:avLst/>
          </a:prstGeom>
        </p:spPr>
        <p:txBody>
          <a:bodyPr/>
          <a:lstStyle/>
          <a:p>
            <a:r>
              <a:rPr lang="en-US"/>
              <a:t>Title</a:t>
            </a:r>
            <a:endParaRPr lang="en-US"/>
          </a:p>
        </p:txBody>
      </p:sp>
      <p:sp>
        <p:nvSpPr>
          <p:cNvPr id="3" name="Text 2"/>
          <p:cNvSpPr>
            <a:spLocks noGrp="1"/>
          </p:cNvSpPr>
          <p:nvPr>
            <p:ph type="body" idx="1" hasCustomPrompt="1"/>
          </p:nvPr>
        </p:nvSpPr>
        <p:spPr>
          <a:xfrm>
            <a:off x="377666" y="2459482"/>
            <a:ext cx="6797992" cy="7057644"/>
          </a:xfrm>
          <a:prstGeom prst="rect">
            <a:avLst/>
          </a:prstGeom>
        </p:spPr>
        <p:txBody>
          <a:bodyPr/>
          <a:lstStyle/>
          <a:p>
            <a:pPr lvl="0"/>
            <a:r>
              <a:rPr lang="en-US"/>
              <a:t>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50545" y="2468880"/>
            <a:ext cx="11300460" cy="798830"/>
          </a:xfrm>
          <a:prstGeom prst="rect">
            <a:avLst/>
          </a:prstGeom>
          <a:noFill/>
        </p:spPr>
        <p:txBody>
          <a:bodyPr wrap="square" rtlCol="0">
            <a:spAutoFit/>
          </a:bodyPr>
          <a:lstStyle/>
          <a:p>
            <a:r>
              <a:rPr kumimoji="1" lang="zh-CN" altLang="en-US" sz="4600" dirty="0">
                <a:solidFill>
                  <a:schemeClr val="bg1"/>
                </a:solidFill>
                <a:latin typeface="方正清刻本悦宋简体" panose="02000000000000000000" charset="-122"/>
                <a:ea typeface="方正清刻本悦宋简体" panose="02000000000000000000" charset="-122"/>
                <a:cs typeface="Alibaba PuHuiTi" panose="00020600040101010101" pitchFamily="18" charset="-122"/>
              </a:rPr>
              <a:t>马原真题</a:t>
            </a:r>
            <a:r>
              <a:rPr kumimoji="1" lang="en-US" altLang="zh-CN" sz="4600" dirty="0">
                <a:solidFill>
                  <a:schemeClr val="bg1"/>
                </a:solidFill>
                <a:latin typeface="方正清刻本悦宋简体" panose="02000000000000000000" charset="-122"/>
                <a:ea typeface="方正清刻本悦宋简体" panose="02000000000000000000" charset="-122"/>
                <a:cs typeface="Alibaba PuHuiTi" panose="00020600040101010101" pitchFamily="18" charset="-122"/>
              </a:rPr>
              <a:t>2017-2015</a:t>
            </a:r>
            <a:r>
              <a:rPr kumimoji="1" lang="zh-CN" altLang="en-US" sz="4600" dirty="0">
                <a:solidFill>
                  <a:schemeClr val="bg1"/>
                </a:solidFill>
                <a:latin typeface="方正清刻本悦宋简体" panose="02000000000000000000" charset="-122"/>
                <a:ea typeface="方正清刻本悦宋简体" panose="02000000000000000000" charset="-122"/>
                <a:cs typeface="Alibaba PuHuiTi" panose="00020600040101010101" pitchFamily="18" charset="-122"/>
              </a:rPr>
              <a:t>选择</a:t>
            </a:r>
            <a:endParaRPr kumimoji="1" lang="zh-CN" altLang="en-US" sz="4600" dirty="0">
              <a:solidFill>
                <a:schemeClr val="bg1"/>
              </a:solidFill>
              <a:latin typeface="方正清刻本悦宋简体" panose="02000000000000000000" charset="-122"/>
              <a:ea typeface="方正清刻本悦宋简体" panose="02000000000000000000" charset="-122"/>
              <a:cs typeface="Alibaba PuHuiTi" panose="00020600040101010101" pitchFamily="18" charset="-122"/>
            </a:endParaRPr>
          </a:p>
        </p:txBody>
      </p:sp>
      <p:sp>
        <p:nvSpPr>
          <p:cNvPr id="6" name="文本框 5"/>
          <p:cNvSpPr txBox="1"/>
          <p:nvPr/>
        </p:nvSpPr>
        <p:spPr>
          <a:xfrm>
            <a:off x="550416" y="3429000"/>
            <a:ext cx="6862438" cy="337185"/>
          </a:xfrm>
          <a:prstGeom prst="rect">
            <a:avLst/>
          </a:prstGeom>
          <a:noFill/>
        </p:spPr>
        <p:txBody>
          <a:bodyPr wrap="square" rtlCol="0">
            <a:spAutoFit/>
          </a:bodyPr>
          <a:lstStyle/>
          <a:p>
            <a:r>
              <a:rPr kumimoji="1" lang="zh-CN" altLang="en-US" sz="1600" dirty="0">
                <a:solidFill>
                  <a:schemeClr val="bg1"/>
                </a:solidFill>
                <a:latin typeface="Source Han Sans CN Regular" panose="020B0500000000000000" pitchFamily="34" charset="-128"/>
                <a:ea typeface="Source Han Sans CN Regular" panose="020B0500000000000000" pitchFamily="34" charset="-128"/>
                <a:cs typeface="Alibaba PuHuiTi" panose="00020600040101010101" pitchFamily="18" charset="-122"/>
              </a:rPr>
              <a:t>钟若老师</a:t>
            </a:r>
            <a:endParaRPr kumimoji="1" lang="zh-CN" altLang="en-US" sz="1600" dirty="0">
              <a:solidFill>
                <a:schemeClr val="bg1"/>
              </a:solidFill>
              <a:latin typeface="Source Han Sans CN Regular" panose="020B0500000000000000" pitchFamily="34" charset="-128"/>
              <a:ea typeface="Source Han Sans CN Regular" panose="020B0500000000000000" pitchFamily="34" charset="-128"/>
              <a:cs typeface="Alibaba PuHuiTi" panose="00020600040101010101" pitchFamily="18"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945" y="85725"/>
            <a:ext cx="1327785" cy="368300"/>
          </a:xfrm>
          <a:prstGeom prst="rect">
            <a:avLst/>
          </a:prstGeom>
          <a:noFill/>
        </p:spPr>
        <p:txBody>
          <a:bodyPr wrap="none" rtlCol="0" anchor="t">
            <a:spAutoFit/>
          </a:bodyPr>
          <a:p>
            <a:r>
              <a:rPr lang="en-US"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2017</a:t>
            </a:r>
            <a:r>
              <a:rPr lang="zh-CN"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年</a:t>
            </a:r>
            <a:r>
              <a:rPr lang="zh-CN" altLang="zh-CN" b="1" kern="2200" dirty="0">
                <a:latin typeface="Calibri" charset="0"/>
                <a:ea typeface="黑体" panose="02010609060101010101" pitchFamily="49" charset="-122"/>
                <a:cs typeface="Times New Roman" panose="02020603050405020304" pitchFamily="18" charset="0"/>
                <a:sym typeface="+mn-ea"/>
              </a:rPr>
              <a:t>马原</a:t>
            </a:r>
            <a:endParaRPr lang="zh-CN" altLang="zh-CN" b="1" kern="2200" dirty="0">
              <a:latin typeface="Calibri" charset="0"/>
              <a:ea typeface="黑体" panose="02010609060101010101" pitchFamily="49" charset="-122"/>
              <a:cs typeface="Times New Roman" panose="02020603050405020304" pitchFamily="18" charset="0"/>
              <a:sym typeface="+mn-ea"/>
            </a:endParaRPr>
          </a:p>
        </p:txBody>
      </p:sp>
      <p:sp>
        <p:nvSpPr>
          <p:cNvPr id="5" name="文本框 4"/>
          <p:cNvSpPr txBox="1"/>
          <p:nvPr/>
        </p:nvSpPr>
        <p:spPr>
          <a:xfrm>
            <a:off x="67945" y="847090"/>
            <a:ext cx="12124690" cy="3969385"/>
          </a:xfrm>
          <a:prstGeom prst="rect">
            <a:avLst/>
          </a:prstGeom>
          <a:noFill/>
        </p:spPr>
        <p:txBody>
          <a:bodyPr wrap="square" rtlCol="0">
            <a:spAutoFit/>
          </a:bodyPr>
          <a:p>
            <a:pPr marL="0" indent="0" algn="l">
              <a:lnSpc>
                <a:spcPct val="150000"/>
              </a:lnSpc>
            </a:pPr>
            <a:r>
              <a:rPr sz="2400">
                <a:latin typeface="等线" charset="0"/>
                <a:ea typeface="等线" charset="0"/>
                <a:cs typeface="等线" charset="0"/>
                <a:sym typeface="+mn-ea"/>
              </a:rPr>
              <a:t>20.当今世界正处在新科技革命和产业革命的交汇点，以机器人技术为代表的科技产业发展十分迅速。机器人在生产过程中的广泛使用，使资本有机构成不断提高。然而，就一般意义而言，资本有机构成的提高实际上是（    ）</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A.由资本的本性决定的</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B.不以人的意志为转移的一般趋势</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C.社会产生相对过剩人口的一个重要原因</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D.一个社会增长财富和消除贫困的根本途径</a:t>
            </a:r>
            <a:endParaRPr sz="2400">
              <a:latin typeface="等线" charset="0"/>
              <a:ea typeface="等线" charset="0"/>
              <a:cs typeface="等线"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945" y="85725"/>
            <a:ext cx="1327785" cy="368300"/>
          </a:xfrm>
          <a:prstGeom prst="rect">
            <a:avLst/>
          </a:prstGeom>
          <a:noFill/>
        </p:spPr>
        <p:txBody>
          <a:bodyPr wrap="none" rtlCol="0" anchor="t">
            <a:spAutoFit/>
          </a:bodyPr>
          <a:p>
            <a:r>
              <a:rPr lang="en-US"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2017</a:t>
            </a:r>
            <a:r>
              <a:rPr lang="zh-CN"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年</a:t>
            </a:r>
            <a:r>
              <a:rPr lang="zh-CN" altLang="zh-CN" b="1" kern="2200" dirty="0">
                <a:latin typeface="Calibri" charset="0"/>
                <a:ea typeface="黑体" panose="02010609060101010101" pitchFamily="49" charset="-122"/>
                <a:cs typeface="Times New Roman" panose="02020603050405020304" pitchFamily="18" charset="0"/>
                <a:sym typeface="+mn-ea"/>
              </a:rPr>
              <a:t>马原</a:t>
            </a:r>
            <a:endParaRPr lang="zh-CN" altLang="zh-CN" b="1" kern="2200" dirty="0">
              <a:latin typeface="Calibri" charset="0"/>
              <a:ea typeface="黑体" panose="02010609060101010101" pitchFamily="49" charset="-122"/>
              <a:cs typeface="Times New Roman" panose="02020603050405020304" pitchFamily="18" charset="0"/>
              <a:sym typeface="+mn-ea"/>
            </a:endParaRPr>
          </a:p>
        </p:txBody>
      </p:sp>
      <p:sp>
        <p:nvSpPr>
          <p:cNvPr id="5" name="文本框 4"/>
          <p:cNvSpPr txBox="1"/>
          <p:nvPr/>
        </p:nvSpPr>
        <p:spPr>
          <a:xfrm>
            <a:off x="67945" y="847090"/>
            <a:ext cx="12124690" cy="3969385"/>
          </a:xfrm>
          <a:prstGeom prst="rect">
            <a:avLst/>
          </a:prstGeom>
          <a:noFill/>
        </p:spPr>
        <p:txBody>
          <a:bodyPr wrap="square" rtlCol="0">
            <a:spAutoFit/>
          </a:bodyPr>
          <a:p>
            <a:pPr marL="0" indent="0" algn="l">
              <a:lnSpc>
                <a:spcPct val="150000"/>
              </a:lnSpc>
            </a:pPr>
            <a:r>
              <a:rPr sz="2400">
                <a:latin typeface="等线" charset="0"/>
                <a:ea typeface="等线" charset="0"/>
                <a:cs typeface="等线" charset="0"/>
                <a:sym typeface="+mn-ea"/>
              </a:rPr>
              <a:t>21.1921年3月，俄共（布）召开十大，决定从战时共产主义政策过渡到新经济政策。在实施新经济政策期间，列宁对苏维埃俄国如何建设社会主义进行了深刻的理论思考，提出了许多精辟的论述，其主要内容包括（    ）</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A.允许多种经济成分并存，可以利用商品、货币和市场发展经济</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B.把大力发展生产力、提高劳动生产率放在首要地位</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C.把建设社会主义作为一个长期探索、不断实践的过程</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D.可以利用资本主义来建设社会主义</a:t>
            </a:r>
            <a:endParaRPr sz="2400">
              <a:latin typeface="等线" charset="0"/>
              <a:ea typeface="等线" charset="0"/>
              <a:cs typeface="等线"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173855" y="3106420"/>
            <a:ext cx="4156075" cy="645160"/>
          </a:xfrm>
          <a:prstGeom prst="rect">
            <a:avLst/>
          </a:prstGeom>
          <a:noFill/>
        </p:spPr>
        <p:txBody>
          <a:bodyPr wrap="none" rtlCol="0">
            <a:spAutoFit/>
          </a:bodyPr>
          <a:p>
            <a:r>
              <a:rPr lang="en-US" altLang="zh-CN" sz="3600">
                <a:solidFill>
                  <a:schemeClr val="bg1"/>
                </a:solidFill>
                <a:latin typeface="方正清刻本悦宋简体" panose="02000000000000000000" charset="-122"/>
                <a:ea typeface="方正清刻本悦宋简体" panose="02000000000000000000" charset="-122"/>
                <a:cs typeface="方正清刻本悦宋简体" panose="02000000000000000000" charset="-122"/>
              </a:rPr>
              <a:t>2016</a:t>
            </a:r>
            <a:r>
              <a:rPr lang="zh-CN" altLang="en-US" sz="3600">
                <a:solidFill>
                  <a:schemeClr val="bg1"/>
                </a:solidFill>
                <a:latin typeface="方正清刻本悦宋简体" panose="02000000000000000000" charset="-122"/>
                <a:ea typeface="方正清刻本悦宋简体" panose="02000000000000000000" charset="-122"/>
                <a:cs typeface="方正清刻本悦宋简体" panose="02000000000000000000" charset="-122"/>
              </a:rPr>
              <a:t>年真题——马原</a:t>
            </a:r>
            <a:endParaRPr lang="zh-CN" altLang="en-US" sz="3600">
              <a:solidFill>
                <a:schemeClr val="bg1"/>
              </a:solidFill>
              <a:latin typeface="方正清刻本悦宋简体" panose="02000000000000000000" charset="-122"/>
              <a:ea typeface="方正清刻本悦宋简体" panose="02000000000000000000" charset="-122"/>
              <a:cs typeface="方正清刻本悦宋简体" panose="02000000000000000000"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945" y="85725"/>
            <a:ext cx="1327785" cy="368300"/>
          </a:xfrm>
          <a:prstGeom prst="rect">
            <a:avLst/>
          </a:prstGeom>
          <a:noFill/>
        </p:spPr>
        <p:txBody>
          <a:bodyPr wrap="none" rtlCol="0" anchor="t">
            <a:spAutoFit/>
          </a:bodyPr>
          <a:p>
            <a:r>
              <a:rPr lang="en-US"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2016</a:t>
            </a:r>
            <a:r>
              <a:rPr lang="zh-CN"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年</a:t>
            </a:r>
            <a:r>
              <a:rPr lang="zh-CN" altLang="zh-CN" b="1" kern="2200" dirty="0">
                <a:latin typeface="Calibri" charset="0"/>
                <a:ea typeface="黑体" panose="02010609060101010101" pitchFamily="49" charset="-122"/>
                <a:cs typeface="Times New Roman" panose="02020603050405020304" pitchFamily="18" charset="0"/>
                <a:sym typeface="+mn-ea"/>
              </a:rPr>
              <a:t>马原</a:t>
            </a:r>
            <a:endParaRPr lang="zh-CN" altLang="zh-CN" b="1" kern="2200" dirty="0">
              <a:latin typeface="Calibri" charset="0"/>
              <a:ea typeface="黑体" panose="02010609060101010101" pitchFamily="49" charset="-122"/>
              <a:cs typeface="Times New Roman" panose="02020603050405020304" pitchFamily="18" charset="0"/>
              <a:sym typeface="+mn-ea"/>
            </a:endParaRPr>
          </a:p>
        </p:txBody>
      </p:sp>
      <p:sp>
        <p:nvSpPr>
          <p:cNvPr id="5" name="文本框 4"/>
          <p:cNvSpPr txBox="1"/>
          <p:nvPr/>
        </p:nvSpPr>
        <p:spPr>
          <a:xfrm>
            <a:off x="67945" y="847090"/>
            <a:ext cx="11405870" cy="4523105"/>
          </a:xfrm>
          <a:prstGeom prst="rect">
            <a:avLst/>
          </a:prstGeom>
          <a:noFill/>
        </p:spPr>
        <p:txBody>
          <a:bodyPr wrap="square" rtlCol="0">
            <a:spAutoFit/>
          </a:bodyPr>
          <a:p>
            <a:pPr marL="0" indent="0" algn="l">
              <a:lnSpc>
                <a:spcPct val="150000"/>
              </a:lnSpc>
            </a:pPr>
            <a:r>
              <a:rPr sz="2400">
                <a:latin typeface="等线" charset="0"/>
                <a:ea typeface="等线" charset="0"/>
                <a:cs typeface="等线" charset="0"/>
                <a:sym typeface="+mn-ea"/>
              </a:rPr>
              <a:t>1.《百喻经》中有一则寓言：有一个愚人到别人家去做客，他嫌菜没有味道，主人就给他加了点盐。菜里加盐以后，味道好极了。愚人就想：“菜之所以鲜美，是因为有了盐。加一点点就如此鲜美，如果加更多的盐，岂不更加好吃？”回家之后，他把一把盐放进嘴里，结果又苦又咸。这则寓言给我们的启示是（    ）</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A.持续的量变会引起事物发生质的变化</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B.在认识和处理问题时要掌握适度的原则</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C.不可能通过一些现象而去认识某个事物的本质</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D.在事物的发展过程中要时时注意事物的自我否定</a:t>
            </a:r>
            <a:endParaRPr sz="2400">
              <a:latin typeface="等线" charset="0"/>
              <a:ea typeface="等线" charset="0"/>
              <a:cs typeface="等线"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945" y="85725"/>
            <a:ext cx="1327785" cy="368300"/>
          </a:xfrm>
          <a:prstGeom prst="rect">
            <a:avLst/>
          </a:prstGeom>
          <a:noFill/>
        </p:spPr>
        <p:txBody>
          <a:bodyPr wrap="none" rtlCol="0" anchor="t">
            <a:spAutoFit/>
          </a:bodyPr>
          <a:p>
            <a:r>
              <a:rPr lang="en-US"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2016</a:t>
            </a:r>
            <a:r>
              <a:rPr lang="zh-CN"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年</a:t>
            </a:r>
            <a:r>
              <a:rPr lang="zh-CN" altLang="zh-CN" b="1" kern="2200" dirty="0">
                <a:latin typeface="Calibri" charset="0"/>
                <a:ea typeface="黑体" panose="02010609060101010101" pitchFamily="49" charset="-122"/>
                <a:cs typeface="Times New Roman" panose="02020603050405020304" pitchFamily="18" charset="0"/>
                <a:sym typeface="+mn-ea"/>
              </a:rPr>
              <a:t>马原</a:t>
            </a:r>
            <a:endParaRPr lang="zh-CN" altLang="zh-CN" b="1" kern="2200" dirty="0">
              <a:latin typeface="Calibri" charset="0"/>
              <a:ea typeface="黑体" panose="02010609060101010101" pitchFamily="49" charset="-122"/>
              <a:cs typeface="Times New Roman" panose="02020603050405020304" pitchFamily="18" charset="0"/>
              <a:sym typeface="+mn-ea"/>
            </a:endParaRPr>
          </a:p>
        </p:txBody>
      </p:sp>
      <p:sp>
        <p:nvSpPr>
          <p:cNvPr id="5" name="文本框 4"/>
          <p:cNvSpPr txBox="1"/>
          <p:nvPr/>
        </p:nvSpPr>
        <p:spPr>
          <a:xfrm>
            <a:off x="67945" y="847090"/>
            <a:ext cx="11405870" cy="4523105"/>
          </a:xfrm>
          <a:prstGeom prst="rect">
            <a:avLst/>
          </a:prstGeom>
          <a:noFill/>
        </p:spPr>
        <p:txBody>
          <a:bodyPr wrap="square" rtlCol="0">
            <a:spAutoFit/>
          </a:bodyPr>
          <a:p>
            <a:pPr marL="0" indent="0" algn="l">
              <a:lnSpc>
                <a:spcPct val="150000"/>
              </a:lnSpc>
            </a:pPr>
            <a:r>
              <a:rPr sz="2400">
                <a:latin typeface="等线" charset="0"/>
                <a:ea typeface="等线" charset="0"/>
                <a:cs typeface="等线" charset="0"/>
                <a:sym typeface="+mn-ea"/>
              </a:rPr>
              <a:t>2.有一种观点认为，“自由不在于幻想中摆脱自然规律而独立，而在于认识这些规律，从而能够有计划地使自然规律为一定的目的服务”。还有一种观点认为，“‘自由’倒过来就是‘由自’，因此‘自由’等于‘由自’，‘由自’即是随心所欲”。这两种关于自由的观点（    ）</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A.前者是唯物辩证法的观点，后者是唯意志论的观点</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B.前者是机械唯物主义的观点，后者是唯心主义的观点</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C.前者是主观唯心主义的观点，后者是唯物辩证法的观点</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D.前者是历史唯心主义的观点，后者是历史唯物主义的观点</a:t>
            </a:r>
            <a:endParaRPr sz="2400">
              <a:latin typeface="等线" charset="0"/>
              <a:ea typeface="等线" charset="0"/>
              <a:cs typeface="等线" charset="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945" y="85725"/>
            <a:ext cx="1327785" cy="368300"/>
          </a:xfrm>
          <a:prstGeom prst="rect">
            <a:avLst/>
          </a:prstGeom>
          <a:noFill/>
        </p:spPr>
        <p:txBody>
          <a:bodyPr wrap="none" rtlCol="0" anchor="t">
            <a:spAutoFit/>
          </a:bodyPr>
          <a:p>
            <a:r>
              <a:rPr lang="en-US"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2016</a:t>
            </a:r>
            <a:r>
              <a:rPr lang="zh-CN"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年</a:t>
            </a:r>
            <a:r>
              <a:rPr lang="zh-CN" altLang="zh-CN" b="1" kern="2200" dirty="0">
                <a:latin typeface="Calibri" charset="0"/>
                <a:ea typeface="黑体" panose="02010609060101010101" pitchFamily="49" charset="-122"/>
                <a:cs typeface="Times New Roman" panose="02020603050405020304" pitchFamily="18" charset="0"/>
                <a:sym typeface="+mn-ea"/>
              </a:rPr>
              <a:t>马原</a:t>
            </a:r>
            <a:endParaRPr lang="zh-CN" altLang="zh-CN" b="1" kern="2200" dirty="0">
              <a:latin typeface="Calibri" charset="0"/>
              <a:ea typeface="黑体" panose="02010609060101010101" pitchFamily="49" charset="-122"/>
              <a:cs typeface="Times New Roman" panose="02020603050405020304" pitchFamily="18" charset="0"/>
              <a:sym typeface="+mn-ea"/>
            </a:endParaRPr>
          </a:p>
        </p:txBody>
      </p:sp>
      <p:sp>
        <p:nvSpPr>
          <p:cNvPr id="5" name="文本框 4"/>
          <p:cNvSpPr txBox="1"/>
          <p:nvPr/>
        </p:nvSpPr>
        <p:spPr>
          <a:xfrm>
            <a:off x="67945" y="847090"/>
            <a:ext cx="11405870" cy="3415030"/>
          </a:xfrm>
          <a:prstGeom prst="rect">
            <a:avLst/>
          </a:prstGeom>
          <a:noFill/>
        </p:spPr>
        <p:txBody>
          <a:bodyPr wrap="square" rtlCol="0">
            <a:spAutoFit/>
          </a:bodyPr>
          <a:p>
            <a:pPr marL="0" indent="0" algn="l">
              <a:lnSpc>
                <a:spcPct val="150000"/>
              </a:lnSpc>
            </a:pPr>
            <a:r>
              <a:rPr sz="2400">
                <a:latin typeface="等线" charset="0"/>
                <a:ea typeface="等线" charset="0"/>
                <a:cs typeface="等线" charset="0"/>
                <a:sym typeface="+mn-ea"/>
              </a:rPr>
              <a:t>3.某资本家投资100万元创办企业从事生产，60万元用于固定资本、以购买机器设备等，40万元用于流动资本、以购买原材料和劳动力等（其中购买劳动力支付了10万元）。一轮生产结束后，该企业的总资本达到了120万元。那么，该企业的剩余价值率为（    ）</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A.20%					B.50%				</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C.100%				D.200%</a:t>
            </a:r>
            <a:endParaRPr sz="2400">
              <a:latin typeface="等线" charset="0"/>
              <a:ea typeface="等线" charset="0"/>
              <a:cs typeface="等线" charset="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945" y="85725"/>
            <a:ext cx="1327785" cy="368300"/>
          </a:xfrm>
          <a:prstGeom prst="rect">
            <a:avLst/>
          </a:prstGeom>
          <a:noFill/>
        </p:spPr>
        <p:txBody>
          <a:bodyPr wrap="none" rtlCol="0" anchor="t">
            <a:spAutoFit/>
          </a:bodyPr>
          <a:p>
            <a:r>
              <a:rPr lang="en-US"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2016</a:t>
            </a:r>
            <a:r>
              <a:rPr lang="zh-CN"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年</a:t>
            </a:r>
            <a:r>
              <a:rPr lang="zh-CN" altLang="zh-CN" b="1" kern="2200" dirty="0">
                <a:latin typeface="Calibri" charset="0"/>
                <a:ea typeface="黑体" panose="02010609060101010101" pitchFamily="49" charset="-122"/>
                <a:cs typeface="Times New Roman" panose="02020603050405020304" pitchFamily="18" charset="0"/>
                <a:sym typeface="+mn-ea"/>
              </a:rPr>
              <a:t>马原</a:t>
            </a:r>
            <a:endParaRPr lang="zh-CN" altLang="zh-CN" b="1" kern="2200" dirty="0">
              <a:latin typeface="Calibri" charset="0"/>
              <a:ea typeface="黑体" panose="02010609060101010101" pitchFamily="49" charset="-122"/>
              <a:cs typeface="Times New Roman" panose="02020603050405020304" pitchFamily="18" charset="0"/>
              <a:sym typeface="+mn-ea"/>
            </a:endParaRPr>
          </a:p>
        </p:txBody>
      </p:sp>
      <p:sp>
        <p:nvSpPr>
          <p:cNvPr id="5" name="文本框 4"/>
          <p:cNvSpPr txBox="1"/>
          <p:nvPr/>
        </p:nvSpPr>
        <p:spPr>
          <a:xfrm>
            <a:off x="67945" y="847090"/>
            <a:ext cx="11405870" cy="3969385"/>
          </a:xfrm>
          <a:prstGeom prst="rect">
            <a:avLst/>
          </a:prstGeom>
          <a:noFill/>
        </p:spPr>
        <p:txBody>
          <a:bodyPr wrap="square" rtlCol="0">
            <a:spAutoFit/>
          </a:bodyPr>
          <a:p>
            <a:pPr marL="0" indent="0" algn="l">
              <a:lnSpc>
                <a:spcPct val="150000"/>
              </a:lnSpc>
            </a:pPr>
            <a:r>
              <a:rPr sz="2400">
                <a:latin typeface="等线" charset="0"/>
                <a:ea typeface="等线" charset="0"/>
                <a:cs typeface="等线" charset="0"/>
                <a:sym typeface="+mn-ea"/>
              </a:rPr>
              <a:t>4.20世纪70年代以来，西方资本主义国家的金融资本急剧膨胀，这一方面促进了资本主义的发展，另一方面也造成了经济过度虚拟化，致使金融危机频繁发生。西方资本主义金融资本快速发展壮大的重要制度条件是（    ）</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A.金融自由化与金融创新</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B.技术创新与大力发展互联网金融</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C.全面私有化与放松金融监管</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D.去工业化与大力发展现代服务业</a:t>
            </a:r>
            <a:endParaRPr sz="2400">
              <a:latin typeface="等线" charset="0"/>
              <a:ea typeface="等线" charset="0"/>
              <a:cs typeface="等线" charset="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945" y="85725"/>
            <a:ext cx="1327785" cy="368300"/>
          </a:xfrm>
          <a:prstGeom prst="rect">
            <a:avLst/>
          </a:prstGeom>
          <a:noFill/>
        </p:spPr>
        <p:txBody>
          <a:bodyPr wrap="none" rtlCol="0" anchor="t">
            <a:spAutoFit/>
          </a:bodyPr>
          <a:p>
            <a:r>
              <a:rPr lang="en-US"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2016</a:t>
            </a:r>
            <a:r>
              <a:rPr lang="zh-CN"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年</a:t>
            </a:r>
            <a:r>
              <a:rPr lang="zh-CN" altLang="zh-CN" b="1" kern="2200" dirty="0">
                <a:latin typeface="Calibri" charset="0"/>
                <a:ea typeface="黑体" panose="02010609060101010101" pitchFamily="49" charset="-122"/>
                <a:cs typeface="Times New Roman" panose="02020603050405020304" pitchFamily="18" charset="0"/>
                <a:sym typeface="+mn-ea"/>
              </a:rPr>
              <a:t>马原</a:t>
            </a:r>
            <a:endParaRPr lang="zh-CN" altLang="zh-CN" b="1" kern="2200" dirty="0">
              <a:latin typeface="Calibri" charset="0"/>
              <a:ea typeface="黑体" panose="02010609060101010101" pitchFamily="49" charset="-122"/>
              <a:cs typeface="Times New Roman" panose="02020603050405020304" pitchFamily="18" charset="0"/>
              <a:sym typeface="+mn-ea"/>
            </a:endParaRPr>
          </a:p>
        </p:txBody>
      </p:sp>
      <p:sp>
        <p:nvSpPr>
          <p:cNvPr id="5" name="文本框 4"/>
          <p:cNvSpPr txBox="1"/>
          <p:nvPr/>
        </p:nvSpPr>
        <p:spPr>
          <a:xfrm>
            <a:off x="67945" y="847090"/>
            <a:ext cx="11405870" cy="4523105"/>
          </a:xfrm>
          <a:prstGeom prst="rect">
            <a:avLst/>
          </a:prstGeom>
          <a:noFill/>
        </p:spPr>
        <p:txBody>
          <a:bodyPr wrap="square" rtlCol="0">
            <a:spAutoFit/>
          </a:bodyPr>
          <a:p>
            <a:pPr marL="0" indent="0" algn="l">
              <a:lnSpc>
                <a:spcPct val="150000"/>
              </a:lnSpc>
            </a:pPr>
            <a:r>
              <a:rPr sz="2400">
                <a:latin typeface="等线" charset="0"/>
                <a:ea typeface="等线" charset="0"/>
                <a:cs typeface="等线" charset="0"/>
                <a:sym typeface="+mn-ea"/>
              </a:rPr>
              <a:t>17.显微摄影是一门使用照相机拍摄显微镜下一般用肉眼无法看清的标本的技术。肉眼中千篇一律的细沙，在显微镜下，却是“一沙一世界”。有的晶莹剔透像宝石，有的金黄酥脆像饼干。即使是司空见惯的柴米油盐，在显微镜下也会展现神奇而充满魅力的另一面。显微镜下的“一沙一世界”表明（    ）</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A.任何事物都具有无限多样的属性</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B.事物的本质随着人们认识的变化而改变</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C.人们可以通过制造和使用工具日益深化对客观世界的认识</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D.人们能够通过对个别事物的认识而达到对世界整体的把握</a:t>
            </a:r>
            <a:endParaRPr sz="2400">
              <a:latin typeface="等线" charset="0"/>
              <a:ea typeface="等线" charset="0"/>
              <a:cs typeface="等线" charset="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945" y="85725"/>
            <a:ext cx="1327785" cy="368300"/>
          </a:xfrm>
          <a:prstGeom prst="rect">
            <a:avLst/>
          </a:prstGeom>
          <a:noFill/>
        </p:spPr>
        <p:txBody>
          <a:bodyPr wrap="none" rtlCol="0" anchor="t">
            <a:spAutoFit/>
          </a:bodyPr>
          <a:p>
            <a:r>
              <a:rPr lang="en-US"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2016</a:t>
            </a:r>
            <a:r>
              <a:rPr lang="zh-CN"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年</a:t>
            </a:r>
            <a:r>
              <a:rPr lang="zh-CN" altLang="zh-CN" b="1" kern="2200" dirty="0">
                <a:latin typeface="Calibri" charset="0"/>
                <a:ea typeface="黑体" panose="02010609060101010101" pitchFamily="49" charset="-122"/>
                <a:cs typeface="Times New Roman" panose="02020603050405020304" pitchFamily="18" charset="0"/>
                <a:sym typeface="+mn-ea"/>
              </a:rPr>
              <a:t>马原</a:t>
            </a:r>
            <a:endParaRPr lang="zh-CN" altLang="zh-CN" b="1" kern="2200" dirty="0">
              <a:latin typeface="Calibri" charset="0"/>
              <a:ea typeface="黑体" panose="02010609060101010101" pitchFamily="49" charset="-122"/>
              <a:cs typeface="Times New Roman" panose="02020603050405020304" pitchFamily="18" charset="0"/>
              <a:sym typeface="+mn-ea"/>
            </a:endParaRPr>
          </a:p>
        </p:txBody>
      </p:sp>
      <p:sp>
        <p:nvSpPr>
          <p:cNvPr id="5" name="文本框 4"/>
          <p:cNvSpPr txBox="1"/>
          <p:nvPr/>
        </p:nvSpPr>
        <p:spPr>
          <a:xfrm>
            <a:off x="67945" y="847090"/>
            <a:ext cx="11405870" cy="3415030"/>
          </a:xfrm>
          <a:prstGeom prst="rect">
            <a:avLst/>
          </a:prstGeom>
          <a:noFill/>
        </p:spPr>
        <p:txBody>
          <a:bodyPr wrap="square" rtlCol="0">
            <a:spAutoFit/>
          </a:bodyPr>
          <a:p>
            <a:pPr marL="0" indent="0" algn="l">
              <a:lnSpc>
                <a:spcPct val="150000"/>
              </a:lnSpc>
            </a:pPr>
            <a:r>
              <a:rPr sz="2400">
                <a:latin typeface="等线" charset="0"/>
                <a:ea typeface="等线" charset="0"/>
                <a:cs typeface="等线" charset="0"/>
                <a:sym typeface="+mn-ea"/>
              </a:rPr>
              <a:t>18.唐朝诗人张若虚《春江花月夜》中的“人生代代无穷已，江月年年只相似”两句诗蕴涵着时间一维性的哲理。下列诗句中蕴涵相同哲理的是（    ）</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A.闲云潭影日悠悠，物换星移几度秋</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B.花开堪折直须折，莫待无花空折枝</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C.溪云初起日沉阁，山雨欲来风满楼</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D.黑发不知勤学早，白首方悔读书迟</a:t>
            </a:r>
            <a:endParaRPr sz="2400">
              <a:latin typeface="等线" charset="0"/>
              <a:ea typeface="等线" charset="0"/>
              <a:cs typeface="等线" charset="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945" y="85725"/>
            <a:ext cx="1327785" cy="368300"/>
          </a:xfrm>
          <a:prstGeom prst="rect">
            <a:avLst/>
          </a:prstGeom>
          <a:noFill/>
        </p:spPr>
        <p:txBody>
          <a:bodyPr wrap="none" rtlCol="0" anchor="t">
            <a:spAutoFit/>
          </a:bodyPr>
          <a:p>
            <a:r>
              <a:rPr lang="en-US"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2016</a:t>
            </a:r>
            <a:r>
              <a:rPr lang="zh-CN"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年</a:t>
            </a:r>
            <a:r>
              <a:rPr lang="zh-CN" altLang="zh-CN" b="1" kern="2200" dirty="0">
                <a:latin typeface="Calibri" charset="0"/>
                <a:ea typeface="黑体" panose="02010609060101010101" pitchFamily="49" charset="-122"/>
                <a:cs typeface="Times New Roman" panose="02020603050405020304" pitchFamily="18" charset="0"/>
                <a:sym typeface="+mn-ea"/>
              </a:rPr>
              <a:t>马原</a:t>
            </a:r>
            <a:endParaRPr lang="zh-CN" altLang="zh-CN" b="1" kern="2200" dirty="0">
              <a:latin typeface="Calibri" charset="0"/>
              <a:ea typeface="黑体" panose="02010609060101010101" pitchFamily="49" charset="-122"/>
              <a:cs typeface="Times New Roman" panose="02020603050405020304" pitchFamily="18" charset="0"/>
              <a:sym typeface="+mn-ea"/>
            </a:endParaRPr>
          </a:p>
        </p:txBody>
      </p:sp>
      <p:sp>
        <p:nvSpPr>
          <p:cNvPr id="5" name="文本框 4"/>
          <p:cNvSpPr txBox="1"/>
          <p:nvPr/>
        </p:nvSpPr>
        <p:spPr>
          <a:xfrm>
            <a:off x="67945" y="847090"/>
            <a:ext cx="11405870" cy="3969385"/>
          </a:xfrm>
          <a:prstGeom prst="rect">
            <a:avLst/>
          </a:prstGeom>
          <a:noFill/>
        </p:spPr>
        <p:txBody>
          <a:bodyPr wrap="square" rtlCol="0">
            <a:spAutoFit/>
          </a:bodyPr>
          <a:p>
            <a:pPr marL="0" indent="0" algn="l">
              <a:lnSpc>
                <a:spcPct val="150000"/>
              </a:lnSpc>
            </a:pPr>
            <a:r>
              <a:rPr sz="2400">
                <a:latin typeface="等线" charset="0"/>
                <a:ea typeface="等线" charset="0"/>
                <a:cs typeface="等线" charset="0"/>
                <a:sym typeface="+mn-ea"/>
              </a:rPr>
              <a:t>19.马克思说：“一切现实的危机的最终原因始终是：群众贫穷和群众的消费受到限制，而与此相对立，资本主义生产却竭力发展生产力，好像只有社会的绝对的消费能力才是生产力发展的界限。”这段论述表明（    ）</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A.社会的绝对的消费能力导致了经济危机的发生</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B.经济危机的发生根本上在于资本主义的基本矛盾</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C.资本积累与无限扩大生产也是经济危机发生的原因</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D.经济危机的发生与群众的贫穷及其消费能力受到限制有关</a:t>
            </a:r>
            <a:endParaRPr sz="2400">
              <a:latin typeface="等线" charset="0"/>
              <a:ea typeface="等线" charset="0"/>
              <a:cs typeface="等线"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173855" y="3106420"/>
            <a:ext cx="4156075" cy="645160"/>
          </a:xfrm>
          <a:prstGeom prst="rect">
            <a:avLst/>
          </a:prstGeom>
          <a:noFill/>
        </p:spPr>
        <p:txBody>
          <a:bodyPr wrap="none" rtlCol="0">
            <a:spAutoFit/>
          </a:bodyPr>
          <a:p>
            <a:r>
              <a:rPr lang="en-US" altLang="zh-CN" sz="3600">
                <a:solidFill>
                  <a:schemeClr val="bg1"/>
                </a:solidFill>
                <a:latin typeface="方正清刻本悦宋简体" panose="02000000000000000000" charset="-122"/>
                <a:ea typeface="方正清刻本悦宋简体" panose="02000000000000000000" charset="-122"/>
                <a:cs typeface="方正清刻本悦宋简体" panose="02000000000000000000" charset="-122"/>
              </a:rPr>
              <a:t>2017</a:t>
            </a:r>
            <a:r>
              <a:rPr lang="zh-CN" altLang="en-US" sz="3600">
                <a:solidFill>
                  <a:schemeClr val="bg1"/>
                </a:solidFill>
                <a:latin typeface="方正清刻本悦宋简体" panose="02000000000000000000" charset="-122"/>
                <a:ea typeface="方正清刻本悦宋简体" panose="02000000000000000000" charset="-122"/>
                <a:cs typeface="方正清刻本悦宋简体" panose="02000000000000000000" charset="-122"/>
              </a:rPr>
              <a:t>年真题——马原</a:t>
            </a:r>
            <a:endParaRPr lang="zh-CN" altLang="en-US" sz="3600">
              <a:solidFill>
                <a:schemeClr val="bg1"/>
              </a:solidFill>
              <a:latin typeface="方正清刻本悦宋简体" panose="02000000000000000000" charset="-122"/>
              <a:ea typeface="方正清刻本悦宋简体" panose="02000000000000000000" charset="-122"/>
              <a:cs typeface="方正清刻本悦宋简体" panose="02000000000000000000"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945" y="85725"/>
            <a:ext cx="1327785" cy="368300"/>
          </a:xfrm>
          <a:prstGeom prst="rect">
            <a:avLst/>
          </a:prstGeom>
          <a:noFill/>
        </p:spPr>
        <p:txBody>
          <a:bodyPr wrap="none" rtlCol="0" anchor="t">
            <a:spAutoFit/>
          </a:bodyPr>
          <a:p>
            <a:r>
              <a:rPr lang="en-US"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2016</a:t>
            </a:r>
            <a:r>
              <a:rPr lang="zh-CN"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年</a:t>
            </a:r>
            <a:r>
              <a:rPr lang="zh-CN" altLang="zh-CN" b="1" kern="2200" dirty="0">
                <a:latin typeface="Calibri" charset="0"/>
                <a:ea typeface="黑体" panose="02010609060101010101" pitchFamily="49" charset="-122"/>
                <a:cs typeface="Times New Roman" panose="02020603050405020304" pitchFamily="18" charset="0"/>
                <a:sym typeface="+mn-ea"/>
              </a:rPr>
              <a:t>马原</a:t>
            </a:r>
            <a:endParaRPr lang="zh-CN" altLang="zh-CN" b="1" kern="2200" dirty="0">
              <a:latin typeface="Calibri" charset="0"/>
              <a:ea typeface="黑体" panose="02010609060101010101" pitchFamily="49" charset="-122"/>
              <a:cs typeface="Times New Roman" panose="02020603050405020304" pitchFamily="18" charset="0"/>
              <a:sym typeface="+mn-ea"/>
            </a:endParaRPr>
          </a:p>
        </p:txBody>
      </p:sp>
      <p:sp>
        <p:nvSpPr>
          <p:cNvPr id="5" name="文本框 4"/>
          <p:cNvSpPr txBox="1"/>
          <p:nvPr/>
        </p:nvSpPr>
        <p:spPr>
          <a:xfrm>
            <a:off x="67945" y="847090"/>
            <a:ext cx="11405870" cy="4523105"/>
          </a:xfrm>
          <a:prstGeom prst="rect">
            <a:avLst/>
          </a:prstGeom>
          <a:noFill/>
        </p:spPr>
        <p:txBody>
          <a:bodyPr wrap="square" rtlCol="0">
            <a:spAutoFit/>
          </a:bodyPr>
          <a:p>
            <a:pPr marL="0" indent="0" algn="l">
              <a:lnSpc>
                <a:spcPct val="150000"/>
              </a:lnSpc>
            </a:pPr>
            <a:r>
              <a:rPr sz="2400">
                <a:latin typeface="等线" charset="0"/>
                <a:ea typeface="等线" charset="0"/>
                <a:cs typeface="等线" charset="0"/>
                <a:sym typeface="+mn-ea"/>
              </a:rPr>
              <a:t>20.20世纪80年代以来，随着冷战的结束，分割的世界经济体系也随之被打破，技术、资本、商品等真正实现了全球范围的流动，各国之间的经济联系日益密切，相互合作、相互依存大大加强，世界进入经济全球化迅猛发展的新时代。促使经济全球化迅猛发展的因素有（    ）</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A.科学技术的进步和生产力的快速发展</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B.出现了适宜于全球化的企业组织形式</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C.企业不断进行的技术创新与管理创新</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D.各国经济体制变革给出的有利制度条件</a:t>
            </a:r>
            <a:endParaRPr sz="2400">
              <a:latin typeface="等线" charset="0"/>
              <a:ea typeface="等线" charset="0"/>
              <a:cs typeface="等线" charset="0"/>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945" y="85725"/>
            <a:ext cx="1327785" cy="368300"/>
          </a:xfrm>
          <a:prstGeom prst="rect">
            <a:avLst/>
          </a:prstGeom>
          <a:noFill/>
        </p:spPr>
        <p:txBody>
          <a:bodyPr wrap="none" rtlCol="0" anchor="t">
            <a:spAutoFit/>
          </a:bodyPr>
          <a:p>
            <a:r>
              <a:rPr lang="en-US"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2016</a:t>
            </a:r>
            <a:r>
              <a:rPr lang="zh-CN"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年</a:t>
            </a:r>
            <a:r>
              <a:rPr lang="zh-CN" altLang="zh-CN" b="1" kern="2200" dirty="0">
                <a:latin typeface="Calibri" charset="0"/>
                <a:ea typeface="黑体" panose="02010609060101010101" pitchFamily="49" charset="-122"/>
                <a:cs typeface="Times New Roman" panose="02020603050405020304" pitchFamily="18" charset="0"/>
                <a:sym typeface="+mn-ea"/>
              </a:rPr>
              <a:t>马原</a:t>
            </a:r>
            <a:endParaRPr lang="zh-CN" altLang="zh-CN" b="1" kern="2200" dirty="0">
              <a:latin typeface="Calibri" charset="0"/>
              <a:ea typeface="黑体" panose="02010609060101010101" pitchFamily="49" charset="-122"/>
              <a:cs typeface="Times New Roman" panose="02020603050405020304" pitchFamily="18" charset="0"/>
              <a:sym typeface="+mn-ea"/>
            </a:endParaRPr>
          </a:p>
        </p:txBody>
      </p:sp>
      <p:sp>
        <p:nvSpPr>
          <p:cNvPr id="5" name="文本框 4"/>
          <p:cNvSpPr txBox="1"/>
          <p:nvPr/>
        </p:nvSpPr>
        <p:spPr>
          <a:xfrm>
            <a:off x="67945" y="847090"/>
            <a:ext cx="11405870" cy="4523105"/>
          </a:xfrm>
          <a:prstGeom prst="rect">
            <a:avLst/>
          </a:prstGeom>
          <a:noFill/>
        </p:spPr>
        <p:txBody>
          <a:bodyPr wrap="square" rtlCol="0">
            <a:spAutoFit/>
          </a:bodyPr>
          <a:p>
            <a:pPr marL="0" indent="0" algn="l">
              <a:lnSpc>
                <a:spcPct val="150000"/>
              </a:lnSpc>
            </a:pPr>
            <a:r>
              <a:rPr sz="2400">
                <a:latin typeface="等线" charset="0"/>
                <a:ea typeface="等线" charset="0"/>
                <a:cs typeface="等线" charset="0"/>
                <a:sym typeface="+mn-ea"/>
              </a:rPr>
              <a:t>21.1516年，英国人托马斯－莫尔发表了《乌托邦》一书，标志着空想社会主义的诞生。1848年，马克思、恩格斯发表了《共产党宣言》，标志着科学社会主义的产生，社会主义实现了从空想到科学的历史性飞跃。科学社会主义超越空想社会主义之处在于（    ）</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A.对资本主义进行了无情的批判</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B.对未来社会进行了细致的描绘</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C.揭示了资本主义必然灭亡的经济根源</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D.找到了实现理想社会的现实道路</a:t>
            </a:r>
            <a:endParaRPr sz="2400">
              <a:latin typeface="等线" charset="0"/>
              <a:ea typeface="等线" charset="0"/>
              <a:cs typeface="等线" charset="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173855" y="3106420"/>
            <a:ext cx="4154170" cy="645160"/>
          </a:xfrm>
          <a:prstGeom prst="rect">
            <a:avLst/>
          </a:prstGeom>
          <a:noFill/>
        </p:spPr>
        <p:txBody>
          <a:bodyPr wrap="none" rtlCol="0">
            <a:spAutoFit/>
          </a:bodyPr>
          <a:p>
            <a:r>
              <a:rPr lang="en-US" altLang="zh-CN" sz="3600">
                <a:solidFill>
                  <a:schemeClr val="bg1"/>
                </a:solidFill>
                <a:latin typeface="方正清刻本悦宋简体" panose="02000000000000000000" charset="-122"/>
                <a:ea typeface="方正清刻本悦宋简体" panose="02000000000000000000" charset="-122"/>
                <a:cs typeface="方正清刻本悦宋简体" panose="02000000000000000000" charset="-122"/>
              </a:rPr>
              <a:t>2015</a:t>
            </a:r>
            <a:r>
              <a:rPr lang="zh-CN" altLang="en-US" sz="3600">
                <a:solidFill>
                  <a:schemeClr val="bg1"/>
                </a:solidFill>
                <a:latin typeface="方正清刻本悦宋简体" panose="02000000000000000000" charset="-122"/>
                <a:ea typeface="方正清刻本悦宋简体" panose="02000000000000000000" charset="-122"/>
                <a:cs typeface="方正清刻本悦宋简体" panose="02000000000000000000" charset="-122"/>
              </a:rPr>
              <a:t>年真题——马原</a:t>
            </a:r>
            <a:endParaRPr lang="zh-CN" altLang="en-US" sz="3600">
              <a:solidFill>
                <a:schemeClr val="bg1"/>
              </a:solidFill>
              <a:latin typeface="方正清刻本悦宋简体" panose="02000000000000000000" charset="-122"/>
              <a:ea typeface="方正清刻本悦宋简体" panose="02000000000000000000" charset="-122"/>
              <a:cs typeface="方正清刻本悦宋简体" panose="02000000000000000000"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945" y="85725"/>
            <a:ext cx="1327785" cy="368300"/>
          </a:xfrm>
          <a:prstGeom prst="rect">
            <a:avLst/>
          </a:prstGeom>
          <a:noFill/>
        </p:spPr>
        <p:txBody>
          <a:bodyPr wrap="none" rtlCol="0" anchor="t">
            <a:spAutoFit/>
          </a:bodyPr>
          <a:p>
            <a:r>
              <a:rPr lang="en-US"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2015</a:t>
            </a:r>
            <a:r>
              <a:rPr lang="zh-CN"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年</a:t>
            </a:r>
            <a:r>
              <a:rPr lang="zh-CN" altLang="zh-CN" b="1" kern="2200" dirty="0">
                <a:latin typeface="Calibri" charset="0"/>
                <a:ea typeface="黑体" panose="02010609060101010101" pitchFamily="49" charset="-122"/>
                <a:cs typeface="Times New Roman" panose="02020603050405020304" pitchFamily="18" charset="0"/>
                <a:sym typeface="+mn-ea"/>
              </a:rPr>
              <a:t>马原</a:t>
            </a:r>
            <a:endParaRPr lang="zh-CN" altLang="zh-CN" b="1" kern="2200" dirty="0">
              <a:latin typeface="Calibri" charset="0"/>
              <a:ea typeface="黑体" panose="02010609060101010101" pitchFamily="49" charset="-122"/>
              <a:cs typeface="Times New Roman" panose="02020603050405020304" pitchFamily="18" charset="0"/>
              <a:sym typeface="+mn-ea"/>
            </a:endParaRPr>
          </a:p>
        </p:txBody>
      </p:sp>
      <p:sp>
        <p:nvSpPr>
          <p:cNvPr id="5" name="文本框 4"/>
          <p:cNvSpPr txBox="1"/>
          <p:nvPr/>
        </p:nvSpPr>
        <p:spPr>
          <a:xfrm>
            <a:off x="67945" y="847090"/>
            <a:ext cx="11405870" cy="3969385"/>
          </a:xfrm>
          <a:prstGeom prst="rect">
            <a:avLst/>
          </a:prstGeom>
          <a:noFill/>
        </p:spPr>
        <p:txBody>
          <a:bodyPr wrap="square" rtlCol="0">
            <a:spAutoFit/>
          </a:bodyPr>
          <a:p>
            <a:pPr marL="0" indent="0" algn="l">
              <a:lnSpc>
                <a:spcPct val="150000"/>
              </a:lnSpc>
            </a:pPr>
            <a:r>
              <a:rPr sz="2400">
                <a:latin typeface="等线" charset="0"/>
                <a:ea typeface="等线" charset="0"/>
                <a:cs typeface="等线" charset="0"/>
                <a:sym typeface="+mn-ea"/>
              </a:rPr>
              <a:t>1.中国工程院院士袁隆平曾结合自己的科研经历，语重心长地对年轻人说：“书本知识非常重要，电脑技术也很重要，但是书本电脑里面种不出水稻来，只有在田里才能种出水稻来。”这表明（    ）</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A.实践是人类认识的基础和来源</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B实践水平的提高有赖于认识水平的提高</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C.理论对实践的指导作用没有正确与错误之分</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D.由实践到认识的第一次飞跃比认识到实践的第二次飞跃更重要</a:t>
            </a:r>
            <a:endParaRPr sz="2400">
              <a:latin typeface="等线" charset="0"/>
              <a:ea typeface="等线" charset="0"/>
              <a:cs typeface="等线" charset="0"/>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945" y="85725"/>
            <a:ext cx="1327785" cy="368300"/>
          </a:xfrm>
          <a:prstGeom prst="rect">
            <a:avLst/>
          </a:prstGeom>
          <a:noFill/>
        </p:spPr>
        <p:txBody>
          <a:bodyPr wrap="none" rtlCol="0" anchor="t">
            <a:spAutoFit/>
          </a:bodyPr>
          <a:p>
            <a:r>
              <a:rPr lang="en-US"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2015</a:t>
            </a:r>
            <a:r>
              <a:rPr lang="zh-CN"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年</a:t>
            </a:r>
            <a:r>
              <a:rPr lang="zh-CN" altLang="zh-CN" b="1" kern="2200" dirty="0">
                <a:latin typeface="Calibri" charset="0"/>
                <a:ea typeface="黑体" panose="02010609060101010101" pitchFamily="49" charset="-122"/>
                <a:cs typeface="Times New Roman" panose="02020603050405020304" pitchFamily="18" charset="0"/>
                <a:sym typeface="+mn-ea"/>
              </a:rPr>
              <a:t>马原</a:t>
            </a:r>
            <a:endParaRPr lang="zh-CN" altLang="zh-CN" b="1" kern="2200" dirty="0">
              <a:latin typeface="Calibri" charset="0"/>
              <a:ea typeface="黑体" panose="02010609060101010101" pitchFamily="49" charset="-122"/>
              <a:cs typeface="Times New Roman" panose="02020603050405020304" pitchFamily="18" charset="0"/>
              <a:sym typeface="+mn-ea"/>
            </a:endParaRPr>
          </a:p>
        </p:txBody>
      </p:sp>
      <p:sp>
        <p:nvSpPr>
          <p:cNvPr id="5" name="文本框 4"/>
          <p:cNvSpPr txBox="1"/>
          <p:nvPr/>
        </p:nvSpPr>
        <p:spPr>
          <a:xfrm>
            <a:off x="67945" y="847090"/>
            <a:ext cx="11405870" cy="3969385"/>
          </a:xfrm>
          <a:prstGeom prst="rect">
            <a:avLst/>
          </a:prstGeom>
          <a:noFill/>
        </p:spPr>
        <p:txBody>
          <a:bodyPr wrap="square" rtlCol="0">
            <a:spAutoFit/>
          </a:bodyPr>
          <a:p>
            <a:pPr marL="0" indent="0" algn="l">
              <a:lnSpc>
                <a:spcPct val="150000"/>
              </a:lnSpc>
            </a:pPr>
            <a:r>
              <a:rPr sz="2400">
                <a:latin typeface="等线" charset="0"/>
                <a:ea typeface="等线" charset="0"/>
                <a:cs typeface="等线" charset="0"/>
                <a:sym typeface="+mn-ea"/>
              </a:rPr>
              <a:t>2.社会存在决定社会意识，社会意识是社会存在的反映。社会意识具有相对独立性，即它在反映社会存在的同时，还有自己特有的发展形式和规律。社会意识相对独立性最突出的表现是（    ）</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A社会意识与社会存在发展的不完全同步性</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B.社会意识内部各种形式之间的相互作用和影响</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C.社会意识各种形式各自具有其历史继承性</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D.社会意识对社会存在具有能动的反作用</a:t>
            </a:r>
            <a:endParaRPr sz="2400">
              <a:latin typeface="等线" charset="0"/>
              <a:ea typeface="等线" charset="0"/>
              <a:cs typeface="等线" charset="0"/>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945" y="85725"/>
            <a:ext cx="1327785" cy="368300"/>
          </a:xfrm>
          <a:prstGeom prst="rect">
            <a:avLst/>
          </a:prstGeom>
          <a:noFill/>
        </p:spPr>
        <p:txBody>
          <a:bodyPr wrap="none" rtlCol="0" anchor="t">
            <a:spAutoFit/>
          </a:bodyPr>
          <a:p>
            <a:r>
              <a:rPr lang="en-US"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2015</a:t>
            </a:r>
            <a:r>
              <a:rPr lang="zh-CN"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年</a:t>
            </a:r>
            <a:r>
              <a:rPr lang="zh-CN" altLang="zh-CN" b="1" kern="2200" dirty="0">
                <a:latin typeface="Calibri" charset="0"/>
                <a:ea typeface="黑体" panose="02010609060101010101" pitchFamily="49" charset="-122"/>
                <a:cs typeface="Times New Roman" panose="02020603050405020304" pitchFamily="18" charset="0"/>
                <a:sym typeface="+mn-ea"/>
              </a:rPr>
              <a:t>马原</a:t>
            </a:r>
            <a:endParaRPr lang="zh-CN" altLang="zh-CN" b="1" kern="2200" dirty="0">
              <a:latin typeface="Calibri" charset="0"/>
              <a:ea typeface="黑体" panose="02010609060101010101" pitchFamily="49" charset="-122"/>
              <a:cs typeface="Times New Roman" panose="02020603050405020304" pitchFamily="18" charset="0"/>
              <a:sym typeface="+mn-ea"/>
            </a:endParaRPr>
          </a:p>
        </p:txBody>
      </p:sp>
      <p:sp>
        <p:nvSpPr>
          <p:cNvPr id="5" name="文本框 4"/>
          <p:cNvSpPr txBox="1"/>
          <p:nvPr/>
        </p:nvSpPr>
        <p:spPr>
          <a:xfrm>
            <a:off x="67945" y="847090"/>
            <a:ext cx="11405870" cy="3969385"/>
          </a:xfrm>
          <a:prstGeom prst="rect">
            <a:avLst/>
          </a:prstGeom>
          <a:noFill/>
        </p:spPr>
        <p:txBody>
          <a:bodyPr wrap="square" rtlCol="0">
            <a:spAutoFit/>
          </a:bodyPr>
          <a:p>
            <a:pPr marL="0" indent="0" algn="l">
              <a:lnSpc>
                <a:spcPct val="150000"/>
              </a:lnSpc>
            </a:pPr>
            <a:r>
              <a:rPr sz="2400">
                <a:latin typeface="等线" charset="0"/>
                <a:ea typeface="等线" charset="0"/>
                <a:cs typeface="等线" charset="0"/>
                <a:sym typeface="+mn-ea"/>
              </a:rPr>
              <a:t>3.第二次世界大战以后，资本主义国家经历了第三次科技革命，机器大工业发展到自动化阶段。智能化工厂创造出了较高的生产效率，显露出巨大的竞争力，企业在“机器换人”中取得了一定的经济效益。这意味着率先使用机器人的个别企业（    ）</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A.资本技术构成的提高</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B.剩余价值来源的改变</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C所生产商品价值的提高</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D获得更多的社会平均利润</a:t>
            </a:r>
            <a:endParaRPr sz="2400">
              <a:latin typeface="等线" charset="0"/>
              <a:ea typeface="等线" charset="0"/>
              <a:cs typeface="等线" charset="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945" y="85725"/>
            <a:ext cx="1327785" cy="368300"/>
          </a:xfrm>
          <a:prstGeom prst="rect">
            <a:avLst/>
          </a:prstGeom>
          <a:noFill/>
        </p:spPr>
        <p:txBody>
          <a:bodyPr wrap="none" rtlCol="0" anchor="t">
            <a:spAutoFit/>
          </a:bodyPr>
          <a:p>
            <a:r>
              <a:rPr lang="en-US"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2015</a:t>
            </a:r>
            <a:r>
              <a:rPr lang="zh-CN"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年</a:t>
            </a:r>
            <a:r>
              <a:rPr lang="zh-CN" altLang="zh-CN" b="1" kern="2200" dirty="0">
                <a:latin typeface="Calibri" charset="0"/>
                <a:ea typeface="黑体" panose="02010609060101010101" pitchFamily="49" charset="-122"/>
                <a:cs typeface="Times New Roman" panose="02020603050405020304" pitchFamily="18" charset="0"/>
                <a:sym typeface="+mn-ea"/>
              </a:rPr>
              <a:t>马原</a:t>
            </a:r>
            <a:endParaRPr lang="zh-CN" altLang="zh-CN" b="1" kern="2200" dirty="0">
              <a:latin typeface="Calibri" charset="0"/>
              <a:ea typeface="黑体" panose="02010609060101010101" pitchFamily="49" charset="-122"/>
              <a:cs typeface="Times New Roman" panose="02020603050405020304" pitchFamily="18" charset="0"/>
              <a:sym typeface="+mn-ea"/>
            </a:endParaRPr>
          </a:p>
        </p:txBody>
      </p:sp>
      <p:sp>
        <p:nvSpPr>
          <p:cNvPr id="5" name="文本框 4"/>
          <p:cNvSpPr txBox="1"/>
          <p:nvPr/>
        </p:nvSpPr>
        <p:spPr>
          <a:xfrm>
            <a:off x="67945" y="847090"/>
            <a:ext cx="11405870" cy="3415030"/>
          </a:xfrm>
          <a:prstGeom prst="rect">
            <a:avLst/>
          </a:prstGeom>
          <a:noFill/>
        </p:spPr>
        <p:txBody>
          <a:bodyPr wrap="square" rtlCol="0">
            <a:spAutoFit/>
          </a:bodyPr>
          <a:p>
            <a:pPr marL="0" indent="0" algn="l">
              <a:lnSpc>
                <a:spcPct val="150000"/>
              </a:lnSpc>
            </a:pPr>
            <a:r>
              <a:rPr sz="2400">
                <a:latin typeface="等线" charset="0"/>
                <a:ea typeface="等线" charset="0"/>
                <a:cs typeface="等线" charset="0"/>
                <a:sym typeface="+mn-ea"/>
              </a:rPr>
              <a:t>4.马克思主义政党是科学社会主义与工人运动相结合的产物，是工人阶级的先锋队。这表明（    ）</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A马克思主义政党即工人阶级本身</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B马克思主义政党以工人阶级为基础</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C马克思主义政党的阶级性是其先进性的根本前提</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D马克思主义政党的先进性决定了工人阶级的先进性</a:t>
            </a:r>
            <a:endParaRPr sz="2400">
              <a:latin typeface="等线" charset="0"/>
              <a:ea typeface="等线" charset="0"/>
              <a:cs typeface="等线" charset="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945" y="85725"/>
            <a:ext cx="1327785" cy="368300"/>
          </a:xfrm>
          <a:prstGeom prst="rect">
            <a:avLst/>
          </a:prstGeom>
          <a:noFill/>
        </p:spPr>
        <p:txBody>
          <a:bodyPr wrap="none" rtlCol="0" anchor="t">
            <a:spAutoFit/>
          </a:bodyPr>
          <a:p>
            <a:r>
              <a:rPr lang="en-US"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2015</a:t>
            </a:r>
            <a:r>
              <a:rPr lang="zh-CN"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年</a:t>
            </a:r>
            <a:r>
              <a:rPr lang="zh-CN" altLang="zh-CN" b="1" kern="2200" dirty="0">
                <a:latin typeface="Calibri" charset="0"/>
                <a:ea typeface="黑体" panose="02010609060101010101" pitchFamily="49" charset="-122"/>
                <a:cs typeface="Times New Roman" panose="02020603050405020304" pitchFamily="18" charset="0"/>
                <a:sym typeface="+mn-ea"/>
              </a:rPr>
              <a:t>马原</a:t>
            </a:r>
            <a:endParaRPr lang="zh-CN" altLang="zh-CN" b="1" kern="2200" dirty="0">
              <a:latin typeface="Calibri" charset="0"/>
              <a:ea typeface="黑体" panose="02010609060101010101" pitchFamily="49" charset="-122"/>
              <a:cs typeface="Times New Roman" panose="02020603050405020304" pitchFamily="18" charset="0"/>
              <a:sym typeface="+mn-ea"/>
            </a:endParaRPr>
          </a:p>
        </p:txBody>
      </p:sp>
      <p:sp>
        <p:nvSpPr>
          <p:cNvPr id="5" name="文本框 4"/>
          <p:cNvSpPr txBox="1"/>
          <p:nvPr/>
        </p:nvSpPr>
        <p:spPr>
          <a:xfrm>
            <a:off x="67945" y="640715"/>
            <a:ext cx="11405870" cy="6185535"/>
          </a:xfrm>
          <a:prstGeom prst="rect">
            <a:avLst/>
          </a:prstGeom>
          <a:noFill/>
        </p:spPr>
        <p:txBody>
          <a:bodyPr wrap="square" rtlCol="0">
            <a:spAutoFit/>
          </a:bodyPr>
          <a:p>
            <a:pPr marL="0" indent="0" algn="l">
              <a:lnSpc>
                <a:spcPct val="150000"/>
              </a:lnSpc>
            </a:pPr>
            <a:r>
              <a:rPr sz="2400">
                <a:latin typeface="等线" charset="0"/>
                <a:ea typeface="等线" charset="0"/>
                <a:cs typeface="等线" charset="0"/>
                <a:sym typeface="+mn-ea"/>
              </a:rPr>
              <a:t>17.母质、气候、生物、地形、时间是土壤形成的五大关键成土因素。母质是土壤形成的物质基础和初始无机养分的最初来源。气候导致矿物的风化和合成、有机质的形成和积累、土壤中物质的迁移、分解和合成。生物包括植物、动物和微生物等，是促进土壤发生发展最活跃的因素。地形可以使物质在地表进行再分配，使土壤及母质在接受光、热、水等条件方面发生差异。时间是阐明土壤形成发展的历史动态过程，母质、气候、生物和地形等对成土过程的作用随着时间的延续而加强。土壤的生成过程说明（    ）</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A.事物总是作为过程而存在</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B.时间是物质运动的存在形式</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C.事物的产生是多种因素相互作用的结果</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D.事物的发展总是呈现出线性上升的态势</a:t>
            </a:r>
            <a:endParaRPr sz="2400">
              <a:latin typeface="等线" charset="0"/>
              <a:ea typeface="等线" charset="0"/>
              <a:cs typeface="等线" charset="0"/>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945" y="85725"/>
            <a:ext cx="1327785" cy="368300"/>
          </a:xfrm>
          <a:prstGeom prst="rect">
            <a:avLst/>
          </a:prstGeom>
          <a:noFill/>
        </p:spPr>
        <p:txBody>
          <a:bodyPr wrap="none" rtlCol="0" anchor="t">
            <a:spAutoFit/>
          </a:bodyPr>
          <a:p>
            <a:r>
              <a:rPr lang="en-US"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2015</a:t>
            </a:r>
            <a:r>
              <a:rPr lang="zh-CN"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年</a:t>
            </a:r>
            <a:r>
              <a:rPr lang="zh-CN" altLang="zh-CN" b="1" kern="2200" dirty="0">
                <a:latin typeface="Calibri" charset="0"/>
                <a:ea typeface="黑体" panose="02010609060101010101" pitchFamily="49" charset="-122"/>
                <a:cs typeface="Times New Roman" panose="02020603050405020304" pitchFamily="18" charset="0"/>
                <a:sym typeface="+mn-ea"/>
              </a:rPr>
              <a:t>马原</a:t>
            </a:r>
            <a:endParaRPr lang="zh-CN" altLang="zh-CN" b="1" kern="2200" dirty="0">
              <a:latin typeface="Calibri" charset="0"/>
              <a:ea typeface="黑体" panose="02010609060101010101" pitchFamily="49" charset="-122"/>
              <a:cs typeface="Times New Roman" panose="02020603050405020304" pitchFamily="18" charset="0"/>
              <a:sym typeface="+mn-ea"/>
            </a:endParaRPr>
          </a:p>
        </p:txBody>
      </p:sp>
      <p:sp>
        <p:nvSpPr>
          <p:cNvPr id="5" name="文本框 4"/>
          <p:cNvSpPr txBox="1"/>
          <p:nvPr/>
        </p:nvSpPr>
        <p:spPr>
          <a:xfrm>
            <a:off x="67945" y="640715"/>
            <a:ext cx="11405870" cy="5077460"/>
          </a:xfrm>
          <a:prstGeom prst="rect">
            <a:avLst/>
          </a:prstGeom>
          <a:noFill/>
        </p:spPr>
        <p:txBody>
          <a:bodyPr wrap="square" rtlCol="0">
            <a:spAutoFit/>
          </a:bodyPr>
          <a:p>
            <a:pPr marL="0" indent="0" algn="l">
              <a:lnSpc>
                <a:spcPct val="150000"/>
              </a:lnSpc>
            </a:pPr>
            <a:r>
              <a:rPr sz="2400">
                <a:latin typeface="等线" charset="0"/>
                <a:ea typeface="等线" charset="0"/>
                <a:cs typeface="等线" charset="0"/>
                <a:sym typeface="+mn-ea"/>
              </a:rPr>
              <a:t>18.平衡是事物发展的一种状态。小到体操中人在平衡木上的行走，杂技中的骑车走钢丝、独轮车表演、直升机在空中的悬停等，大到人类的生存、地球的运转、天体的运行等，都是保持平衡的一种状态。世间的万事万物，之所以能不停地运动、发展、前进，一个重要原因就在于保持了平衡。要使“平衡”成为人们的“大智慧”，就要（    ）</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A.精确把握事物的度</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B.准确掌握辩证否定的方式和方向</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C.全面理解绝对运动和相对静止的辩证关系</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D.善于协调事物内部各种因素的相互关系</a:t>
            </a:r>
            <a:endParaRPr sz="2400">
              <a:latin typeface="等线" charset="0"/>
              <a:ea typeface="等线" charset="0"/>
              <a:cs typeface="等线" charset="0"/>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945" y="85725"/>
            <a:ext cx="1327785" cy="368300"/>
          </a:xfrm>
          <a:prstGeom prst="rect">
            <a:avLst/>
          </a:prstGeom>
          <a:noFill/>
        </p:spPr>
        <p:txBody>
          <a:bodyPr wrap="none" rtlCol="0" anchor="t">
            <a:spAutoFit/>
          </a:bodyPr>
          <a:p>
            <a:r>
              <a:rPr lang="en-US"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2015</a:t>
            </a:r>
            <a:r>
              <a:rPr lang="zh-CN"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年</a:t>
            </a:r>
            <a:r>
              <a:rPr lang="zh-CN" altLang="zh-CN" b="1" kern="2200" dirty="0">
                <a:latin typeface="Calibri" charset="0"/>
                <a:ea typeface="黑体" panose="02010609060101010101" pitchFamily="49" charset="-122"/>
                <a:cs typeface="Times New Roman" panose="02020603050405020304" pitchFamily="18" charset="0"/>
                <a:sym typeface="+mn-ea"/>
              </a:rPr>
              <a:t>马原</a:t>
            </a:r>
            <a:endParaRPr lang="zh-CN" altLang="zh-CN" b="1" kern="2200" dirty="0">
              <a:latin typeface="Calibri" charset="0"/>
              <a:ea typeface="黑体" panose="02010609060101010101" pitchFamily="49" charset="-122"/>
              <a:cs typeface="Times New Roman" panose="02020603050405020304" pitchFamily="18" charset="0"/>
              <a:sym typeface="+mn-ea"/>
            </a:endParaRPr>
          </a:p>
        </p:txBody>
      </p:sp>
      <p:sp>
        <p:nvSpPr>
          <p:cNvPr id="5" name="文本框 4"/>
          <p:cNvSpPr txBox="1"/>
          <p:nvPr/>
        </p:nvSpPr>
        <p:spPr>
          <a:xfrm>
            <a:off x="67945" y="640715"/>
            <a:ext cx="11405870" cy="3415030"/>
          </a:xfrm>
          <a:prstGeom prst="rect">
            <a:avLst/>
          </a:prstGeom>
          <a:noFill/>
        </p:spPr>
        <p:txBody>
          <a:bodyPr wrap="square" rtlCol="0">
            <a:spAutoFit/>
          </a:bodyPr>
          <a:p>
            <a:pPr marL="0" indent="0" algn="l">
              <a:lnSpc>
                <a:spcPct val="150000"/>
              </a:lnSpc>
            </a:pPr>
            <a:r>
              <a:rPr sz="2400">
                <a:latin typeface="等线" charset="0"/>
                <a:ea typeface="等线" charset="0"/>
                <a:cs typeface="等线" charset="0"/>
                <a:sym typeface="+mn-ea"/>
              </a:rPr>
              <a:t>19.马克思主义从必然性与偶然性的辩证统一中理解杰出人物的历史作用，认为（    ）</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A.杰出人物能够改变历史发展的基本方向</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B.杰出人物的历史作用受到一定历史条件的制约</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C.杰出人物会因其智慧、性格因素对社会进程发生影响</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D.杰出人物历史作用的形成和发挥与其顺应人民群众的意愿密不可分</a:t>
            </a:r>
            <a:endParaRPr sz="2400">
              <a:latin typeface="等线" charset="0"/>
              <a:ea typeface="等线" charset="0"/>
              <a:cs typeface="等线"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945" y="85725"/>
            <a:ext cx="1327785" cy="368300"/>
          </a:xfrm>
          <a:prstGeom prst="rect">
            <a:avLst/>
          </a:prstGeom>
          <a:noFill/>
        </p:spPr>
        <p:txBody>
          <a:bodyPr wrap="none" rtlCol="0" anchor="t">
            <a:spAutoFit/>
          </a:bodyPr>
          <a:p>
            <a:r>
              <a:rPr lang="en-US"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2017</a:t>
            </a:r>
            <a:r>
              <a:rPr lang="zh-CN"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年</a:t>
            </a:r>
            <a:r>
              <a:rPr lang="zh-CN" altLang="zh-CN" b="1" kern="2200" dirty="0">
                <a:latin typeface="Calibri" charset="0"/>
                <a:ea typeface="黑体" panose="02010609060101010101" pitchFamily="49" charset="-122"/>
                <a:cs typeface="Times New Roman" panose="02020603050405020304" pitchFamily="18" charset="0"/>
                <a:sym typeface="+mn-ea"/>
              </a:rPr>
              <a:t>马原</a:t>
            </a:r>
            <a:endParaRPr lang="zh-CN" altLang="zh-CN" b="1" kern="2200" dirty="0">
              <a:latin typeface="Calibri" charset="0"/>
              <a:ea typeface="黑体" panose="02010609060101010101" pitchFamily="49" charset="-122"/>
              <a:cs typeface="Times New Roman" panose="02020603050405020304" pitchFamily="18" charset="0"/>
              <a:sym typeface="+mn-ea"/>
            </a:endParaRPr>
          </a:p>
        </p:txBody>
      </p:sp>
      <p:sp>
        <p:nvSpPr>
          <p:cNvPr id="5" name="文本框 4"/>
          <p:cNvSpPr txBox="1"/>
          <p:nvPr/>
        </p:nvSpPr>
        <p:spPr>
          <a:xfrm>
            <a:off x="67945" y="847090"/>
            <a:ext cx="11405870" cy="5631180"/>
          </a:xfrm>
          <a:prstGeom prst="rect">
            <a:avLst/>
          </a:prstGeom>
          <a:noFill/>
        </p:spPr>
        <p:txBody>
          <a:bodyPr wrap="square" rtlCol="0">
            <a:spAutoFit/>
          </a:bodyPr>
          <a:p>
            <a:pPr marL="0" indent="0" algn="l">
              <a:lnSpc>
                <a:spcPct val="150000"/>
              </a:lnSpc>
            </a:pPr>
            <a:r>
              <a:rPr sz="2400">
                <a:latin typeface="等线" charset="0"/>
                <a:ea typeface="等线" charset="0"/>
                <a:cs typeface="等线" charset="0"/>
                <a:sym typeface="+mn-ea"/>
              </a:rPr>
              <a:t>1.某地区进入供暖季后常常出现雾霾，而一旦出现大风天气或等到春暖花开后，雾霾就会散去或减少。从该地区较长时间的数据变化看，经过人们努力治霾，污染物排放总量在持续走低；但在某些时段，环境空气质量污染指数会迅速攀升，甚至“爆表”。这种看似“矛盾”的现象凸显了大气污染防治的一个特点：天帮忙很重要，但人努力才是根本。“人努力”与“天帮忙”之间的关系对我们正确处理主观能动性和客观规律性之间辩证关系的启示是（    ）</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A.尊重事物的客观规律是正确发挥主观能动性的前提</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B.人类有意识的思想活动是掌握客观规律的根本前提</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C.认识活动是客观规律性与主观能动性相统一的基础</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D.尚未认识的外在自然规律对人的实践活动起着至关重要的作用</a:t>
            </a:r>
            <a:endParaRPr sz="2400">
              <a:latin typeface="等线" charset="0"/>
              <a:ea typeface="等线" charset="0"/>
              <a:cs typeface="等线" charset="0"/>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945" y="85725"/>
            <a:ext cx="1327785" cy="368300"/>
          </a:xfrm>
          <a:prstGeom prst="rect">
            <a:avLst/>
          </a:prstGeom>
          <a:noFill/>
        </p:spPr>
        <p:txBody>
          <a:bodyPr wrap="none" rtlCol="0" anchor="t">
            <a:spAutoFit/>
          </a:bodyPr>
          <a:p>
            <a:r>
              <a:rPr lang="en-US"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2015</a:t>
            </a:r>
            <a:r>
              <a:rPr lang="zh-CN"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年</a:t>
            </a:r>
            <a:r>
              <a:rPr lang="zh-CN" altLang="zh-CN" b="1" kern="2200" dirty="0">
                <a:latin typeface="Calibri" charset="0"/>
                <a:ea typeface="黑体" panose="02010609060101010101" pitchFamily="49" charset="-122"/>
                <a:cs typeface="Times New Roman" panose="02020603050405020304" pitchFamily="18" charset="0"/>
                <a:sym typeface="+mn-ea"/>
              </a:rPr>
              <a:t>马原</a:t>
            </a:r>
            <a:endParaRPr lang="zh-CN" altLang="zh-CN" b="1" kern="2200" dirty="0">
              <a:latin typeface="Calibri" charset="0"/>
              <a:ea typeface="黑体" panose="02010609060101010101" pitchFamily="49" charset="-122"/>
              <a:cs typeface="Times New Roman" panose="02020603050405020304" pitchFamily="18" charset="0"/>
              <a:sym typeface="+mn-ea"/>
            </a:endParaRPr>
          </a:p>
        </p:txBody>
      </p:sp>
      <p:sp>
        <p:nvSpPr>
          <p:cNvPr id="5" name="文本框 4"/>
          <p:cNvSpPr txBox="1"/>
          <p:nvPr/>
        </p:nvSpPr>
        <p:spPr>
          <a:xfrm>
            <a:off x="67945" y="640715"/>
            <a:ext cx="11405870" cy="5077460"/>
          </a:xfrm>
          <a:prstGeom prst="rect">
            <a:avLst/>
          </a:prstGeom>
          <a:noFill/>
        </p:spPr>
        <p:txBody>
          <a:bodyPr wrap="square" rtlCol="0">
            <a:spAutoFit/>
          </a:bodyPr>
          <a:p>
            <a:pPr marL="0" indent="0" algn="l">
              <a:lnSpc>
                <a:spcPct val="150000"/>
              </a:lnSpc>
            </a:pPr>
            <a:r>
              <a:rPr sz="2400">
                <a:latin typeface="等线" charset="0"/>
                <a:ea typeface="等线" charset="0"/>
                <a:cs typeface="等线" charset="0"/>
                <a:sym typeface="+mn-ea"/>
              </a:rPr>
              <a:t>20.马克思指出：“资本主义积累不断地并且同它的能力和规模成比例地生产出相对的，即超过资本增殖的平均需要的，因而是过剩的或追加的工人人口。”“过剩的工人人口是积累或资本主义基础上的财富发展的必然产物，但是这种过剩人口反过来又成为资本主义积累的杠杆，甚至成为资本主义生产方式存在的一个条件。”上述论断表明（    ）</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A.资本主义积累必然导致工人人口的供给相对于资本的需要而过剩</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B.资本主义社会过剩人口之所以是相对的，是因为它不为资本价值增殖所需要</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C.资本主义生产周期性特征需要有相对过剩的人口规律与之相适应</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D.资本主义积累使得资本主义社会的人口失业规模呈现越来越大的趋势</a:t>
            </a:r>
            <a:endParaRPr sz="2400">
              <a:latin typeface="等线" charset="0"/>
              <a:ea typeface="等线" charset="0"/>
              <a:cs typeface="等线" charset="0"/>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945" y="85725"/>
            <a:ext cx="1327785" cy="368300"/>
          </a:xfrm>
          <a:prstGeom prst="rect">
            <a:avLst/>
          </a:prstGeom>
          <a:noFill/>
        </p:spPr>
        <p:txBody>
          <a:bodyPr wrap="none" rtlCol="0" anchor="t">
            <a:spAutoFit/>
          </a:bodyPr>
          <a:p>
            <a:r>
              <a:rPr lang="en-US"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2015</a:t>
            </a:r>
            <a:r>
              <a:rPr lang="zh-CN"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年</a:t>
            </a:r>
            <a:r>
              <a:rPr lang="zh-CN" altLang="zh-CN" b="1" kern="2200" dirty="0">
                <a:latin typeface="Calibri" charset="0"/>
                <a:ea typeface="黑体" panose="02010609060101010101" pitchFamily="49" charset="-122"/>
                <a:cs typeface="Times New Roman" panose="02020603050405020304" pitchFamily="18" charset="0"/>
                <a:sym typeface="+mn-ea"/>
              </a:rPr>
              <a:t>马原</a:t>
            </a:r>
            <a:endParaRPr lang="zh-CN" altLang="zh-CN" b="1" kern="2200" dirty="0">
              <a:latin typeface="Calibri" charset="0"/>
              <a:ea typeface="黑体" panose="02010609060101010101" pitchFamily="49" charset="-122"/>
              <a:cs typeface="Times New Roman" panose="02020603050405020304" pitchFamily="18" charset="0"/>
              <a:sym typeface="+mn-ea"/>
            </a:endParaRPr>
          </a:p>
        </p:txBody>
      </p:sp>
      <p:sp>
        <p:nvSpPr>
          <p:cNvPr id="5" name="文本框 4"/>
          <p:cNvSpPr txBox="1"/>
          <p:nvPr/>
        </p:nvSpPr>
        <p:spPr>
          <a:xfrm>
            <a:off x="67945" y="640715"/>
            <a:ext cx="11405870" cy="3415030"/>
          </a:xfrm>
          <a:prstGeom prst="rect">
            <a:avLst/>
          </a:prstGeom>
          <a:noFill/>
        </p:spPr>
        <p:txBody>
          <a:bodyPr wrap="square" rtlCol="0">
            <a:spAutoFit/>
          </a:bodyPr>
          <a:p>
            <a:pPr marL="0" indent="0" algn="l">
              <a:lnSpc>
                <a:spcPct val="150000"/>
              </a:lnSpc>
            </a:pPr>
            <a:r>
              <a:rPr sz="2400">
                <a:latin typeface="等线" charset="0"/>
                <a:ea typeface="等线" charset="0"/>
                <a:cs typeface="等线" charset="0"/>
                <a:sym typeface="+mn-ea"/>
              </a:rPr>
              <a:t>21.国家垄断资本主义是国家政权和私人垄断资本融合在一起的垄断资本主义。第二次世界大战结束以来，在国家垄断资本主义获得充分发展的同时，资本主义国家通过宏观调节和微观规制对生产、流通、分配和消费各个环节的干预也更加深入。其中，微观规制的类型主要有（    ）</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A.公众生活规制			B.公共事业规制		</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	C.社会经济规制			D.反托拉斯法</a:t>
            </a:r>
            <a:endParaRPr sz="2400">
              <a:latin typeface="等线" charset="0"/>
              <a:ea typeface="等线" charset="0"/>
              <a:cs typeface="等线"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945" y="85725"/>
            <a:ext cx="1327785" cy="368300"/>
          </a:xfrm>
          <a:prstGeom prst="rect">
            <a:avLst/>
          </a:prstGeom>
          <a:noFill/>
        </p:spPr>
        <p:txBody>
          <a:bodyPr wrap="none" rtlCol="0" anchor="t">
            <a:spAutoFit/>
          </a:bodyPr>
          <a:p>
            <a:r>
              <a:rPr lang="en-US"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2017</a:t>
            </a:r>
            <a:r>
              <a:rPr lang="zh-CN"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年</a:t>
            </a:r>
            <a:r>
              <a:rPr lang="zh-CN" altLang="zh-CN" b="1" kern="2200" dirty="0">
                <a:latin typeface="Calibri" charset="0"/>
                <a:ea typeface="黑体" panose="02010609060101010101" pitchFamily="49" charset="-122"/>
                <a:cs typeface="Times New Roman" panose="02020603050405020304" pitchFamily="18" charset="0"/>
                <a:sym typeface="+mn-ea"/>
              </a:rPr>
              <a:t>马原</a:t>
            </a:r>
            <a:endParaRPr lang="zh-CN" altLang="zh-CN" b="1" kern="2200" dirty="0">
              <a:latin typeface="Calibri" charset="0"/>
              <a:ea typeface="黑体" panose="02010609060101010101" pitchFamily="49" charset="-122"/>
              <a:cs typeface="Times New Roman" panose="02020603050405020304" pitchFamily="18" charset="0"/>
              <a:sym typeface="+mn-ea"/>
            </a:endParaRPr>
          </a:p>
        </p:txBody>
      </p:sp>
      <p:sp>
        <p:nvSpPr>
          <p:cNvPr id="5" name="文本框 4"/>
          <p:cNvSpPr txBox="1"/>
          <p:nvPr/>
        </p:nvSpPr>
        <p:spPr>
          <a:xfrm>
            <a:off x="67945" y="847090"/>
            <a:ext cx="11405870" cy="3415030"/>
          </a:xfrm>
          <a:prstGeom prst="rect">
            <a:avLst/>
          </a:prstGeom>
          <a:noFill/>
        </p:spPr>
        <p:txBody>
          <a:bodyPr wrap="square" rtlCol="0">
            <a:spAutoFit/>
          </a:bodyPr>
          <a:p>
            <a:pPr marL="0" indent="0" algn="l">
              <a:lnSpc>
                <a:spcPct val="150000"/>
              </a:lnSpc>
            </a:pPr>
            <a:r>
              <a:rPr sz="2400">
                <a:latin typeface="等线" charset="0"/>
                <a:ea typeface="等线" charset="0"/>
                <a:cs typeface="等线" charset="0"/>
                <a:sym typeface="+mn-ea"/>
              </a:rPr>
              <a:t>2.有人认为，既然人的意识是对客观外部世界的反映，那么人脑里的“鬼”、“神”意识就是对外在世界上鬼、神真实存在的反映。这种观念的错误在于（    ）</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A.夸大了意识的能动作用</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B.把意识看成是物质的产物</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C.认为意识是对存在的直观反映</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D.混淆了人类意识自然演化的阶段</a:t>
            </a:r>
            <a:endParaRPr sz="2400">
              <a:latin typeface="等线" charset="0"/>
              <a:ea typeface="等线" charset="0"/>
              <a:cs typeface="等线"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945" y="85725"/>
            <a:ext cx="1327785" cy="368300"/>
          </a:xfrm>
          <a:prstGeom prst="rect">
            <a:avLst/>
          </a:prstGeom>
          <a:noFill/>
        </p:spPr>
        <p:txBody>
          <a:bodyPr wrap="none" rtlCol="0" anchor="t">
            <a:spAutoFit/>
          </a:bodyPr>
          <a:p>
            <a:r>
              <a:rPr lang="en-US"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2017</a:t>
            </a:r>
            <a:r>
              <a:rPr lang="zh-CN"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年</a:t>
            </a:r>
            <a:r>
              <a:rPr lang="zh-CN" altLang="zh-CN" b="1" kern="2200" dirty="0">
                <a:latin typeface="Calibri" charset="0"/>
                <a:ea typeface="黑体" panose="02010609060101010101" pitchFamily="49" charset="-122"/>
                <a:cs typeface="Times New Roman" panose="02020603050405020304" pitchFamily="18" charset="0"/>
                <a:sym typeface="+mn-ea"/>
              </a:rPr>
              <a:t>马原</a:t>
            </a:r>
            <a:endParaRPr lang="zh-CN" altLang="zh-CN" b="1" kern="2200" dirty="0">
              <a:latin typeface="Calibri" charset="0"/>
              <a:ea typeface="黑体" panose="02010609060101010101" pitchFamily="49" charset="-122"/>
              <a:cs typeface="Times New Roman" panose="02020603050405020304" pitchFamily="18" charset="0"/>
              <a:sym typeface="+mn-ea"/>
            </a:endParaRPr>
          </a:p>
        </p:txBody>
      </p:sp>
      <p:sp>
        <p:nvSpPr>
          <p:cNvPr id="5" name="文本框 4"/>
          <p:cNvSpPr txBox="1"/>
          <p:nvPr/>
        </p:nvSpPr>
        <p:spPr>
          <a:xfrm>
            <a:off x="67945" y="847090"/>
            <a:ext cx="12124690" cy="2861310"/>
          </a:xfrm>
          <a:prstGeom prst="rect">
            <a:avLst/>
          </a:prstGeom>
          <a:noFill/>
        </p:spPr>
        <p:txBody>
          <a:bodyPr wrap="square" rtlCol="0">
            <a:spAutoFit/>
          </a:bodyPr>
          <a:p>
            <a:pPr marL="0" indent="0" algn="l">
              <a:lnSpc>
                <a:spcPct val="150000"/>
              </a:lnSpc>
            </a:pPr>
            <a:r>
              <a:rPr sz="2400">
                <a:latin typeface="等线" charset="0"/>
                <a:ea typeface="等线" charset="0"/>
                <a:cs typeface="等线" charset="0"/>
                <a:sym typeface="+mn-ea"/>
              </a:rPr>
              <a:t>3.某企业投资汽车生产，生产一辆汽车所耗费的生产资料价值为15万元、支付给工人的工资为5万元，假定市场的平均利润率为10%，那么，在自由竞争条件下，该汽车的生产价格是（    ）</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A.20万元			B.20.5万元			</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C.21.5万元			D.22万元</a:t>
            </a:r>
            <a:endParaRPr sz="2400">
              <a:latin typeface="等线" charset="0"/>
              <a:ea typeface="等线" charset="0"/>
              <a:cs typeface="等线"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945" y="85725"/>
            <a:ext cx="1327785" cy="368300"/>
          </a:xfrm>
          <a:prstGeom prst="rect">
            <a:avLst/>
          </a:prstGeom>
          <a:noFill/>
        </p:spPr>
        <p:txBody>
          <a:bodyPr wrap="none" rtlCol="0" anchor="t">
            <a:spAutoFit/>
          </a:bodyPr>
          <a:p>
            <a:r>
              <a:rPr lang="en-US"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2017</a:t>
            </a:r>
            <a:r>
              <a:rPr lang="zh-CN"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年</a:t>
            </a:r>
            <a:r>
              <a:rPr lang="zh-CN" altLang="zh-CN" b="1" kern="2200" dirty="0">
                <a:latin typeface="Calibri" charset="0"/>
                <a:ea typeface="黑体" panose="02010609060101010101" pitchFamily="49" charset="-122"/>
                <a:cs typeface="Times New Roman" panose="02020603050405020304" pitchFamily="18" charset="0"/>
                <a:sym typeface="+mn-ea"/>
              </a:rPr>
              <a:t>马原</a:t>
            </a:r>
            <a:endParaRPr lang="zh-CN" altLang="zh-CN" b="1" kern="2200" dirty="0">
              <a:latin typeface="Calibri" charset="0"/>
              <a:ea typeface="黑体" panose="02010609060101010101" pitchFamily="49" charset="-122"/>
              <a:cs typeface="Times New Roman" panose="02020603050405020304" pitchFamily="18" charset="0"/>
              <a:sym typeface="+mn-ea"/>
            </a:endParaRPr>
          </a:p>
        </p:txBody>
      </p:sp>
      <p:sp>
        <p:nvSpPr>
          <p:cNvPr id="5" name="文本框 4"/>
          <p:cNvSpPr txBox="1"/>
          <p:nvPr/>
        </p:nvSpPr>
        <p:spPr>
          <a:xfrm>
            <a:off x="67945" y="847090"/>
            <a:ext cx="12124690" cy="3415030"/>
          </a:xfrm>
          <a:prstGeom prst="rect">
            <a:avLst/>
          </a:prstGeom>
          <a:noFill/>
        </p:spPr>
        <p:txBody>
          <a:bodyPr wrap="square" rtlCol="0">
            <a:spAutoFit/>
          </a:bodyPr>
          <a:p>
            <a:pPr marL="0" indent="0" algn="l">
              <a:lnSpc>
                <a:spcPct val="150000"/>
              </a:lnSpc>
            </a:pPr>
            <a:r>
              <a:rPr sz="2400">
                <a:latin typeface="等线" charset="0"/>
                <a:ea typeface="等线" charset="0"/>
                <a:cs typeface="等线" charset="0"/>
                <a:sym typeface="+mn-ea"/>
              </a:rPr>
              <a:t>4.从历史发展的角度看，资本主义生产资料所有制是不断演进和变化的。当今资本主义社会居主导地位的资本所有制形式是（    ）</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A.私人资本所有制</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B.法人资本所有制</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C.私人股份资本所有制</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D.垄断资本私人所有制</a:t>
            </a:r>
            <a:endParaRPr sz="2400">
              <a:latin typeface="等线" charset="0"/>
              <a:ea typeface="等线" charset="0"/>
              <a:cs typeface="等线"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945" y="85725"/>
            <a:ext cx="1327785" cy="368300"/>
          </a:xfrm>
          <a:prstGeom prst="rect">
            <a:avLst/>
          </a:prstGeom>
          <a:noFill/>
        </p:spPr>
        <p:txBody>
          <a:bodyPr wrap="none" rtlCol="0" anchor="t">
            <a:spAutoFit/>
          </a:bodyPr>
          <a:p>
            <a:r>
              <a:rPr lang="en-US"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2017</a:t>
            </a:r>
            <a:r>
              <a:rPr lang="zh-CN"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年</a:t>
            </a:r>
            <a:r>
              <a:rPr lang="zh-CN" altLang="zh-CN" b="1" kern="2200" dirty="0">
                <a:latin typeface="Calibri" charset="0"/>
                <a:ea typeface="黑体" panose="02010609060101010101" pitchFamily="49" charset="-122"/>
                <a:cs typeface="Times New Roman" panose="02020603050405020304" pitchFamily="18" charset="0"/>
                <a:sym typeface="+mn-ea"/>
              </a:rPr>
              <a:t>马原</a:t>
            </a:r>
            <a:endParaRPr lang="zh-CN" altLang="zh-CN" b="1" kern="2200" dirty="0">
              <a:latin typeface="Calibri" charset="0"/>
              <a:ea typeface="黑体" panose="02010609060101010101" pitchFamily="49" charset="-122"/>
              <a:cs typeface="Times New Roman" panose="02020603050405020304" pitchFamily="18" charset="0"/>
              <a:sym typeface="+mn-ea"/>
            </a:endParaRPr>
          </a:p>
        </p:txBody>
      </p:sp>
      <p:sp>
        <p:nvSpPr>
          <p:cNvPr id="5" name="文本框 4"/>
          <p:cNvSpPr txBox="1"/>
          <p:nvPr/>
        </p:nvSpPr>
        <p:spPr>
          <a:xfrm>
            <a:off x="67945" y="847090"/>
            <a:ext cx="12124690" cy="5631180"/>
          </a:xfrm>
          <a:prstGeom prst="rect">
            <a:avLst/>
          </a:prstGeom>
          <a:noFill/>
        </p:spPr>
        <p:txBody>
          <a:bodyPr wrap="square" rtlCol="0">
            <a:spAutoFit/>
          </a:bodyPr>
          <a:p>
            <a:pPr marL="0" indent="0" algn="l">
              <a:lnSpc>
                <a:spcPct val="150000"/>
              </a:lnSpc>
            </a:pPr>
            <a:r>
              <a:rPr sz="2400">
                <a:latin typeface="等线" charset="0"/>
                <a:ea typeface="等线" charset="0"/>
                <a:cs typeface="等线" charset="0"/>
                <a:sym typeface="+mn-ea"/>
              </a:rPr>
              <a:t>17.生物学史，可以说是显微镜的发展史。17世纪中叶，英国科学家使用诞生不久的显微镜观察软木塞，发现了植物细胞，开启了近现代生物学的大门。此后，显微镜的放大能力和成像质量不断提升，人类对细胞的认知也随之深刻和全面。20世纪中叶，科学家们利用X射线晶体学发现了DNA（脱氧核糖核酸）双螺旋结构，人类的观察极限从亚细胞结构推向了分子结构。我国科学家的重要科研成果“剪接体的高分辨率三维结构”的背后，也站着一个默默无闻的英雄一一冷冻电子显微镜。显微镜在生物科学发现中的作用表明（    ）</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A.探索未知世界的科学实验是人类最基本的实践活动</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B.实践的主体和客体正是依靠中介系统才能够相互作用</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C.人类认识水平的提高与实践条件的进步有着直接的关系</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D.实践主体、客体和中介三者的有机统一构成实践的基本结构</a:t>
            </a:r>
            <a:endParaRPr sz="2400">
              <a:latin typeface="等线" charset="0"/>
              <a:ea typeface="等线" charset="0"/>
              <a:cs typeface="等线"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945" y="85725"/>
            <a:ext cx="1327785" cy="368300"/>
          </a:xfrm>
          <a:prstGeom prst="rect">
            <a:avLst/>
          </a:prstGeom>
          <a:noFill/>
        </p:spPr>
        <p:txBody>
          <a:bodyPr wrap="none" rtlCol="0" anchor="t">
            <a:spAutoFit/>
          </a:bodyPr>
          <a:p>
            <a:r>
              <a:rPr lang="en-US"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2017</a:t>
            </a:r>
            <a:r>
              <a:rPr lang="zh-CN"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年</a:t>
            </a:r>
            <a:r>
              <a:rPr lang="zh-CN" altLang="zh-CN" b="1" kern="2200" dirty="0">
                <a:latin typeface="Calibri" charset="0"/>
                <a:ea typeface="黑体" panose="02010609060101010101" pitchFamily="49" charset="-122"/>
                <a:cs typeface="Times New Roman" panose="02020603050405020304" pitchFamily="18" charset="0"/>
                <a:sym typeface="+mn-ea"/>
              </a:rPr>
              <a:t>马原</a:t>
            </a:r>
            <a:endParaRPr lang="zh-CN" altLang="zh-CN" b="1" kern="2200" dirty="0">
              <a:latin typeface="Calibri" charset="0"/>
              <a:ea typeface="黑体" panose="02010609060101010101" pitchFamily="49" charset="-122"/>
              <a:cs typeface="Times New Roman" panose="02020603050405020304" pitchFamily="18" charset="0"/>
              <a:sym typeface="+mn-ea"/>
            </a:endParaRPr>
          </a:p>
        </p:txBody>
      </p:sp>
      <p:sp>
        <p:nvSpPr>
          <p:cNvPr id="5" name="文本框 4"/>
          <p:cNvSpPr txBox="1"/>
          <p:nvPr/>
        </p:nvSpPr>
        <p:spPr>
          <a:xfrm>
            <a:off x="67945" y="847090"/>
            <a:ext cx="12124690" cy="3969385"/>
          </a:xfrm>
          <a:prstGeom prst="rect">
            <a:avLst/>
          </a:prstGeom>
          <a:noFill/>
        </p:spPr>
        <p:txBody>
          <a:bodyPr wrap="square" rtlCol="0">
            <a:spAutoFit/>
          </a:bodyPr>
          <a:p>
            <a:pPr marL="0" indent="0" algn="l">
              <a:lnSpc>
                <a:spcPct val="150000"/>
              </a:lnSpc>
            </a:pPr>
            <a:r>
              <a:rPr sz="2400">
                <a:latin typeface="等线" charset="0"/>
                <a:ea typeface="等线" charset="0"/>
                <a:cs typeface="等线" charset="0"/>
                <a:sym typeface="+mn-ea"/>
              </a:rPr>
              <a:t>18.唯物史观在坚持人民群众是历史的创造者这一基本前提下，高度重视个人在历史上的作用。历史人物是一定历史事件的主要倡导者、组织领导者或思想理论、科学文化的重要代表人物。下列关于历史人物历史作用的正确认识是（    ）</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A.历史人物对历史发展的作用都是积极的</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B.历史人物会因其智慧、性格等因素对社会进程发生影响</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C.具有进步意义的历史人物往往能够首先发现或提出历史进程中新的历史任务</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D.历史人物不论发挥什么样的作用都不能决定和改变历史发展的总进程和总方向</a:t>
            </a:r>
            <a:endParaRPr sz="2400">
              <a:latin typeface="等线" charset="0"/>
              <a:ea typeface="等线" charset="0"/>
              <a:cs typeface="等线"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945" y="85725"/>
            <a:ext cx="1327785" cy="368300"/>
          </a:xfrm>
          <a:prstGeom prst="rect">
            <a:avLst/>
          </a:prstGeom>
          <a:noFill/>
        </p:spPr>
        <p:txBody>
          <a:bodyPr wrap="none" rtlCol="0" anchor="t">
            <a:spAutoFit/>
          </a:bodyPr>
          <a:p>
            <a:r>
              <a:rPr lang="en-US"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2017</a:t>
            </a:r>
            <a:r>
              <a:rPr lang="zh-CN" altLang="zh-CN" b="1" kern="2200" dirty="0">
                <a:latin typeface="Times New Roman" panose="02020603050405020304" pitchFamily="18" charset="0"/>
                <a:ea typeface="黑体" panose="02010609060101010101" pitchFamily="49" charset="-122"/>
                <a:cs typeface="Times New Roman" panose="02020603050405020304" pitchFamily="18" charset="0"/>
                <a:sym typeface="+mn-ea"/>
              </a:rPr>
              <a:t>年</a:t>
            </a:r>
            <a:r>
              <a:rPr lang="zh-CN" altLang="zh-CN" b="1" kern="2200" dirty="0">
                <a:latin typeface="Calibri" charset="0"/>
                <a:ea typeface="黑体" panose="02010609060101010101" pitchFamily="49" charset="-122"/>
                <a:cs typeface="Times New Roman" panose="02020603050405020304" pitchFamily="18" charset="0"/>
                <a:sym typeface="+mn-ea"/>
              </a:rPr>
              <a:t>马原</a:t>
            </a:r>
            <a:endParaRPr lang="zh-CN" altLang="zh-CN" b="1" kern="2200" dirty="0">
              <a:latin typeface="Calibri" charset="0"/>
              <a:ea typeface="黑体" panose="02010609060101010101" pitchFamily="49" charset="-122"/>
              <a:cs typeface="Times New Roman" panose="02020603050405020304" pitchFamily="18" charset="0"/>
              <a:sym typeface="+mn-ea"/>
            </a:endParaRPr>
          </a:p>
        </p:txBody>
      </p:sp>
      <p:sp>
        <p:nvSpPr>
          <p:cNvPr id="5" name="文本框 4"/>
          <p:cNvSpPr txBox="1"/>
          <p:nvPr/>
        </p:nvSpPr>
        <p:spPr>
          <a:xfrm>
            <a:off x="67945" y="847090"/>
            <a:ext cx="12124690" cy="3969385"/>
          </a:xfrm>
          <a:prstGeom prst="rect">
            <a:avLst/>
          </a:prstGeom>
          <a:noFill/>
        </p:spPr>
        <p:txBody>
          <a:bodyPr wrap="square" rtlCol="0">
            <a:spAutoFit/>
          </a:bodyPr>
          <a:p>
            <a:pPr marL="0" indent="0" algn="l">
              <a:lnSpc>
                <a:spcPct val="150000"/>
              </a:lnSpc>
            </a:pPr>
            <a:r>
              <a:rPr sz="2400">
                <a:latin typeface="等线" charset="0"/>
                <a:ea typeface="等线" charset="0"/>
                <a:cs typeface="等线" charset="0"/>
                <a:sym typeface="+mn-ea"/>
              </a:rPr>
              <a:t>19.马克思指出，所谓资本原始积累“只不过是生产者和生产资料分离的历史过程。这个过程所以表现为‘原始的’，因为它形成资本及与之相适应的生产方式的前史。”资本原始积累的主要途径有（    ）</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A.用暴力手段剥夺农民土地</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B.用剥削手段榨取剩余价值</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C.用野蛮手段进行殖民掠夺</a:t>
            </a:r>
            <a:endParaRPr sz="2400">
              <a:latin typeface="等线" charset="0"/>
              <a:ea typeface="等线" charset="0"/>
              <a:cs typeface="等线" charset="0"/>
              <a:sym typeface="+mn-ea"/>
            </a:endParaRPr>
          </a:p>
          <a:p>
            <a:pPr marL="0" indent="0" algn="l">
              <a:lnSpc>
                <a:spcPct val="150000"/>
              </a:lnSpc>
            </a:pPr>
            <a:r>
              <a:rPr sz="2400">
                <a:latin typeface="等线" charset="0"/>
                <a:ea typeface="等线" charset="0"/>
                <a:cs typeface="等线" charset="0"/>
                <a:sym typeface="+mn-ea"/>
              </a:rPr>
              <a:t>D.用资本手段获取市场暴利</a:t>
            </a:r>
            <a:endParaRPr sz="2400">
              <a:latin typeface="等线" charset="0"/>
              <a:ea typeface="等线" charset="0"/>
              <a:cs typeface="等线" charset="0"/>
              <a:sym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5437</Words>
  <Application>WPS 演示</Application>
  <PresentationFormat>宽屏</PresentationFormat>
  <Paragraphs>220</Paragraphs>
  <Slides>31</Slides>
  <Notes>0</Notes>
  <HiddenSlides>0</HiddenSlides>
  <MMClips>0</MMClips>
  <ScaleCrop>false</ScaleCrop>
  <HeadingPairs>
    <vt:vector size="6" baseType="variant">
      <vt:variant>
        <vt:lpstr>已用的字体</vt:lpstr>
      </vt:variant>
      <vt:variant>
        <vt:i4>29</vt:i4>
      </vt:variant>
      <vt:variant>
        <vt:lpstr>主题</vt:lpstr>
      </vt:variant>
      <vt:variant>
        <vt:i4>1</vt:i4>
      </vt:variant>
      <vt:variant>
        <vt:lpstr>幻灯片标题</vt:lpstr>
      </vt:variant>
      <vt:variant>
        <vt:i4>31</vt:i4>
      </vt:variant>
    </vt:vector>
  </HeadingPairs>
  <TitlesOfParts>
    <vt:vector size="61" baseType="lpstr">
      <vt:lpstr>Arial</vt:lpstr>
      <vt:lpstr>方正书宋_GBK</vt:lpstr>
      <vt:lpstr>Wingdings</vt:lpstr>
      <vt:lpstr>Source Han Sans CN Regular</vt:lpstr>
      <vt:lpstr>冬青黑体简体中文</vt:lpstr>
      <vt:lpstr>Alibaba PuHuiTi</vt:lpstr>
      <vt:lpstr>方正清刻本悦宋简体</vt:lpstr>
      <vt:lpstr>Times New Roman</vt:lpstr>
      <vt:lpstr>黑体</vt:lpstr>
      <vt:lpstr>汉仪中黑KW</vt:lpstr>
      <vt:lpstr>Calibri</vt:lpstr>
      <vt:lpstr>等线</vt:lpstr>
      <vt:lpstr>华文楷体</vt:lpstr>
      <vt:lpstr>Microsoft YaHei</vt:lpstr>
      <vt:lpstr>Calibri</vt:lpstr>
      <vt:lpstr>宋体</vt:lpstr>
      <vt:lpstr>微软雅黑</vt:lpstr>
      <vt:lpstr>汉仪旗黑</vt:lpstr>
      <vt:lpstr>宋体</vt:lpstr>
      <vt:lpstr>Arial Unicode MS</vt:lpstr>
      <vt:lpstr>汉仪书宋二KW</vt:lpstr>
      <vt:lpstr>Helvetica Neue</vt:lpstr>
      <vt:lpstr>Calibri Light</vt:lpstr>
      <vt:lpstr>汉仪中等线KW</vt:lpstr>
      <vt:lpstr>KaiTi</vt:lpstr>
      <vt:lpstr>汉仪楷体KW</vt:lpstr>
      <vt:lpstr>Tahoma</vt:lpstr>
      <vt:lpstr>思源黑体 CN Regular</vt:lpstr>
      <vt:lpstr>苹方-简</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manjia</dc:creator>
  <cp:lastModifiedBy>manjia</cp:lastModifiedBy>
  <cp:revision>8</cp:revision>
  <dcterms:created xsi:type="dcterms:W3CDTF">2022-06-15T09:06:24Z</dcterms:created>
  <dcterms:modified xsi:type="dcterms:W3CDTF">2022-06-15T09:06:24Z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2052-3.9.5.6394</vt:lpwstr>
  </property>
</Properties>
</file>