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8" d="100"/>
          <a:sy n="78" d="100"/>
        </p:scale>
        <p:origin x="1171" y="8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11/02/2022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56200" y="325551"/>
            <a:ext cx="11021168" cy="2289830"/>
          </a:xfrm>
        </p:spPr>
        <p:txBody>
          <a:bodyPr/>
          <a:lstStyle/>
          <a:p>
            <a:pPr marL="457200" indent="-457200">
              <a:buFont typeface="+mj-lt"/>
              <a:buAutoNum type="arabicPeriod"/>
            </a:pPr>
            <a:r>
              <a:rPr lang="en-US" sz="1600" dirty="0"/>
              <a:t>Trial store 77: Control store 233</a:t>
            </a:r>
          </a:p>
          <a:p>
            <a:pPr marL="457200" indent="-457200">
              <a:buFont typeface="+mj-lt"/>
              <a:buAutoNum type="arabicPeriod"/>
            </a:pPr>
            <a:r>
              <a:rPr lang="en-US" sz="1600" dirty="0"/>
              <a:t>Trial store 86: Control store 155</a:t>
            </a:r>
          </a:p>
          <a:p>
            <a:pPr marL="457200" indent="-457200">
              <a:buFont typeface="+mj-lt"/>
              <a:buAutoNum type="arabicPeriod"/>
            </a:pPr>
            <a:r>
              <a:rPr lang="en-US" sz="1600" dirty="0"/>
              <a:t>Trial store 88: Control store 40</a:t>
            </a:r>
          </a:p>
          <a:p>
            <a:pPr marL="457200" indent="-457200">
              <a:buFont typeface="+mj-lt"/>
              <a:buAutoNum type="arabicPeriod"/>
            </a:pPr>
            <a:r>
              <a:rPr lang="en-US" sz="16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1600" dirty="0"/>
              <a:t>Overall the trial showed positive significant result.</a:t>
            </a:r>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CF26CD00-0DDF-4287-B677-B7453624A7C1}"/>
              </a:ext>
            </a:extLst>
          </p:cNvPr>
          <p:cNvPicPr/>
          <p:nvPr/>
        </p:nvPicPr>
        <p:blipFill>
          <a:blip r:embed="rId3"/>
          <a:stretch>
            <a:fillRect/>
          </a:stretch>
        </p:blipFill>
        <p:spPr>
          <a:xfrm>
            <a:off x="1924173" y="2615381"/>
            <a:ext cx="8107680" cy="400172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2615381" y="1749610"/>
            <a:ext cx="9456592" cy="1937018"/>
          </a:xfrm>
          <a:prstGeom prst="rect">
            <a:avLst/>
          </a:prstGeom>
          <a:noFill/>
        </p:spPr>
        <p:txBody>
          <a:bodyPr wrap="square" lIns="0" tIns="0" rIns="0" bIns="0" rtlCol="0" anchor="t">
            <a:noAutofit/>
          </a:bodyPr>
          <a:lstStyle/>
          <a:p>
            <a:pPr marL="342900" lvl="0" indent="-342900" fontAlgn="base">
              <a:lnSpc>
                <a:spcPct val="103000"/>
              </a:lnSpc>
              <a:spcAft>
                <a:spcPts val="40"/>
              </a:spcAft>
              <a:buClr>
                <a:srgbClr val="000005"/>
              </a:buClr>
              <a:buSzPts val="1200"/>
              <a:buFont typeface="Arial" panose="020B0604020202020204" pitchFamily="34" charset="0"/>
              <a:buChar char="•"/>
            </a:pPr>
            <a:r>
              <a:rPr lang="en-IN" sz="1400" u="none" strike="noStrike" dirty="0">
                <a:solidFill>
                  <a:srgbClr val="000005"/>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Older Families(Budget) have the highest frequency of purchase followed by Young Singles/Couples (Mainstream) and at last Retirees (Mainstream) contributing to a total 25% sales revenue.</a:t>
            </a:r>
          </a:p>
          <a:p>
            <a:pPr marL="342900" lvl="0" indent="-342900" fontAlgn="base">
              <a:lnSpc>
                <a:spcPct val="103000"/>
              </a:lnSpc>
              <a:spcAft>
                <a:spcPts val="40"/>
              </a:spcAft>
              <a:buClr>
                <a:srgbClr val="000005"/>
              </a:buClr>
              <a:buSzPts val="1200"/>
              <a:buFont typeface="Arial" panose="020B0604020202020204" pitchFamily="34" charset="0"/>
              <a:buChar char="•"/>
            </a:pPr>
            <a:r>
              <a:rPr lang="en-IN" sz="1400" dirty="0">
                <a:solidFill>
                  <a:srgbClr val="000005"/>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Mainstream category of young and Mid-age Singles/Couples have the highest spending of chips per purchase.</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7000"/>
              </a:lnSpc>
              <a:spcAft>
                <a:spcPts val="15"/>
              </a:spcAft>
              <a:buClr>
                <a:srgbClr val="000005"/>
              </a:buClr>
              <a:buSzPts val="1200"/>
              <a:buFont typeface="Arial" panose="020B0604020202020204" pitchFamily="34" charset="0"/>
              <a:buChar char="•"/>
            </a:pPr>
            <a:r>
              <a:rPr lang="en-IN" sz="1400" u="none" strike="noStrike" dirty="0">
                <a:solidFill>
                  <a:srgbClr val="000005"/>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Chips Brand Kettle is the most purchased brand in all stores.</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3000"/>
              </a:lnSpc>
              <a:spcAft>
                <a:spcPts val="40"/>
              </a:spcAft>
              <a:buClr>
                <a:srgbClr val="000005"/>
              </a:buClr>
              <a:buSzPts val="1200"/>
              <a:buFont typeface="Arial" panose="020B0604020202020204" pitchFamily="34" charset="0"/>
              <a:buChar char="•"/>
            </a:pPr>
            <a:r>
              <a:rPr lang="en-IN" sz="1400" u="none" strike="noStrike" dirty="0">
                <a:solidFill>
                  <a:srgbClr val="000005"/>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Young and Mid-age Singles/Couples is the only segment having Doritos as the highest purchase brand while Smiths is for other segments.</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3000"/>
              </a:lnSpc>
              <a:spcAft>
                <a:spcPts val="40"/>
              </a:spcAft>
              <a:buClr>
                <a:srgbClr val="000005"/>
              </a:buClr>
              <a:buSzPts val="1200"/>
              <a:buFont typeface="Arial" panose="020B0604020202020204" pitchFamily="34" charset="0"/>
              <a:buChar char="•"/>
            </a:pPr>
            <a:r>
              <a:rPr lang="en-IN" sz="1400" u="none" strike="noStrike" dirty="0">
                <a:solidFill>
                  <a:srgbClr val="000005"/>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Most frequent chip size purchased is 175 gr followed by 150 gr size for all segments.</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3000"/>
              </a:lnSpc>
              <a:spcAft>
                <a:spcPts val="5455"/>
              </a:spcAft>
              <a:buClr>
                <a:srgbClr val="000005"/>
              </a:buClr>
              <a:buSzPts val="1200"/>
              <a:buFont typeface="Arial" panose="020B0604020202020204" pitchFamily="34" charset="0"/>
              <a:buChar char="•"/>
            </a:pPr>
            <a:r>
              <a:rPr lang="en-IN" sz="1400" u="none" strike="noStrike" dirty="0">
                <a:solidFill>
                  <a:srgbClr val="000005"/>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Chips transactions increase a lot before Christmas which can be an advantage with the help of promotional offers</a:t>
            </a:r>
            <a:r>
              <a:rPr lang="en-IN" sz="1800" u="none" strike="noStrike" dirty="0">
                <a:solidFill>
                  <a:srgbClr val="000005"/>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2615381" y="4158464"/>
            <a:ext cx="9456591" cy="1718742"/>
          </a:xfrm>
          <a:prstGeom prst="rect">
            <a:avLst/>
          </a:prstGeom>
          <a:noFill/>
        </p:spPr>
        <p:txBody>
          <a:bodyPr wrap="square" lIns="0" tIns="0" rIns="0" bIns="0" rtlCol="0" anchor="t">
            <a:noAutofit/>
          </a:bodyPr>
          <a:lstStyle/>
          <a:p>
            <a:pPr marL="342900" lvl="0" indent="-342900" fontAlgn="base">
              <a:lnSpc>
                <a:spcPct val="107000"/>
              </a:lnSpc>
              <a:spcAft>
                <a:spcPts val="15"/>
              </a:spcAft>
              <a:buClr>
                <a:srgbClr val="000005"/>
              </a:buClr>
              <a:buSzPts val="1200"/>
              <a:buFont typeface="Arial" panose="020B0604020202020204" pitchFamily="34" charset="0"/>
              <a:buChar char="•"/>
            </a:pPr>
            <a:r>
              <a:rPr lang="en-IN" sz="1400" dirty="0">
                <a:solidFill>
                  <a:srgbClr val="000005"/>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Trial stores 77 and 86 have notable increase in total sales and number of there customers during trial in comparison with control store.</a:t>
            </a:r>
          </a:p>
          <a:p>
            <a:pPr marL="342900" lvl="0" indent="-342900" fontAlgn="base">
              <a:lnSpc>
                <a:spcPct val="107000"/>
              </a:lnSpc>
              <a:spcAft>
                <a:spcPts val="15"/>
              </a:spcAft>
              <a:buClr>
                <a:srgbClr val="000005"/>
              </a:buClr>
              <a:buSzPts val="1200"/>
              <a:buFont typeface="Arial" panose="020B0604020202020204" pitchFamily="34" charset="0"/>
              <a:buChar char="•"/>
            </a:pPr>
            <a:r>
              <a:rPr lang="en-IN" sz="1400" dirty="0">
                <a:solidFill>
                  <a:srgbClr val="000005"/>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Trial store 88 had increase too but it is not comparable increase as good as for stores 77 and 86.</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896539"/>
          </a:xfrm>
        </p:spPr>
        <p:txBody>
          <a:bodyPr/>
          <a:lstStyle/>
          <a:p>
            <a:r>
              <a:rPr lang="en-AU" dirty="0"/>
              <a:t>There is no transaction and sales on December 25, when the stores are closed hence there is dip on that day, but days before  25 Dec, have higher sales which is noticeable period for good sales.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5" name="Picture 4">
            <a:extLst>
              <a:ext uri="{FF2B5EF4-FFF2-40B4-BE49-F238E27FC236}">
                <a16:creationId xmlns:a16="http://schemas.microsoft.com/office/drawing/2014/main" id="{A162808B-F7BF-40F8-86BA-09A0E76F5EB2}"/>
              </a:ext>
            </a:extLst>
          </p:cNvPr>
          <p:cNvPicPr/>
          <p:nvPr/>
        </p:nvPicPr>
        <p:blipFill>
          <a:blip r:embed="rId3"/>
          <a:stretch>
            <a:fillRect/>
          </a:stretch>
        </p:blipFill>
        <p:spPr>
          <a:xfrm>
            <a:off x="1936954" y="1639966"/>
            <a:ext cx="9058071" cy="2401092"/>
          </a:xfrm>
          <a:prstGeom prst="rect">
            <a:avLst/>
          </a:prstGeom>
        </p:spPr>
      </p:pic>
      <p:sp>
        <p:nvSpPr>
          <p:cNvPr id="6" name="TextBox 5">
            <a:extLst>
              <a:ext uri="{FF2B5EF4-FFF2-40B4-BE49-F238E27FC236}">
                <a16:creationId xmlns:a16="http://schemas.microsoft.com/office/drawing/2014/main" id="{790B4C33-BC62-4BBF-AEF7-09025BE562AB}"/>
              </a:ext>
            </a:extLst>
          </p:cNvPr>
          <p:cNvSpPr txBox="1"/>
          <p:nvPr/>
        </p:nvSpPr>
        <p:spPr>
          <a:xfrm>
            <a:off x="1307690" y="4894868"/>
            <a:ext cx="9812594" cy="830997"/>
          </a:xfrm>
          <a:prstGeom prst="rect">
            <a:avLst/>
          </a:prstGeom>
          <a:noFill/>
        </p:spPr>
        <p:txBody>
          <a:bodyPr wrap="square">
            <a:spAutoFit/>
          </a:bodyPr>
          <a:lstStyle/>
          <a:p>
            <a:r>
              <a:rPr lang="en-IN" sz="2400" dirty="0">
                <a:solidFill>
                  <a:srgbClr val="000005"/>
                </a:solidFill>
                <a:effectLst/>
                <a:latin typeface="Calibri" panose="020F0502020204030204" pitchFamily="34" charset="0"/>
                <a:ea typeface="Calibri" panose="020F0502020204030204" pitchFamily="34" charset="0"/>
              </a:rPr>
              <a:t>Sales increase steadily as the Christmas day approaches and return again to early December sales level during New Year Eve.</a:t>
            </a:r>
            <a:endParaRPr lang="en-IN" sz="24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739223"/>
          </a:xfrm>
        </p:spPr>
        <p:txBody>
          <a:bodyPr/>
          <a:lstStyle/>
          <a:p>
            <a:r>
              <a:rPr lang="en-IN" sz="2000" dirty="0">
                <a:solidFill>
                  <a:srgbClr val="000005"/>
                </a:solidFill>
                <a:effectLst/>
                <a:latin typeface="Calibri" panose="020F0502020204030204" pitchFamily="34" charset="0"/>
                <a:ea typeface="Calibri" panose="020F0502020204030204" pitchFamily="34" charset="0"/>
              </a:rPr>
              <a:t>Sales mainly came from Budget - older families, Mainstream - young singles/couples, and Mainstream - retirees. In total contributing 25% of sales revenue.</a:t>
            </a:r>
          </a:p>
          <a:p>
            <a:r>
              <a:rPr lang="en-IN" sz="2000" dirty="0">
                <a:latin typeface="Calibri" panose="020F0502020204030204" pitchFamily="34" charset="0"/>
                <a:ea typeface="Calibri" panose="020F0502020204030204" pitchFamily="34" charset="0"/>
              </a:rPr>
              <a:t>While, in each group age, the sales from mainstream, budget and premium are </a:t>
            </a:r>
            <a:r>
              <a:rPr lang="en-IN" sz="2000" dirty="0" err="1">
                <a:latin typeface="Calibri" panose="020F0502020204030204" pitchFamily="34" charset="0"/>
                <a:ea typeface="Calibri" panose="020F0502020204030204" pitchFamily="34" charset="0"/>
              </a:rPr>
              <a:t>kindhow</a:t>
            </a:r>
            <a:r>
              <a:rPr lang="en-IN" sz="2000" dirty="0">
                <a:latin typeface="Calibri" panose="020F0502020204030204" pitchFamily="34" charset="0"/>
                <a:ea typeface="Calibri" panose="020F0502020204030204" pitchFamily="34" charset="0"/>
              </a:rPr>
              <a:t> similar.</a:t>
            </a:r>
            <a:endParaRPr lang="en-AU" sz="2000" dirty="0">
              <a:solidFill>
                <a:srgbClr val="000005"/>
              </a:solidFill>
              <a:effectLst/>
              <a:latin typeface="Calibri" panose="020F0502020204030204" pitchFamily="34" charset="0"/>
              <a:ea typeface="Calibri" panose="020F0502020204030204" pitchFamily="34" charset="0"/>
            </a:endParaRPr>
          </a:p>
          <a:p>
            <a:r>
              <a:rPr lang="en-US" sz="1800" dirty="0"/>
              <a:t>Older and Young Family segment have the highest average purchase units per unique customer</a:t>
            </a:r>
            <a:endParaRPr lang="en-IN" sz="1800" dirty="0"/>
          </a:p>
          <a:p>
            <a:endParaRPr lang="en-IN" sz="1800" dirty="0">
              <a:solidFill>
                <a:srgbClr val="000005"/>
              </a:solidFill>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5B317383-5E2A-42B4-B40B-4CF0969D3D3B}"/>
              </a:ext>
            </a:extLst>
          </p:cNvPr>
          <p:cNvPicPr/>
          <p:nvPr/>
        </p:nvPicPr>
        <p:blipFill>
          <a:blip r:embed="rId3"/>
          <a:stretch>
            <a:fillRect/>
          </a:stretch>
        </p:blipFill>
        <p:spPr>
          <a:xfrm>
            <a:off x="1196975" y="2192592"/>
            <a:ext cx="9490690" cy="353961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639966"/>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5DD6AFCE-803D-48D0-B4A8-F4AC80CD866D}"/>
              </a:ext>
            </a:extLst>
          </p:cNvPr>
          <p:cNvPicPr/>
          <p:nvPr/>
        </p:nvPicPr>
        <p:blipFill>
          <a:blip r:embed="rId3"/>
          <a:stretch>
            <a:fillRect/>
          </a:stretch>
        </p:blipFill>
        <p:spPr>
          <a:xfrm>
            <a:off x="1463040" y="2185956"/>
            <a:ext cx="9265920" cy="3379101"/>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7143" y="463203"/>
            <a:ext cx="10479600" cy="1699894"/>
          </a:xfrm>
        </p:spPr>
        <p:txBody>
          <a:bodyPr/>
          <a:lstStyle/>
          <a:p>
            <a:pPr marL="342900" indent="-342900">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buFont typeface="Arial" panose="020B0604020202020204" pitchFamily="34" charset="0"/>
              <a:buChar char="•"/>
            </a:pPr>
            <a:r>
              <a:rPr lang="en-US" dirty="0"/>
              <a:t>Whereas trial store 88 sales increase is insignificant.</a:t>
            </a:r>
          </a:p>
          <a:p>
            <a:pPr marL="342900" indent="-342900">
              <a:buFont typeface="Arial" panose="020B0604020202020204" pitchFamily="34" charset="0"/>
              <a:buChar char="•"/>
            </a:pP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3F1DFB49-89BE-457C-83A8-D19B1D8F11F4}"/>
              </a:ext>
            </a:extLst>
          </p:cNvPr>
          <p:cNvPicPr/>
          <p:nvPr/>
        </p:nvPicPr>
        <p:blipFill>
          <a:blip r:embed="rId3"/>
          <a:stretch>
            <a:fillRect/>
          </a:stretch>
        </p:blipFill>
        <p:spPr>
          <a:xfrm>
            <a:off x="972502" y="2021112"/>
            <a:ext cx="10246995" cy="360235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6356</TotalTime>
  <Words>731</Words>
  <Application>Microsoft Office PowerPoint</Application>
  <PresentationFormat>Widescreen</PresentationFormat>
  <Paragraphs>51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 Light</vt:lpstr>
      <vt:lpstr>Roboto</vt:lpstr>
      <vt:lpstr>Roboto Medium</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Shubham Patidar</cp:lastModifiedBy>
  <cp:revision>467</cp:revision>
  <dcterms:created xsi:type="dcterms:W3CDTF">2018-02-07T23:23:24Z</dcterms:created>
  <dcterms:modified xsi:type="dcterms:W3CDTF">2022-02-11T05:52:50Z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