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704529fa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704529fa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704529fa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704529fa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704529fa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704529fa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81e7a88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81e7a88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81e7a889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81e7a889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704529fa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704529fa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704529fa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704529fa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704529fa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704529fa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704529fa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704529fa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704529fa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704529fa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Backpack Prediction Challenge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Sobia Alamgir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3122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91" name="Google Shape;191;p22"/>
          <p:cNvSpPr txBox="1"/>
          <p:nvPr>
            <p:ph idx="1" type="subTitle"/>
          </p:nvPr>
        </p:nvSpPr>
        <p:spPr>
          <a:xfrm>
            <a:off x="7509475" y="255300"/>
            <a:ext cx="1425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425" y="817450"/>
            <a:ext cx="7495375" cy="41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19150" y="3122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7509475" y="255300"/>
            <a:ext cx="14253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300" y="1017200"/>
            <a:ext cx="6236541" cy="38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3122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205" name="Google Shape;205;p24"/>
          <p:cNvSpPr txBox="1"/>
          <p:nvPr>
            <p:ph idx="1" type="subTitle"/>
          </p:nvPr>
        </p:nvSpPr>
        <p:spPr>
          <a:xfrm>
            <a:off x="7406875" y="255300"/>
            <a:ext cx="15279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 wise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950" y="1085100"/>
            <a:ext cx="3840096" cy="38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819150" y="3122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212" name="Google Shape;212;p25"/>
          <p:cNvSpPr txBox="1"/>
          <p:nvPr>
            <p:ph idx="1" type="subTitle"/>
          </p:nvPr>
        </p:nvSpPr>
        <p:spPr>
          <a:xfrm>
            <a:off x="7338975" y="255300"/>
            <a:ext cx="15957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wise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475" y="1101700"/>
            <a:ext cx="3635539" cy="38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819150" y="3122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219" name="Google Shape;219;p26"/>
          <p:cNvSpPr txBox="1"/>
          <p:nvPr>
            <p:ph idx="1" type="subTitle"/>
          </p:nvPr>
        </p:nvSpPr>
        <p:spPr>
          <a:xfrm>
            <a:off x="7509475" y="255300"/>
            <a:ext cx="14253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wise</a:t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900" y="1017200"/>
            <a:ext cx="3756413" cy="38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7">
                <a:latin typeface="Arial"/>
                <a:ea typeface="Arial"/>
                <a:cs typeface="Arial"/>
                <a:sym typeface="Arial"/>
              </a:rPr>
              <a:t>Synthetic Dataset</a:t>
            </a:r>
            <a:endParaRPr b="1" sz="1827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27">
              <a:latin typeface="Arial"/>
              <a:ea typeface="Arial"/>
              <a:cs typeface="Arial"/>
              <a:sym typeface="Arial"/>
            </a:endParaRPr>
          </a:p>
          <a:p>
            <a:pPr indent="-3330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27">
                <a:latin typeface="Arial"/>
                <a:ea typeface="Arial"/>
                <a:cs typeface="Arial"/>
                <a:sym typeface="Arial"/>
              </a:rPr>
              <a:t>3.7 million records in training_extra data</a:t>
            </a:r>
            <a:endParaRPr sz="1827">
              <a:latin typeface="Arial"/>
              <a:ea typeface="Arial"/>
              <a:cs typeface="Arial"/>
              <a:sym typeface="Arial"/>
            </a:endParaRPr>
          </a:p>
          <a:p>
            <a:pPr indent="-3330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27">
                <a:latin typeface="Arial"/>
                <a:ea typeface="Arial"/>
                <a:cs typeface="Arial"/>
                <a:sym typeface="Arial"/>
              </a:rPr>
              <a:t>3 lac records in training data</a:t>
            </a:r>
            <a:endParaRPr sz="1827">
              <a:latin typeface="Arial"/>
              <a:ea typeface="Arial"/>
              <a:cs typeface="Arial"/>
              <a:sym typeface="Arial"/>
            </a:endParaRPr>
          </a:p>
          <a:p>
            <a:pPr indent="-3330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27">
                <a:latin typeface="Arial"/>
                <a:ea typeface="Arial"/>
                <a:cs typeface="Arial"/>
                <a:sym typeface="Arial"/>
              </a:rPr>
              <a:t>2 lac records in testing data</a:t>
            </a:r>
            <a:endParaRPr sz="182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693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</p:txBody>
      </p:sp>
      <p:grpSp>
        <p:nvGrpSpPr>
          <p:cNvPr id="141" name="Google Shape;141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2" name="Google Shape;142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5"/>
          <p:cNvSpPr txBox="1"/>
          <p:nvPr>
            <p:ph idx="4294967295" type="body"/>
          </p:nvPr>
        </p:nvSpPr>
        <p:spPr>
          <a:xfrm>
            <a:off x="835225" y="1304875"/>
            <a:ext cx="75057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lt1"/>
                </a:solidFill>
              </a:rPr>
              <a:t>A Data Frame contains following variables.</a:t>
            </a:r>
            <a:endParaRPr sz="6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5"/>
          <p:cNvSpPr txBox="1"/>
          <p:nvPr>
            <p:ph idx="4294967295" type="body"/>
          </p:nvPr>
        </p:nvSpPr>
        <p:spPr>
          <a:xfrm>
            <a:off x="819150" y="1918675"/>
            <a:ext cx="61803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id: A unique identifier for each backpack.</a:t>
            </a:r>
            <a:endParaRPr sz="105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Brand: The manufacturer or company that produces the backpack.</a:t>
            </a:r>
            <a:endParaRPr sz="105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Material: The type of fabric or material used (e.g., polyester, leather).</a:t>
            </a:r>
            <a:endParaRPr sz="105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Size: The overall dimensions or volume of the backpack.</a:t>
            </a:r>
            <a:endParaRPr sz="105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Compartments: The number of storage sections or pockets in the backpack.</a:t>
            </a:r>
            <a:endParaRPr sz="105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Laptop_Compartment: Whether the backpack has a separate space for a laptop (Yes/No).</a:t>
            </a:r>
            <a:endParaRPr sz="105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Waterproof: Indicates if the backpack is water-resistant or waterproof (Yes/No).</a:t>
            </a:r>
            <a:endParaRPr sz="105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Style: The design category (e.g., casual, travel, hiking, business).</a:t>
            </a:r>
            <a:endParaRPr sz="105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Color: The primary color of the backpack.</a:t>
            </a:r>
            <a:endParaRPr sz="105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Weight Capacity (kg): The maximum weight the backpack can carry safely.</a:t>
            </a:r>
            <a:endParaRPr sz="105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Price: The selling price of the backpack.</a:t>
            </a:r>
            <a:endParaRPr sz="105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7429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Applied:</a:t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788025" y="1073600"/>
            <a:ext cx="776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This is a regression task.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786900" y="1488925"/>
            <a:ext cx="82272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Linear Regression [RMSE: </a:t>
            </a:r>
            <a:r>
              <a:rPr lang="en" sz="105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39.01095927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Bayesian Ridge 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[RMSE: </a:t>
            </a:r>
            <a:r>
              <a:rPr lang="en" sz="105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39.00919829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Bayesian Ridge with Hyperparameter Tuning 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[RMSE: </a:t>
            </a:r>
            <a:r>
              <a:rPr lang="en" sz="105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39.00920377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Random Forest 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[RMSE: </a:t>
            </a:r>
            <a:r>
              <a:rPr lang="en" sz="105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39.19962857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Random Forest with Hyperparameter Tuning 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[RMSE:</a:t>
            </a:r>
            <a:r>
              <a:rPr lang="en" sz="105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40.05915199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Light GBM 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[RMSE: </a:t>
            </a:r>
            <a:r>
              <a:rPr lang="en" sz="105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39.18356741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Light GBM with Hyperparameter Tuning 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[RMSE:</a:t>
            </a:r>
            <a:r>
              <a:rPr lang="en">
                <a:solidFill>
                  <a:schemeClr val="accent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5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38.99717213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XG Boost 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[RMSE:</a:t>
            </a:r>
            <a:r>
              <a:rPr lang="en">
                <a:solidFill>
                  <a:schemeClr val="accent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5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40.55518914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Gradient Boosting 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[RMSE: </a:t>
            </a:r>
            <a:r>
              <a:rPr lang="en" sz="105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45.89556401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Gradient Boosting with Hyperparameter Tuning 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[RMSE: </a:t>
            </a:r>
            <a:r>
              <a:rPr lang="en" sz="105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40.44895865</a:t>
            </a:r>
            <a:r>
              <a:rPr lang="en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3884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Competition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075" y="1211100"/>
            <a:ext cx="5945273" cy="32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Ridge is on TOP (PyCaret)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250" y="1579150"/>
            <a:ext cx="5505274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00" y="809150"/>
            <a:ext cx="6502851" cy="38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App 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25" y="1148650"/>
            <a:ext cx="5805551" cy="36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2360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using Power BI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625" y="1169600"/>
            <a:ext cx="6235949" cy="354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