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2" r:id="rId7"/>
    <p:sldId id="263" r:id="rId8"/>
    <p:sldId id="286" r:id="rId9"/>
    <p:sldId id="287" r:id="rId10"/>
    <p:sldId id="261" r:id="rId11"/>
    <p:sldId id="264" r:id="rId12"/>
    <p:sldId id="271" r:id="rId13"/>
    <p:sldId id="294" r:id="rId14"/>
    <p:sldId id="288" r:id="rId15"/>
    <p:sldId id="266" r:id="rId16"/>
    <p:sldId id="267" r:id="rId17"/>
    <p:sldId id="268" r:id="rId18"/>
    <p:sldId id="269" r:id="rId19"/>
    <p:sldId id="270" r:id="rId20"/>
    <p:sldId id="272" r:id="rId21"/>
    <p:sldId id="273" r:id="rId22"/>
    <p:sldId id="274" r:id="rId23"/>
    <p:sldId id="275" r:id="rId24"/>
    <p:sldId id="290" r:id="rId25"/>
    <p:sldId id="291" r:id="rId26"/>
    <p:sldId id="276" r:id="rId27"/>
    <p:sldId id="277" r:id="rId28"/>
    <p:sldId id="278" r:id="rId29"/>
    <p:sldId id="279" r:id="rId30"/>
    <p:sldId id="280" r:id="rId31"/>
    <p:sldId id="281" r:id="rId32"/>
    <p:sldId id="282" r:id="rId33"/>
    <p:sldId id="283" r:id="rId34"/>
    <p:sldId id="289" r:id="rId35"/>
    <p:sldId id="284" r:id="rId36"/>
    <p:sldId id="28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USHA S" initials="BS" lastIdx="1" clrIdx="0">
    <p:extLst>
      <p:ext uri="{19B8F6BF-5375-455C-9EA6-DF929625EA0E}">
        <p15:presenceInfo xmlns:p15="http://schemas.microsoft.com/office/powerpoint/2012/main" userId="1f51c71b4e1f84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38" autoAdjust="0"/>
  </p:normalViewPr>
  <p:slideViewPr>
    <p:cSldViewPr snapToGrid="0" snapToObjects="1">
      <p:cViewPr varScale="1">
        <p:scale>
          <a:sx n="74" d="100"/>
          <a:sy n="74" d="100"/>
        </p:scale>
        <p:origin x="115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10E5F3-5389-DB4D-AEB8-98DAAEF00C23}" type="datetimeFigureOut">
              <a:rPr lang="en-US" smtClean="0"/>
              <a:t>4/25/2024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DFEE7-D4D1-7648-973A-5D7329888256}" type="slidenum">
              <a:rPr lang="en-US" smtClean="0"/>
              <a:t>‹#›</a:t>
            </a:fld>
            <a:endParaRPr lang="en-US"/>
          </a:p>
        </p:txBody>
      </p:sp>
    </p:spTree>
    <p:extLst>
      <p:ext uri="{BB962C8B-B14F-4D97-AF65-F5344CB8AC3E}">
        <p14:creationId xmlns:p14="http://schemas.microsoft.com/office/powerpoint/2010/main" val="14125516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ancer.gov/Common/PopUps/popDefinition.aspx?term=DNA&amp;version=Patient&amp;language=English" TargetMode="External" /><Relationship Id="rId2" Type="http://schemas.openxmlformats.org/officeDocument/2006/relationships/slide" Target="../slides/slide3.xml" /><Relationship Id="rId1" Type="http://schemas.openxmlformats.org/officeDocument/2006/relationships/notesMaster" Target="../notesMasters/notesMaster1.xml" /><Relationship Id="rId5" Type="http://schemas.openxmlformats.org/officeDocument/2006/relationships/hyperlink" Target="http://www.cancer.gov/Common/PopUps/popDefinition.aspx?term=tumor&amp;version=Patient&amp;language=English" TargetMode="External" /><Relationship Id="rId4" Type="http://schemas.openxmlformats.org/officeDocument/2006/relationships/hyperlink" Target="http://www.cancer.gov/Common/PopUps/popDefinition.aspx?term=mutation&amp;version=Patient&amp;language=English" TargetMode="Externa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ancer.gov/Common/PopUps/popDefinition.aspx?id=CDR0000046292&amp;version=Patient&amp;language=English" TargetMode="External"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a:t>
            </a:fld>
            <a:endParaRPr lang="en-US"/>
          </a:p>
        </p:txBody>
      </p:sp>
    </p:spTree>
    <p:extLst>
      <p:ext uri="{BB962C8B-B14F-4D97-AF65-F5344CB8AC3E}">
        <p14:creationId xmlns:p14="http://schemas.microsoft.com/office/powerpoint/2010/main" val="3203976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10</a:t>
            </a:fld>
            <a:endParaRPr lang="en-US"/>
          </a:p>
        </p:txBody>
      </p:sp>
    </p:spTree>
    <p:extLst>
      <p:ext uri="{BB962C8B-B14F-4D97-AF65-F5344CB8AC3E}">
        <p14:creationId xmlns:p14="http://schemas.microsoft.com/office/powerpoint/2010/main" val="223242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11</a:t>
            </a:fld>
            <a:endParaRPr lang="en-US"/>
          </a:p>
        </p:txBody>
      </p:sp>
    </p:spTree>
    <p:extLst>
      <p:ext uri="{BB962C8B-B14F-4D97-AF65-F5344CB8AC3E}">
        <p14:creationId xmlns:p14="http://schemas.microsoft.com/office/powerpoint/2010/main" val="1068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12</a:t>
            </a:fld>
            <a:endParaRPr lang="en-US"/>
          </a:p>
        </p:txBody>
      </p:sp>
    </p:spTree>
    <p:extLst>
      <p:ext uri="{BB962C8B-B14F-4D97-AF65-F5344CB8AC3E}">
        <p14:creationId xmlns:p14="http://schemas.microsoft.com/office/powerpoint/2010/main" val="148668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a:solidFill>
                  <a:schemeClr val="tx1"/>
                </a:solidFill>
                <a:effectLst/>
                <a:latin typeface="+mn-lt"/>
                <a:ea typeface="+mn-ea"/>
                <a:cs typeface="+mn-cs"/>
              </a:rPr>
              <a:t>Delivering High-Quality Cancer Care: Charting a New Course for a System in Crisis</a:t>
            </a:r>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14</a:t>
            </a:fld>
            <a:endParaRPr lang="en-US"/>
          </a:p>
        </p:txBody>
      </p:sp>
    </p:spTree>
    <p:extLst>
      <p:ext uri="{BB962C8B-B14F-4D97-AF65-F5344CB8AC3E}">
        <p14:creationId xmlns:p14="http://schemas.microsoft.com/office/powerpoint/2010/main" val="4223930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Source: National Cancer Institute, Cancer Trends Progress Report 2011/2012 update </a:t>
            </a:r>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15</a:t>
            </a:fld>
            <a:endParaRPr lang="en-US"/>
          </a:p>
        </p:txBody>
      </p:sp>
    </p:spTree>
    <p:extLst>
      <p:ext uri="{BB962C8B-B14F-4D97-AF65-F5344CB8AC3E}">
        <p14:creationId xmlns:p14="http://schemas.microsoft.com/office/powerpoint/2010/main" val="1171800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Source: National Cancer Institute, Cancer Trends Progress Report 2011/2012 update </a:t>
            </a:r>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16</a:t>
            </a:fld>
            <a:endParaRPr lang="en-US"/>
          </a:p>
        </p:txBody>
      </p:sp>
    </p:spTree>
    <p:extLst>
      <p:ext uri="{BB962C8B-B14F-4D97-AF65-F5344CB8AC3E}">
        <p14:creationId xmlns:p14="http://schemas.microsoft.com/office/powerpoint/2010/main" val="432611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Source: National Cancer Institute, Cancer Trends Progress Report 2011/2012 update </a:t>
            </a:r>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17</a:t>
            </a:fld>
            <a:endParaRPr lang="en-US"/>
          </a:p>
        </p:txBody>
      </p:sp>
    </p:spTree>
    <p:extLst>
      <p:ext uri="{BB962C8B-B14F-4D97-AF65-F5344CB8AC3E}">
        <p14:creationId xmlns:p14="http://schemas.microsoft.com/office/powerpoint/2010/main" val="33700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Source: National Cancer Institute, Cancer Trends Progress Report 2011/2012 update </a:t>
            </a:r>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18</a:t>
            </a:fld>
            <a:endParaRPr lang="en-US"/>
          </a:p>
        </p:txBody>
      </p:sp>
    </p:spTree>
    <p:extLst>
      <p:ext uri="{BB962C8B-B14F-4D97-AF65-F5344CB8AC3E}">
        <p14:creationId xmlns:p14="http://schemas.microsoft.com/office/powerpoint/2010/main" val="3104764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20</a:t>
            </a:fld>
            <a:endParaRPr lang="en-US"/>
          </a:p>
        </p:txBody>
      </p:sp>
    </p:spTree>
    <p:extLst>
      <p:ext uri="{BB962C8B-B14F-4D97-AF65-F5344CB8AC3E}">
        <p14:creationId xmlns:p14="http://schemas.microsoft.com/office/powerpoint/2010/main" val="1262686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21</a:t>
            </a:fld>
            <a:endParaRPr lang="en-US"/>
          </a:p>
        </p:txBody>
      </p:sp>
    </p:spTree>
    <p:extLst>
      <p:ext uri="{BB962C8B-B14F-4D97-AF65-F5344CB8AC3E}">
        <p14:creationId xmlns:p14="http://schemas.microsoft.com/office/powerpoint/2010/main" val="307939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a:t>
            </a:fld>
            <a:endParaRPr lang="en-US"/>
          </a:p>
        </p:txBody>
      </p:sp>
    </p:spTree>
    <p:extLst>
      <p:ext uri="{BB962C8B-B14F-4D97-AF65-F5344CB8AC3E}">
        <p14:creationId xmlns:p14="http://schemas.microsoft.com/office/powerpoint/2010/main" val="1627995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22</a:t>
            </a:fld>
            <a:endParaRPr lang="en-US"/>
          </a:p>
        </p:txBody>
      </p:sp>
    </p:spTree>
    <p:extLst>
      <p:ext uri="{BB962C8B-B14F-4D97-AF65-F5344CB8AC3E}">
        <p14:creationId xmlns:p14="http://schemas.microsoft.com/office/powerpoint/2010/main" val="3551260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23</a:t>
            </a:fld>
            <a:endParaRPr lang="en-US"/>
          </a:p>
        </p:txBody>
      </p:sp>
    </p:spTree>
    <p:extLst>
      <p:ext uri="{BB962C8B-B14F-4D97-AF65-F5344CB8AC3E}">
        <p14:creationId xmlns:p14="http://schemas.microsoft.com/office/powerpoint/2010/main" val="969474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24</a:t>
            </a:fld>
            <a:endParaRPr lang="en-US"/>
          </a:p>
        </p:txBody>
      </p:sp>
    </p:spTree>
    <p:extLst>
      <p:ext uri="{BB962C8B-B14F-4D97-AF65-F5344CB8AC3E}">
        <p14:creationId xmlns:p14="http://schemas.microsoft.com/office/powerpoint/2010/main" val="1665897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25</a:t>
            </a:fld>
            <a:endParaRPr lang="en-US"/>
          </a:p>
        </p:txBody>
      </p:sp>
    </p:spTree>
    <p:extLst>
      <p:ext uri="{BB962C8B-B14F-4D97-AF65-F5344CB8AC3E}">
        <p14:creationId xmlns:p14="http://schemas.microsoft.com/office/powerpoint/2010/main" val="3814066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26</a:t>
            </a:fld>
            <a:endParaRPr lang="en-US"/>
          </a:p>
        </p:txBody>
      </p:sp>
    </p:spTree>
    <p:extLst>
      <p:ext uri="{BB962C8B-B14F-4D97-AF65-F5344CB8AC3E}">
        <p14:creationId xmlns:p14="http://schemas.microsoft.com/office/powerpoint/2010/main" val="1267642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27</a:t>
            </a:fld>
            <a:endParaRPr lang="en-US"/>
          </a:p>
        </p:txBody>
      </p:sp>
    </p:spTree>
    <p:extLst>
      <p:ext uri="{BB962C8B-B14F-4D97-AF65-F5344CB8AC3E}">
        <p14:creationId xmlns:p14="http://schemas.microsoft.com/office/powerpoint/2010/main" val="3880908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28</a:t>
            </a:fld>
            <a:endParaRPr lang="en-US"/>
          </a:p>
        </p:txBody>
      </p:sp>
    </p:spTree>
    <p:extLst>
      <p:ext uri="{BB962C8B-B14F-4D97-AF65-F5344CB8AC3E}">
        <p14:creationId xmlns:p14="http://schemas.microsoft.com/office/powerpoint/2010/main" val="334649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30</a:t>
            </a:fld>
            <a:endParaRPr lang="en-US"/>
          </a:p>
        </p:txBody>
      </p:sp>
    </p:spTree>
    <p:extLst>
      <p:ext uri="{BB962C8B-B14F-4D97-AF65-F5344CB8AC3E}">
        <p14:creationId xmlns:p14="http://schemas.microsoft.com/office/powerpoint/2010/main" val="271844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Prostate-specific antigen</a:t>
            </a:r>
          </a:p>
        </p:txBody>
      </p:sp>
      <p:sp>
        <p:nvSpPr>
          <p:cNvPr id="4" name="Slide Number Placeholder 3"/>
          <p:cNvSpPr>
            <a:spLocks noGrp="1"/>
          </p:cNvSpPr>
          <p:nvPr>
            <p:ph type="sldNum" sz="quarter" idx="10"/>
          </p:nvPr>
        </p:nvSpPr>
        <p:spPr/>
        <p:txBody>
          <a:bodyPr/>
          <a:lstStyle/>
          <a:p>
            <a:fld id="{D72DFEE7-D4D1-7648-973A-5D7329888256}" type="slidenum">
              <a:rPr lang="en-US" smtClean="0"/>
              <a:t>31</a:t>
            </a:fld>
            <a:endParaRPr lang="en-US"/>
          </a:p>
        </p:txBody>
      </p:sp>
    </p:spTree>
    <p:extLst>
      <p:ext uri="{BB962C8B-B14F-4D97-AF65-F5344CB8AC3E}">
        <p14:creationId xmlns:p14="http://schemas.microsoft.com/office/powerpoint/2010/main" val="1209304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Policy and action for cancer prevention: World</a:t>
            </a:r>
            <a:r>
              <a:rPr lang="en-US" baseline="0" dirty="0"/>
              <a:t> Cancer Research Fund and American Institute for Cancer Research</a:t>
            </a:r>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32</a:t>
            </a:fld>
            <a:endParaRPr lang="en-US"/>
          </a:p>
        </p:txBody>
      </p:sp>
    </p:spTree>
    <p:extLst>
      <p:ext uri="{BB962C8B-B14F-4D97-AF65-F5344CB8AC3E}">
        <p14:creationId xmlns:p14="http://schemas.microsoft.com/office/powerpoint/2010/main" val="387948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body is made up of many types of cells. These cells grow and divide in a controlled way to produce more cells as they are needed to keep the body healthy. When cells become old or damaged, they die and are replaced with new cells.</a:t>
            </a:r>
          </a:p>
          <a:p>
            <a:r>
              <a:rPr lang="en-US" dirty="0"/>
              <a:t>However, sometimes this orderly process goes wrong. The genetic material (</a:t>
            </a:r>
            <a:r>
              <a:rPr lang="en-US" dirty="0">
                <a:hlinkClick r:id="rId3"/>
              </a:rPr>
              <a:t>DNA</a:t>
            </a:r>
            <a:r>
              <a:rPr lang="en-US" dirty="0"/>
              <a:t>) of a cell can become damaged or changed, producing </a:t>
            </a:r>
            <a:r>
              <a:rPr lang="en-US" dirty="0">
                <a:hlinkClick r:id="rId4"/>
              </a:rPr>
              <a:t>mutations</a:t>
            </a:r>
            <a:r>
              <a:rPr lang="en-US" dirty="0"/>
              <a:t> that affect normal cell growth and division. When this happens, cells do not die when they should and new cells form when the body does not need them. The extra cells may form a mass of tissue called a </a:t>
            </a:r>
            <a:r>
              <a:rPr lang="en-US" dirty="0">
                <a:hlinkClick r:id="rId5"/>
              </a:rPr>
              <a:t>tumor</a:t>
            </a:r>
            <a:r>
              <a:rPr lang="en-US" dirty="0"/>
              <a:t>.</a:t>
            </a:r>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3</a:t>
            </a:fld>
            <a:endParaRPr lang="en-US"/>
          </a:p>
        </p:txBody>
      </p:sp>
    </p:spTree>
    <p:extLst>
      <p:ext uri="{BB962C8B-B14F-4D97-AF65-F5344CB8AC3E}">
        <p14:creationId xmlns:p14="http://schemas.microsoft.com/office/powerpoint/2010/main" val="3400524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34</a:t>
            </a:fld>
            <a:endParaRPr lang="en-US"/>
          </a:p>
        </p:txBody>
      </p:sp>
    </p:spTree>
    <p:extLst>
      <p:ext uri="{BB962C8B-B14F-4D97-AF65-F5344CB8AC3E}">
        <p14:creationId xmlns:p14="http://schemas.microsoft.com/office/powerpoint/2010/main" val="95207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a:solidFill>
                  <a:schemeClr val="tx1"/>
                </a:solidFill>
                <a:effectLst/>
                <a:latin typeface="+mn-lt"/>
                <a:ea typeface="+mn-ea"/>
                <a:cs typeface="+mn-cs"/>
              </a:rPr>
              <a:t>Source: A National Action Plan for Cancer Survivorship: Advancing Public Health Strategies </a:t>
            </a:r>
          </a:p>
          <a:p>
            <a:endParaRPr lang="en-US" dirty="0"/>
          </a:p>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35</a:t>
            </a:fld>
            <a:endParaRPr lang="en-US"/>
          </a:p>
        </p:txBody>
      </p:sp>
    </p:spTree>
    <p:extLst>
      <p:ext uri="{BB962C8B-B14F-4D97-AF65-F5344CB8AC3E}">
        <p14:creationId xmlns:p14="http://schemas.microsoft.com/office/powerpoint/2010/main" val="236001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36</a:t>
            </a:fld>
            <a:endParaRPr lang="en-US"/>
          </a:p>
        </p:txBody>
      </p:sp>
    </p:spTree>
    <p:extLst>
      <p:ext uri="{BB962C8B-B14F-4D97-AF65-F5344CB8AC3E}">
        <p14:creationId xmlns:p14="http://schemas.microsoft.com/office/powerpoint/2010/main" val="25354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cancers are named for the organ or type of cell in which they start - for example, cancer that begins in the colon is called colon cancer; cancer that begins in </a:t>
            </a:r>
            <a:r>
              <a:rPr lang="en-US" dirty="0">
                <a:hlinkClick r:id="rId3"/>
              </a:rPr>
              <a:t>melanocytes</a:t>
            </a:r>
            <a:r>
              <a:rPr lang="en-US" dirty="0"/>
              <a:t> of the skin is called melanoma.</a:t>
            </a:r>
          </a:p>
        </p:txBody>
      </p:sp>
      <p:sp>
        <p:nvSpPr>
          <p:cNvPr id="4" name="Slide Number Placeholder 3"/>
          <p:cNvSpPr>
            <a:spLocks noGrp="1"/>
          </p:cNvSpPr>
          <p:nvPr>
            <p:ph type="sldNum" sz="quarter" idx="10"/>
          </p:nvPr>
        </p:nvSpPr>
        <p:spPr/>
        <p:txBody>
          <a:bodyPr/>
          <a:lstStyle/>
          <a:p>
            <a:fld id="{D72DFEE7-D4D1-7648-973A-5D7329888256}" type="slidenum">
              <a:rPr lang="en-US" smtClean="0"/>
              <a:t>4</a:t>
            </a:fld>
            <a:endParaRPr lang="en-US"/>
          </a:p>
        </p:txBody>
      </p:sp>
    </p:spTree>
    <p:extLst>
      <p:ext uri="{BB962C8B-B14F-4D97-AF65-F5344CB8AC3E}">
        <p14:creationId xmlns:p14="http://schemas.microsoft.com/office/powerpoint/2010/main" val="328464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5</a:t>
            </a:fld>
            <a:endParaRPr lang="en-US"/>
          </a:p>
        </p:txBody>
      </p:sp>
    </p:spTree>
    <p:extLst>
      <p:ext uri="{BB962C8B-B14F-4D97-AF65-F5344CB8AC3E}">
        <p14:creationId xmlns:p14="http://schemas.microsoft.com/office/powerpoint/2010/main" val="74950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6</a:t>
            </a:fld>
            <a:endParaRPr lang="en-US"/>
          </a:p>
        </p:txBody>
      </p:sp>
    </p:spTree>
    <p:extLst>
      <p:ext uri="{BB962C8B-B14F-4D97-AF65-F5344CB8AC3E}">
        <p14:creationId xmlns:p14="http://schemas.microsoft.com/office/powerpoint/2010/main" val="104954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7</a:t>
            </a:fld>
            <a:endParaRPr lang="en-US"/>
          </a:p>
        </p:txBody>
      </p:sp>
    </p:spTree>
    <p:extLst>
      <p:ext uri="{BB962C8B-B14F-4D97-AF65-F5344CB8AC3E}">
        <p14:creationId xmlns:p14="http://schemas.microsoft.com/office/powerpoint/2010/main" val="28769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a:solidFill>
                  <a:schemeClr val="tx1"/>
                </a:solidFill>
                <a:effectLst/>
                <a:latin typeface="+mn-lt"/>
                <a:ea typeface="+mn-ea"/>
                <a:cs typeface="+mn-cs"/>
              </a:rPr>
              <a:t>Global Cancer Facts &amp; Figures: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2nd Edition</a:t>
            </a:r>
          </a:p>
        </p:txBody>
      </p:sp>
      <p:sp>
        <p:nvSpPr>
          <p:cNvPr id="4" name="Slide Number Placeholder 3"/>
          <p:cNvSpPr>
            <a:spLocks noGrp="1"/>
          </p:cNvSpPr>
          <p:nvPr>
            <p:ph type="sldNum" sz="quarter" idx="10"/>
          </p:nvPr>
        </p:nvSpPr>
        <p:spPr/>
        <p:txBody>
          <a:bodyPr/>
          <a:lstStyle/>
          <a:p>
            <a:fld id="{D72DFEE7-D4D1-7648-973A-5D7329888256}" type="slidenum">
              <a:rPr lang="en-US" smtClean="0"/>
              <a:t>8</a:t>
            </a:fld>
            <a:endParaRPr lang="en-US"/>
          </a:p>
        </p:txBody>
      </p:sp>
    </p:spTree>
    <p:extLst>
      <p:ext uri="{BB962C8B-B14F-4D97-AF65-F5344CB8AC3E}">
        <p14:creationId xmlns:p14="http://schemas.microsoft.com/office/powerpoint/2010/main" val="63477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DFEE7-D4D1-7648-973A-5D7329888256}" type="slidenum">
              <a:rPr lang="en-US" smtClean="0"/>
              <a:t>9</a:t>
            </a:fld>
            <a:endParaRPr lang="en-US"/>
          </a:p>
        </p:txBody>
      </p:sp>
    </p:spTree>
    <p:extLst>
      <p:ext uri="{BB962C8B-B14F-4D97-AF65-F5344CB8AC3E}">
        <p14:creationId xmlns:p14="http://schemas.microsoft.com/office/powerpoint/2010/main" val="123608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32AFA7-333A-474D-B940-A9B965C7E407}"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16494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2AFA7-333A-474D-B940-A9B965C7E407}"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188627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2AFA7-333A-474D-B940-A9B965C7E407}"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5614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2AFA7-333A-474D-B940-A9B965C7E407}"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62166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2AFA7-333A-474D-B940-A9B965C7E407}"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51294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32AFA7-333A-474D-B940-A9B965C7E407}"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153499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32AFA7-333A-474D-B940-A9B965C7E407}"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303601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32AFA7-333A-474D-B940-A9B965C7E407}"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323337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2AFA7-333A-474D-B940-A9B965C7E407}"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239905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2AFA7-333A-474D-B940-A9B965C7E407}"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192723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2AFA7-333A-474D-B940-A9B965C7E407}"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DF21-430F-A347-88F6-BEE3268D9533}" type="slidenum">
              <a:rPr lang="en-US" smtClean="0"/>
              <a:t>‹#›</a:t>
            </a:fld>
            <a:endParaRPr lang="en-US"/>
          </a:p>
        </p:txBody>
      </p:sp>
    </p:spTree>
    <p:extLst>
      <p:ext uri="{BB962C8B-B14F-4D97-AF65-F5344CB8AC3E}">
        <p14:creationId xmlns:p14="http://schemas.microsoft.com/office/powerpoint/2010/main" val="1623278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2AFA7-333A-474D-B940-A9B965C7E407}" type="datetimeFigureOut">
              <a:rPr lang="en-US" smtClean="0"/>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ADF21-430F-A347-88F6-BEE3268D9533}" type="slidenum">
              <a:rPr lang="en-US" smtClean="0"/>
              <a:t>‹#›</a:t>
            </a:fld>
            <a:endParaRPr lang="en-US"/>
          </a:p>
        </p:txBody>
      </p:sp>
    </p:spTree>
    <p:extLst>
      <p:ext uri="{BB962C8B-B14F-4D97-AF65-F5344CB8AC3E}">
        <p14:creationId xmlns:p14="http://schemas.microsoft.com/office/powerpoint/2010/main" val="1032685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hyperlink" Target="http://www.cancer.org/ssLINK/nausea-and-vomiting-landing" TargetMode="External" /><Relationship Id="rId2" Type="http://schemas.openxmlformats.org/officeDocument/2006/relationships/notesSlide" Target="../notesSlides/notesSlide19.xml" /><Relationship Id="rId1" Type="http://schemas.openxmlformats.org/officeDocument/2006/relationships/slideLayout" Target="../slideLayouts/slideLayout2.xml" /><Relationship Id="rId5" Type="http://schemas.openxmlformats.org/officeDocument/2006/relationships/hyperlink" Target="http://www.cancer.org/ssLINK/fatigue-landing" TargetMode="External" /><Relationship Id="rId4" Type="http://schemas.openxmlformats.org/officeDocument/2006/relationships/hyperlink" Target="http://www.cancer.org/ssLINK/pain-landing" TargetMode="Externa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30.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www.cancer.gov/Common/PopUps/popDefinition.aspx?id=CDR0000046216&amp;version=Patient&amp;language=English" TargetMode="External" /><Relationship Id="rId7" Type="http://schemas.openxmlformats.org/officeDocument/2006/relationships/hyperlink" Target="http://www.cancer.gov/Common/PopUps/popDefinition.aspx?term=immune%20system&amp;version=Patient&amp;language=English" TargetMode="External"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openxmlformats.org/officeDocument/2006/relationships/hyperlink" Target="http://www.cancer.gov/Common/PopUps/popDefinition.aspx?id=CDR0000046630&amp;version=Patient&amp;language=English" TargetMode="External" /><Relationship Id="rId5" Type="http://schemas.openxmlformats.org/officeDocument/2006/relationships/hyperlink" Target="http://www.cancer.gov/Common/PopUps/popDefinition.aspx?id=CDR0000046595&amp;version=Patient&amp;language=English" TargetMode="External" /><Relationship Id="rId4" Type="http://schemas.openxmlformats.org/officeDocument/2006/relationships/hyperlink" Target="http://www.cancer.gov/Common/PopUps/popDefinition.aspx?id=CDR0000046515&amp;version=Patient&amp;language=English" TargetMode="Externa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66800" y="1180091"/>
            <a:ext cx="7010400" cy="1727200"/>
          </a:xfrm>
          <a:prstGeom prst="rect">
            <a:avLst/>
          </a:prstGeom>
        </p:spPr>
      </p:pic>
      <p:sp>
        <p:nvSpPr>
          <p:cNvPr id="6" name="Subtitle 5">
            <a:extLst>
              <a:ext uri="{FF2B5EF4-FFF2-40B4-BE49-F238E27FC236}">
                <a16:creationId xmlns:a16="http://schemas.microsoft.com/office/drawing/2014/main" id="{FAC22DEC-E1A8-29C3-32F1-C43B10A88878}"/>
              </a:ext>
            </a:extLst>
          </p:cNvPr>
          <p:cNvSpPr>
            <a:spLocks noGrp="1"/>
          </p:cNvSpPr>
          <p:nvPr>
            <p:ph type="subTitle" idx="1"/>
          </p:nvPr>
        </p:nvSpPr>
        <p:spPr>
          <a:xfrm>
            <a:off x="3687536" y="4789714"/>
            <a:ext cx="4770664" cy="1755322"/>
          </a:xfrm>
        </p:spPr>
        <p:txBody>
          <a:bodyPr/>
          <a:lstStyle/>
          <a:p>
            <a:r>
              <a:rPr lang="en-US"/>
              <a:t>By</a:t>
            </a:r>
          </a:p>
          <a:p>
            <a:r>
              <a:rPr lang="en-US"/>
              <a:t>BINUSHA S </a:t>
            </a:r>
          </a:p>
          <a:p>
            <a:r>
              <a:rPr lang="en-US"/>
              <a:t>960521104016</a:t>
            </a:r>
          </a:p>
        </p:txBody>
      </p:sp>
      <p:sp>
        <p:nvSpPr>
          <p:cNvPr id="8" name="Subtitle 2">
            <a:extLst>
              <a:ext uri="{FF2B5EF4-FFF2-40B4-BE49-F238E27FC236}">
                <a16:creationId xmlns:a16="http://schemas.microsoft.com/office/drawing/2014/main" id="{90CB034E-D2A3-7EF0-3A04-4EC097803A90}"/>
              </a:ext>
            </a:extLst>
          </p:cNvPr>
          <p:cNvSpPr txBox="1">
            <a:spLocks/>
          </p:cNvSpPr>
          <p:nvPr/>
        </p:nvSpPr>
        <p:spPr>
          <a:xfrm>
            <a:off x="1371600" y="5124280"/>
            <a:ext cx="64008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 </a:t>
            </a:r>
          </a:p>
        </p:txBody>
      </p:sp>
      <p:sp>
        <p:nvSpPr>
          <p:cNvPr id="10" name="Title 9">
            <a:extLst>
              <a:ext uri="{FF2B5EF4-FFF2-40B4-BE49-F238E27FC236}">
                <a16:creationId xmlns:a16="http://schemas.microsoft.com/office/drawing/2014/main" id="{62497067-98B1-2A50-22BA-38708470A8DF}"/>
              </a:ext>
            </a:extLst>
          </p:cNvPr>
          <p:cNvSpPr>
            <a:spLocks noGrp="1"/>
          </p:cNvSpPr>
          <p:nvPr>
            <p:ph type="ctrTitle"/>
          </p:nvPr>
        </p:nvSpPr>
        <p:spPr>
          <a:xfrm>
            <a:off x="685800" y="3428999"/>
            <a:ext cx="7287986" cy="775607"/>
          </a:xfrm>
        </p:spPr>
        <p:txBody>
          <a:bodyPr>
            <a:normAutofit fontScale="90000"/>
          </a:bodyPr>
          <a:lstStyle/>
          <a:p>
            <a:r>
              <a:rPr lang="en-US"/>
              <a:t>Cancer prediction in early stage</a:t>
            </a:r>
          </a:p>
        </p:txBody>
      </p:sp>
    </p:spTree>
    <p:extLst>
      <p:ext uri="{BB962C8B-B14F-4D97-AF65-F5344CB8AC3E}">
        <p14:creationId xmlns:p14="http://schemas.microsoft.com/office/powerpoint/2010/main" val="3718363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a:t>
            </a:r>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a:t>Mortality</a:t>
            </a:r>
          </a:p>
          <a:p>
            <a:pPr lvl="1"/>
            <a:r>
              <a:rPr lang="en-US" dirty="0"/>
              <a:t>In 2014, about 585,720 Americans are expected to die of cancer (almost 1,600 people/day)</a:t>
            </a:r>
          </a:p>
          <a:p>
            <a:pPr lvl="1"/>
            <a:r>
              <a:rPr lang="en-US" dirty="0"/>
              <a:t>Cancer: </a:t>
            </a:r>
            <a:r>
              <a:rPr lang="en-US" dirty="0">
                <a:solidFill>
                  <a:srgbClr val="3366FF"/>
                </a:solidFill>
              </a:rPr>
              <a:t>second most </a:t>
            </a:r>
            <a:r>
              <a:rPr lang="en-US" dirty="0"/>
              <a:t>common cause of death in the US, exceeded only by heart disease</a:t>
            </a:r>
          </a:p>
          <a:p>
            <a:r>
              <a:rPr lang="en-US" dirty="0"/>
              <a:t>Survival</a:t>
            </a:r>
          </a:p>
          <a:p>
            <a:pPr lvl="1"/>
            <a:r>
              <a:rPr lang="en-US" dirty="0"/>
              <a:t>5-year relative survival rate for all cancers diagnosed between 2003 and 2009 is </a:t>
            </a:r>
            <a:r>
              <a:rPr lang="en-US" dirty="0">
                <a:solidFill>
                  <a:srgbClr val="3366FF"/>
                </a:solidFill>
              </a:rPr>
              <a:t>68%</a:t>
            </a:r>
            <a:r>
              <a:rPr lang="en-US" dirty="0"/>
              <a:t>, up from 49% in 1975-1977</a:t>
            </a:r>
          </a:p>
          <a:p>
            <a:pPr lvl="1"/>
            <a:r>
              <a:rPr lang="en-US" dirty="0"/>
              <a:t>improvement in survival reflects both progress in </a:t>
            </a:r>
            <a:r>
              <a:rPr lang="en-US" dirty="0">
                <a:solidFill>
                  <a:srgbClr val="0000FF"/>
                </a:solidFill>
              </a:rPr>
              <a:t>diagnosing</a:t>
            </a:r>
            <a:r>
              <a:rPr lang="en-US" dirty="0"/>
              <a:t> certain cancers at an </a:t>
            </a:r>
            <a:r>
              <a:rPr lang="en-US" dirty="0">
                <a:solidFill>
                  <a:srgbClr val="0000FF"/>
                </a:solidFill>
              </a:rPr>
              <a:t>earlier stage </a:t>
            </a:r>
            <a:r>
              <a:rPr lang="en-US" dirty="0"/>
              <a:t>and improvements in treatment </a:t>
            </a:r>
          </a:p>
          <a:p>
            <a:pPr lvl="1"/>
            <a:r>
              <a:rPr lang="en-US" dirty="0"/>
              <a:t>Survival statistics vary greatly by cancer type and stage at diagnosis. </a:t>
            </a:r>
          </a:p>
          <a:p>
            <a:endParaRPr lang="en-US" dirty="0"/>
          </a:p>
        </p:txBody>
      </p:sp>
      <p:sp>
        <p:nvSpPr>
          <p:cNvPr id="4" name="TextBox 3"/>
          <p:cNvSpPr txBox="1"/>
          <p:nvPr/>
        </p:nvSpPr>
        <p:spPr>
          <a:xfrm>
            <a:off x="851647" y="6320118"/>
            <a:ext cx="7395882" cy="369332"/>
          </a:xfrm>
          <a:prstGeom prst="rect">
            <a:avLst/>
          </a:prstGeom>
          <a:noFill/>
        </p:spPr>
        <p:txBody>
          <a:bodyPr wrap="square" rtlCol="0">
            <a:spAutoFit/>
          </a:bodyPr>
          <a:lstStyle/>
          <a:p>
            <a:r>
              <a:rPr lang="en-US" dirty="0"/>
              <a:t>Source: American Cancer Society- Cancer Facts and Figures 2013  </a:t>
            </a:r>
          </a:p>
        </p:txBody>
      </p:sp>
    </p:spTree>
    <p:extLst>
      <p:ext uri="{BB962C8B-B14F-4D97-AF65-F5344CB8AC3E}">
        <p14:creationId xmlns:p14="http://schemas.microsoft.com/office/powerpoint/2010/main" val="8227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cancer cases</a:t>
            </a:r>
          </a:p>
        </p:txBody>
      </p:sp>
      <p:sp>
        <p:nvSpPr>
          <p:cNvPr id="3" name="Content Placeholder 2"/>
          <p:cNvSpPr>
            <a:spLocks noGrp="1"/>
          </p:cNvSpPr>
          <p:nvPr>
            <p:ph idx="1"/>
          </p:nvPr>
        </p:nvSpPr>
        <p:spPr/>
        <p:txBody>
          <a:bodyPr>
            <a:normAutofit lnSpcReduction="10000"/>
          </a:bodyPr>
          <a:lstStyle/>
          <a:p>
            <a:r>
              <a:rPr lang="en-US" dirty="0"/>
              <a:t>2010: more than one-half of all new cancers-cancers of the prostate, female breast, lung, and colon/rectum. </a:t>
            </a:r>
          </a:p>
          <a:p>
            <a:r>
              <a:rPr lang="en-US" dirty="0"/>
              <a:t>American Cancer Society projections: </a:t>
            </a:r>
          </a:p>
          <a:p>
            <a:pPr lvl="1"/>
            <a:r>
              <a:rPr lang="en-US" dirty="0"/>
              <a:t>1,529,560 new cases of cancer in 2010 </a:t>
            </a:r>
          </a:p>
          <a:p>
            <a:pPr lvl="1"/>
            <a:r>
              <a:rPr lang="en-US" dirty="0"/>
              <a:t>222,520 cases of </a:t>
            </a:r>
            <a:r>
              <a:rPr lang="en-US" dirty="0">
                <a:solidFill>
                  <a:srgbClr val="0000FF"/>
                </a:solidFill>
              </a:rPr>
              <a:t>lung </a:t>
            </a:r>
            <a:r>
              <a:rPr lang="en-US" dirty="0"/>
              <a:t>cancer </a:t>
            </a:r>
          </a:p>
          <a:p>
            <a:pPr lvl="1"/>
            <a:r>
              <a:rPr lang="en-US" dirty="0"/>
              <a:t>217,730 cases of </a:t>
            </a:r>
            <a:r>
              <a:rPr lang="en-US" dirty="0">
                <a:solidFill>
                  <a:srgbClr val="0000FF"/>
                </a:solidFill>
              </a:rPr>
              <a:t>prostate</a:t>
            </a:r>
            <a:r>
              <a:rPr lang="en-US" dirty="0"/>
              <a:t> cancer </a:t>
            </a:r>
          </a:p>
          <a:p>
            <a:pPr lvl="1"/>
            <a:r>
              <a:rPr lang="en-US" dirty="0"/>
              <a:t>209,060 cases of </a:t>
            </a:r>
            <a:r>
              <a:rPr lang="en-US" dirty="0">
                <a:solidFill>
                  <a:srgbClr val="0000FF"/>
                </a:solidFill>
              </a:rPr>
              <a:t>female breast </a:t>
            </a:r>
            <a:r>
              <a:rPr lang="en-US" dirty="0"/>
              <a:t>cancer </a:t>
            </a:r>
          </a:p>
          <a:p>
            <a:pPr lvl="1"/>
            <a:r>
              <a:rPr lang="en-US" dirty="0"/>
              <a:t>142,570 cases of </a:t>
            </a:r>
            <a:r>
              <a:rPr lang="en-US" dirty="0">
                <a:solidFill>
                  <a:srgbClr val="0000FF"/>
                </a:solidFill>
              </a:rPr>
              <a:t>colon/rectum </a:t>
            </a:r>
            <a:r>
              <a:rPr lang="en-US" dirty="0"/>
              <a:t>cancer</a:t>
            </a:r>
          </a:p>
        </p:txBody>
      </p:sp>
      <p:sp>
        <p:nvSpPr>
          <p:cNvPr id="4" name="TextBox 3"/>
          <p:cNvSpPr txBox="1"/>
          <p:nvPr/>
        </p:nvSpPr>
        <p:spPr>
          <a:xfrm>
            <a:off x="866588" y="6126163"/>
            <a:ext cx="7820212" cy="646331"/>
          </a:xfrm>
          <a:prstGeom prst="rect">
            <a:avLst/>
          </a:prstGeom>
          <a:noFill/>
        </p:spPr>
        <p:txBody>
          <a:bodyPr wrap="square" rtlCol="0">
            <a:spAutoFit/>
          </a:bodyPr>
          <a:lstStyle/>
          <a:p>
            <a:r>
              <a:rPr lang="en-US" dirty="0"/>
              <a:t>Source: National Cancer Institute, Cancer Trends Progress Report 2011/2012 update </a:t>
            </a:r>
          </a:p>
        </p:txBody>
      </p:sp>
    </p:spTree>
    <p:extLst>
      <p:ext uri="{BB962C8B-B14F-4D97-AF65-F5344CB8AC3E}">
        <p14:creationId xmlns:p14="http://schemas.microsoft.com/office/powerpoint/2010/main" val="424379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700" y="114300"/>
            <a:ext cx="8864600" cy="6616700"/>
          </a:xfrm>
          <a:prstGeom prst="rect">
            <a:avLst/>
          </a:prstGeom>
        </p:spPr>
      </p:pic>
    </p:spTree>
    <p:extLst>
      <p:ext uri="{BB962C8B-B14F-4D97-AF65-F5344CB8AC3E}">
        <p14:creationId xmlns:p14="http://schemas.microsoft.com/office/powerpoint/2010/main" val="81352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All Cancers Combined</a:t>
            </a:r>
            <a:br>
              <a:rPr lang="en-US" b="1" dirty="0"/>
            </a:br>
            <a:r>
              <a:rPr lang="en-US" b="1" dirty="0"/>
              <a:t>Incidence Rates* by State, 2010</a:t>
            </a:r>
            <a:endParaRPr lang="en-US" dirty="0"/>
          </a:p>
        </p:txBody>
      </p:sp>
      <p:pic>
        <p:nvPicPr>
          <p:cNvPr id="3" name="Picture 2"/>
          <p:cNvPicPr>
            <a:picLocks noChangeAspect="1"/>
          </p:cNvPicPr>
          <p:nvPr/>
        </p:nvPicPr>
        <p:blipFill>
          <a:blip r:embed="rId2"/>
          <a:stretch>
            <a:fillRect/>
          </a:stretch>
        </p:blipFill>
        <p:spPr>
          <a:xfrm>
            <a:off x="555381" y="1462333"/>
            <a:ext cx="7761690" cy="5170287"/>
          </a:xfrm>
          <a:prstGeom prst="rect">
            <a:avLst/>
          </a:prstGeom>
        </p:spPr>
      </p:pic>
    </p:spTree>
    <p:extLst>
      <p:ext uri="{BB962C8B-B14F-4D97-AF65-F5344CB8AC3E}">
        <p14:creationId xmlns:p14="http://schemas.microsoft.com/office/powerpoint/2010/main" val="316529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2900" y="1282700"/>
            <a:ext cx="8445500" cy="4279900"/>
          </a:xfrm>
          <a:prstGeom prst="rect">
            <a:avLst/>
          </a:prstGeom>
        </p:spPr>
      </p:pic>
    </p:spTree>
    <p:extLst>
      <p:ext uri="{BB962C8B-B14F-4D97-AF65-F5344CB8AC3E}">
        <p14:creationId xmlns:p14="http://schemas.microsoft.com/office/powerpoint/2010/main" val="342080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92075" y="179294"/>
            <a:ext cx="5076230" cy="6678706"/>
          </a:xfrm>
          <a:prstGeom prst="rect">
            <a:avLst/>
          </a:prstGeom>
        </p:spPr>
      </p:pic>
    </p:spTree>
    <p:extLst>
      <p:ext uri="{BB962C8B-B14F-4D97-AF65-F5344CB8AC3E}">
        <p14:creationId xmlns:p14="http://schemas.microsoft.com/office/powerpoint/2010/main" val="406693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55800" y="224118"/>
            <a:ext cx="5042161" cy="6633882"/>
          </a:xfrm>
          <a:prstGeom prst="rect">
            <a:avLst/>
          </a:prstGeom>
        </p:spPr>
      </p:pic>
    </p:spTree>
    <p:extLst>
      <p:ext uri="{BB962C8B-B14F-4D97-AF65-F5344CB8AC3E}">
        <p14:creationId xmlns:p14="http://schemas.microsoft.com/office/powerpoint/2010/main" val="372910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55801" y="209176"/>
            <a:ext cx="5053518" cy="6648824"/>
          </a:xfrm>
          <a:prstGeom prst="rect">
            <a:avLst/>
          </a:prstGeom>
        </p:spPr>
      </p:pic>
    </p:spTree>
    <p:extLst>
      <p:ext uri="{BB962C8B-B14F-4D97-AF65-F5344CB8AC3E}">
        <p14:creationId xmlns:p14="http://schemas.microsoft.com/office/powerpoint/2010/main" val="240174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26235" y="168213"/>
            <a:ext cx="4942070" cy="6502193"/>
          </a:xfrm>
          <a:prstGeom prst="rect">
            <a:avLst/>
          </a:prstGeom>
        </p:spPr>
      </p:pic>
    </p:spTree>
    <p:extLst>
      <p:ext uri="{BB962C8B-B14F-4D97-AF65-F5344CB8AC3E}">
        <p14:creationId xmlns:p14="http://schemas.microsoft.com/office/powerpoint/2010/main" val="323610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292100"/>
            <a:ext cx="8991600" cy="6273800"/>
          </a:xfrm>
          <a:prstGeom prst="rect">
            <a:avLst/>
          </a:prstGeom>
        </p:spPr>
      </p:pic>
    </p:spTree>
    <p:extLst>
      <p:ext uri="{BB962C8B-B14F-4D97-AF65-F5344CB8AC3E}">
        <p14:creationId xmlns:p14="http://schemas.microsoft.com/office/powerpoint/2010/main" val="163419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cancer?</a:t>
            </a:r>
          </a:p>
        </p:txBody>
      </p:sp>
      <p:sp>
        <p:nvSpPr>
          <p:cNvPr id="3" name="Content Placeholder 2"/>
          <p:cNvSpPr>
            <a:spLocks noGrp="1"/>
          </p:cNvSpPr>
          <p:nvPr>
            <p:ph idx="1"/>
          </p:nvPr>
        </p:nvSpPr>
        <p:spPr/>
        <p:txBody>
          <a:bodyPr>
            <a:normAutofit fontScale="92500" lnSpcReduction="10000"/>
          </a:bodyPr>
          <a:lstStyle/>
          <a:p>
            <a:r>
              <a:rPr lang="en-US" dirty="0"/>
              <a:t>Definition</a:t>
            </a:r>
          </a:p>
          <a:p>
            <a:pPr lvl="1"/>
            <a:r>
              <a:rPr lang="en-US" dirty="0"/>
              <a:t>a term used for diseases in which </a:t>
            </a:r>
            <a:r>
              <a:rPr lang="en-US" dirty="0">
                <a:solidFill>
                  <a:srgbClr val="FF6600"/>
                </a:solidFill>
              </a:rPr>
              <a:t>abnormal cells divide without control </a:t>
            </a:r>
            <a:r>
              <a:rPr lang="en-US" dirty="0"/>
              <a:t>and are able to </a:t>
            </a:r>
            <a:r>
              <a:rPr lang="en-US" dirty="0">
                <a:solidFill>
                  <a:srgbClr val="FF6600"/>
                </a:solidFill>
              </a:rPr>
              <a:t>invade other tissues</a:t>
            </a:r>
          </a:p>
          <a:p>
            <a:r>
              <a:rPr lang="en-US" dirty="0"/>
              <a:t>Cancer cells spread to other parts of the body through the </a:t>
            </a:r>
            <a:r>
              <a:rPr lang="en-US" dirty="0">
                <a:solidFill>
                  <a:srgbClr val="0000FF"/>
                </a:solidFill>
              </a:rPr>
              <a:t>blood</a:t>
            </a:r>
            <a:r>
              <a:rPr lang="en-US" dirty="0"/>
              <a:t> and </a:t>
            </a:r>
            <a:r>
              <a:rPr lang="en-US" dirty="0">
                <a:solidFill>
                  <a:srgbClr val="0000FF"/>
                </a:solidFill>
              </a:rPr>
              <a:t>lymph</a:t>
            </a:r>
            <a:r>
              <a:rPr lang="en-US" dirty="0"/>
              <a:t> systems</a:t>
            </a:r>
          </a:p>
          <a:p>
            <a:r>
              <a:rPr lang="en-US" dirty="0"/>
              <a:t>Cancer is not just one disease but </a:t>
            </a:r>
            <a:r>
              <a:rPr lang="en-US" dirty="0">
                <a:solidFill>
                  <a:srgbClr val="0000FF"/>
                </a:solidFill>
              </a:rPr>
              <a:t>many diseases</a:t>
            </a:r>
            <a:r>
              <a:rPr lang="en-US" dirty="0"/>
              <a:t> </a:t>
            </a:r>
          </a:p>
          <a:p>
            <a:r>
              <a:rPr lang="en-US" dirty="0"/>
              <a:t>More than 100 different types of cancer</a:t>
            </a:r>
          </a:p>
          <a:p>
            <a:pPr marL="0" indent="0">
              <a:buNone/>
            </a:pPr>
            <a:endParaRPr lang="en-US" sz="1900" dirty="0"/>
          </a:p>
          <a:p>
            <a:pPr marL="0" indent="0">
              <a:buNone/>
            </a:pPr>
            <a:r>
              <a:rPr lang="en-US" sz="1900" dirty="0"/>
              <a:t>Source: National Cancer Institute</a:t>
            </a:r>
          </a:p>
          <a:p>
            <a:pPr marL="457200" lvl="1" indent="0">
              <a:buNone/>
            </a:pPr>
            <a:endParaRPr lang="en-US" dirty="0"/>
          </a:p>
        </p:txBody>
      </p:sp>
    </p:spTree>
    <p:extLst>
      <p:ext uri="{BB962C8B-B14F-4D97-AF65-F5344CB8AC3E}">
        <p14:creationId xmlns:p14="http://schemas.microsoft.com/office/powerpoint/2010/main" val="1886716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500" y="330200"/>
            <a:ext cx="9017000" cy="6197600"/>
          </a:xfrm>
          <a:prstGeom prst="rect">
            <a:avLst/>
          </a:prstGeom>
        </p:spPr>
      </p:pic>
    </p:spTree>
    <p:extLst>
      <p:ext uri="{BB962C8B-B14F-4D97-AF65-F5344CB8AC3E}">
        <p14:creationId xmlns:p14="http://schemas.microsoft.com/office/powerpoint/2010/main" val="400277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a:t>
            </a:r>
          </a:p>
        </p:txBody>
      </p:sp>
      <p:sp>
        <p:nvSpPr>
          <p:cNvPr id="3" name="Content Placeholder 2"/>
          <p:cNvSpPr>
            <a:spLocks noGrp="1"/>
          </p:cNvSpPr>
          <p:nvPr>
            <p:ph idx="1"/>
          </p:nvPr>
        </p:nvSpPr>
        <p:spPr>
          <a:xfrm>
            <a:off x="457200" y="1600200"/>
            <a:ext cx="8229600" cy="4792423"/>
          </a:xfrm>
        </p:spPr>
        <p:txBody>
          <a:bodyPr>
            <a:normAutofit lnSpcReduction="10000"/>
          </a:bodyPr>
          <a:lstStyle/>
          <a:p>
            <a:r>
              <a:rPr lang="en-US" sz="2800" dirty="0">
                <a:solidFill>
                  <a:srgbClr val="77933C"/>
                </a:solidFill>
              </a:rPr>
              <a:t>Types</a:t>
            </a:r>
            <a:r>
              <a:rPr lang="en-US" sz="2800" dirty="0"/>
              <a:t>: Surgery, chemotherapy, radiation therapy, targeted therapy, immunotherapy, hyperthermia, </a:t>
            </a:r>
            <a:r>
              <a:rPr lang="pt-BR" sz="2800" dirty="0" err="1"/>
              <a:t>stem</a:t>
            </a:r>
            <a:r>
              <a:rPr lang="pt-BR" sz="2800" dirty="0"/>
              <a:t> </a:t>
            </a:r>
            <a:r>
              <a:rPr lang="pt-BR" sz="2800" dirty="0" err="1"/>
              <a:t>cell</a:t>
            </a:r>
            <a:r>
              <a:rPr lang="pt-BR" sz="2800" dirty="0"/>
              <a:t> </a:t>
            </a:r>
            <a:r>
              <a:rPr lang="pt-BR" sz="2800" dirty="0" err="1"/>
              <a:t>transplant</a:t>
            </a:r>
            <a:r>
              <a:rPr lang="pt-BR" sz="2800" dirty="0"/>
              <a:t>, </a:t>
            </a:r>
            <a:r>
              <a:rPr lang="en-US" sz="2800" dirty="0"/>
              <a:t>photodynamic therapy, </a:t>
            </a:r>
            <a:r>
              <a:rPr lang="es-ES_tradnl" sz="2800" dirty="0" err="1"/>
              <a:t>lasers</a:t>
            </a:r>
            <a:r>
              <a:rPr lang="es-ES_tradnl" sz="2800" dirty="0"/>
              <a:t>, </a:t>
            </a:r>
            <a:r>
              <a:rPr lang="es-ES_tradnl" sz="2800" dirty="0" err="1"/>
              <a:t>blood</a:t>
            </a:r>
            <a:r>
              <a:rPr lang="es-ES_tradnl" sz="2800" dirty="0"/>
              <a:t> </a:t>
            </a:r>
            <a:r>
              <a:rPr lang="es-ES_tradnl" sz="2800" dirty="0" err="1"/>
              <a:t>product</a:t>
            </a:r>
            <a:r>
              <a:rPr lang="es-ES_tradnl" sz="2800" dirty="0"/>
              <a:t> </a:t>
            </a:r>
            <a:r>
              <a:rPr lang="es-ES_tradnl" sz="2800" dirty="0" err="1"/>
              <a:t>donation</a:t>
            </a:r>
            <a:r>
              <a:rPr lang="es-ES_tradnl" sz="2800" dirty="0"/>
              <a:t> and </a:t>
            </a:r>
            <a:r>
              <a:rPr lang="es-ES_tradnl" sz="2800" dirty="0" err="1"/>
              <a:t>transfusion</a:t>
            </a:r>
            <a:endParaRPr lang="en-US" sz="2800" dirty="0"/>
          </a:p>
          <a:p>
            <a:r>
              <a:rPr lang="en-US" sz="2800" dirty="0">
                <a:solidFill>
                  <a:srgbClr val="77933C"/>
                </a:solidFill>
              </a:rPr>
              <a:t>Complementary and Alternative Medicine</a:t>
            </a:r>
            <a:r>
              <a:rPr lang="en-US" sz="2800" dirty="0"/>
              <a:t>: dietary supplements; mind, body and spirit; herbs, vitamins and minerals</a:t>
            </a:r>
          </a:p>
          <a:p>
            <a:r>
              <a:rPr lang="en-US" sz="2800" dirty="0">
                <a:solidFill>
                  <a:schemeClr val="accent3">
                    <a:lumMod val="75000"/>
                  </a:schemeClr>
                </a:solidFill>
              </a:rPr>
              <a:t>Palliative or Supportive Care</a:t>
            </a:r>
            <a:r>
              <a:rPr lang="en-US" sz="2800" dirty="0"/>
              <a:t>: focuses on helping patients get relief from symptoms caused by serious illness – things like </a:t>
            </a:r>
            <a:r>
              <a:rPr lang="en-US" sz="2800" dirty="0">
                <a:hlinkClick r:id="rId3"/>
              </a:rPr>
              <a:t>nausea</a:t>
            </a:r>
            <a:r>
              <a:rPr lang="en-US" sz="2800" dirty="0"/>
              <a:t>, </a:t>
            </a:r>
            <a:r>
              <a:rPr lang="en-US" sz="2800" dirty="0">
                <a:hlinkClick r:id="rId4"/>
              </a:rPr>
              <a:t>pain</a:t>
            </a:r>
            <a:r>
              <a:rPr lang="en-US" sz="2800" dirty="0"/>
              <a:t>, </a:t>
            </a:r>
            <a:r>
              <a:rPr lang="en-US" sz="2800" dirty="0">
                <a:hlinkClick r:id="rId5"/>
              </a:rPr>
              <a:t>fatigue</a:t>
            </a:r>
            <a:r>
              <a:rPr lang="en-US" sz="2800" dirty="0"/>
              <a:t>, or shortness of breath</a:t>
            </a:r>
          </a:p>
          <a:p>
            <a:pPr marL="0" indent="0">
              <a:buNone/>
            </a:pPr>
            <a:endParaRPr lang="en-US" dirty="0"/>
          </a:p>
          <a:p>
            <a:endParaRPr lang="en-US" dirty="0"/>
          </a:p>
        </p:txBody>
      </p:sp>
    </p:spTree>
    <p:extLst>
      <p:ext uri="{BB962C8B-B14F-4D97-AF65-F5344CB8AC3E}">
        <p14:creationId xmlns:p14="http://schemas.microsoft.com/office/powerpoint/2010/main" val="248534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Effects</a:t>
            </a:r>
          </a:p>
        </p:txBody>
      </p:sp>
      <p:sp>
        <p:nvSpPr>
          <p:cNvPr id="3" name="Content Placeholder 2"/>
          <p:cNvSpPr>
            <a:spLocks noGrp="1"/>
          </p:cNvSpPr>
          <p:nvPr>
            <p:ph idx="1"/>
          </p:nvPr>
        </p:nvSpPr>
        <p:spPr/>
        <p:txBody>
          <a:bodyPr/>
          <a:lstStyle/>
          <a:p>
            <a:r>
              <a:rPr lang="en-US" dirty="0">
                <a:solidFill>
                  <a:srgbClr val="77933C"/>
                </a:solidFill>
              </a:rPr>
              <a:t>Physical</a:t>
            </a:r>
            <a:r>
              <a:rPr lang="en-US" dirty="0"/>
              <a:t>: Chemotherapy/Radiation effects; pain; nausea &amp; vomiting; fatigue; anemia; lymphedema; infection; fertility and sexual side effects</a:t>
            </a:r>
          </a:p>
          <a:p>
            <a:r>
              <a:rPr lang="en-US" dirty="0">
                <a:solidFill>
                  <a:srgbClr val="77933C"/>
                </a:solidFill>
              </a:rPr>
              <a:t>Emotional</a:t>
            </a:r>
            <a:r>
              <a:rPr lang="en-US" dirty="0"/>
              <a:t>: distress, anxiety, fear and depression, coping with loss of a loved one</a:t>
            </a:r>
          </a:p>
        </p:txBody>
      </p:sp>
      <p:sp>
        <p:nvSpPr>
          <p:cNvPr id="4" name="Rectangle 3"/>
          <p:cNvSpPr/>
          <p:nvPr/>
        </p:nvSpPr>
        <p:spPr>
          <a:xfrm>
            <a:off x="808150" y="5688156"/>
            <a:ext cx="8051825" cy="646331"/>
          </a:xfrm>
          <a:prstGeom prst="rect">
            <a:avLst/>
          </a:prstGeom>
        </p:spPr>
        <p:txBody>
          <a:bodyPr wrap="square">
            <a:spAutoFit/>
          </a:bodyPr>
          <a:lstStyle/>
          <a:p>
            <a:r>
              <a:rPr lang="nl-NL" dirty="0"/>
              <a:t>Source: American Cancer Society: http://</a:t>
            </a:r>
            <a:r>
              <a:rPr lang="nl-NL" dirty="0" err="1"/>
              <a:t>www.cancer.org</a:t>
            </a:r>
            <a:r>
              <a:rPr lang="nl-NL" dirty="0"/>
              <a:t>/treatment/</a:t>
            </a:r>
            <a:r>
              <a:rPr lang="nl-NL" dirty="0" err="1"/>
              <a:t>treatmentsandsideeffects</a:t>
            </a:r>
            <a:r>
              <a:rPr lang="nl-NL" dirty="0"/>
              <a:t>/</a:t>
            </a:r>
            <a:r>
              <a:rPr lang="nl-NL" dirty="0" err="1"/>
              <a:t>emotionalsideeffects</a:t>
            </a:r>
            <a:r>
              <a:rPr lang="nl-NL" dirty="0"/>
              <a:t>/attitudes-</a:t>
            </a:r>
            <a:r>
              <a:rPr lang="nl-NL" dirty="0" err="1"/>
              <a:t>and</a:t>
            </a:r>
            <a:r>
              <a:rPr lang="nl-NL" dirty="0"/>
              <a:t>-</a:t>
            </a:r>
            <a:r>
              <a:rPr lang="nl-NL" dirty="0" err="1"/>
              <a:t>cancer</a:t>
            </a:r>
            <a:endParaRPr lang="en-US" dirty="0"/>
          </a:p>
        </p:txBody>
      </p:sp>
    </p:spTree>
    <p:extLst>
      <p:ext uri="{BB962C8B-B14F-4D97-AF65-F5344CB8AC3E}">
        <p14:creationId xmlns:p14="http://schemas.microsoft.com/office/powerpoint/2010/main" val="72284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of cancer</a:t>
            </a:r>
          </a:p>
        </p:txBody>
      </p:sp>
      <p:sp>
        <p:nvSpPr>
          <p:cNvPr id="3" name="Content Placeholder 2"/>
          <p:cNvSpPr>
            <a:spLocks noGrp="1"/>
          </p:cNvSpPr>
          <p:nvPr>
            <p:ph idx="1"/>
          </p:nvPr>
        </p:nvSpPr>
        <p:spPr>
          <a:xfrm>
            <a:off x="457200" y="1600200"/>
            <a:ext cx="8229600" cy="4777993"/>
          </a:xfrm>
        </p:spPr>
        <p:txBody>
          <a:bodyPr>
            <a:normAutofit fontScale="77500" lnSpcReduction="20000"/>
          </a:bodyPr>
          <a:lstStyle/>
          <a:p>
            <a:r>
              <a:rPr lang="en-US" dirty="0"/>
              <a:t>Hidden costs of cancer: health insurance premiums and nonmedical expenses (transportation, child or elder care, housekeeping assistance, wigs, etc.)</a:t>
            </a:r>
          </a:p>
          <a:p>
            <a:r>
              <a:rPr lang="en-US" dirty="0"/>
              <a:t>Cancer has the most devastating economic impact of any cause of death in the world</a:t>
            </a:r>
          </a:p>
          <a:p>
            <a:r>
              <a:rPr lang="en-US" dirty="0"/>
              <a:t> Worldwide economic costs of cancer: </a:t>
            </a:r>
            <a:r>
              <a:rPr lang="en-US" dirty="0">
                <a:solidFill>
                  <a:schemeClr val="accent6">
                    <a:lumMod val="75000"/>
                  </a:schemeClr>
                </a:solidFill>
              </a:rPr>
              <a:t>$895 billion </a:t>
            </a:r>
            <a:r>
              <a:rPr lang="en-US" dirty="0"/>
              <a:t>(US)</a:t>
            </a:r>
          </a:p>
          <a:p>
            <a:r>
              <a:rPr lang="en-US" dirty="0"/>
              <a:t>Cancer cost the United States an estimated </a:t>
            </a:r>
            <a:r>
              <a:rPr lang="en-US" dirty="0">
                <a:solidFill>
                  <a:srgbClr val="E46C0A"/>
                </a:solidFill>
              </a:rPr>
              <a:t>$263.8 billion </a:t>
            </a:r>
            <a:r>
              <a:rPr lang="en-US" dirty="0"/>
              <a:t>in medical costs and lost productivity in 2010 (National Institutes of Health)</a:t>
            </a:r>
          </a:p>
          <a:p>
            <a:r>
              <a:rPr lang="en-US" dirty="0"/>
              <a:t>With the growth and aging of the population, prevention efforts are important to help reduce new cancer cases, human suffering, and economic costs</a:t>
            </a:r>
          </a:p>
          <a:p>
            <a:endParaRPr lang="en-US" dirty="0"/>
          </a:p>
          <a:p>
            <a:r>
              <a:rPr lang="en-US" sz="1900" dirty="0"/>
              <a:t>Source: ACS: Global cancer facts &amp; figures 2</a:t>
            </a:r>
            <a:r>
              <a:rPr lang="en-US" sz="1900" baseline="30000" dirty="0"/>
              <a:t>nd</a:t>
            </a:r>
            <a:r>
              <a:rPr lang="en-US" sz="1900" dirty="0"/>
              <a:t> edition </a:t>
            </a:r>
          </a:p>
        </p:txBody>
      </p:sp>
    </p:spTree>
    <p:extLst>
      <p:ext uri="{BB962C8B-B14F-4D97-AF65-F5344CB8AC3E}">
        <p14:creationId xmlns:p14="http://schemas.microsoft.com/office/powerpoint/2010/main" val="402559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576762" cy="5566627"/>
          </a:xfrm>
        </p:spPr>
        <p:txBody>
          <a:bodyPr>
            <a:normAutofit/>
          </a:bodyPr>
          <a:lstStyle/>
          <a:p>
            <a:r>
              <a:rPr lang="en-US" dirty="0"/>
              <a:t>The costs of direct medical care for cancer: estimated to account for </a:t>
            </a:r>
            <a:r>
              <a:rPr lang="en-US" dirty="0">
                <a:solidFill>
                  <a:schemeClr val="tx2">
                    <a:lumMod val="60000"/>
                    <a:lumOff val="40000"/>
                  </a:schemeClr>
                </a:solidFill>
              </a:rPr>
              <a:t>5% </a:t>
            </a:r>
            <a:r>
              <a:rPr lang="en-US" dirty="0"/>
              <a:t>of national health care spending</a:t>
            </a:r>
          </a:p>
          <a:p>
            <a:r>
              <a:rPr lang="en-US" dirty="0" err="1"/>
              <a:t>UnitedHealthcare</a:t>
            </a:r>
            <a:r>
              <a:rPr lang="en-US" dirty="0"/>
              <a:t>, estimated that 11 percent of its costs are for cancer care (IOM, 2013). </a:t>
            </a:r>
          </a:p>
          <a:p>
            <a:r>
              <a:rPr lang="en-US" dirty="0"/>
              <a:t>National expenditures for cancer care </a:t>
            </a:r>
          </a:p>
          <a:p>
            <a:pPr lvl="1"/>
            <a:r>
              <a:rPr lang="en-US" dirty="0"/>
              <a:t>$72 billion in 2004</a:t>
            </a:r>
          </a:p>
          <a:p>
            <a:pPr lvl="1"/>
            <a:r>
              <a:rPr lang="en-US" dirty="0"/>
              <a:t>$125 billion in 2010</a:t>
            </a:r>
          </a:p>
          <a:p>
            <a:pPr lvl="1"/>
            <a:r>
              <a:rPr lang="en-US" dirty="0"/>
              <a:t>Estimated to increase to $158 billion in 2020 </a:t>
            </a:r>
          </a:p>
        </p:txBody>
      </p:sp>
    </p:spTree>
    <p:extLst>
      <p:ext uri="{BB962C8B-B14F-4D97-AF65-F5344CB8AC3E}">
        <p14:creationId xmlns:p14="http://schemas.microsoft.com/office/powerpoint/2010/main" val="1292134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a:t>
            </a:r>
          </a:p>
        </p:txBody>
      </p:sp>
      <p:sp>
        <p:nvSpPr>
          <p:cNvPr id="3" name="Content Placeholder 2"/>
          <p:cNvSpPr>
            <a:spLocks noGrp="1"/>
          </p:cNvSpPr>
          <p:nvPr>
            <p:ph idx="1"/>
          </p:nvPr>
        </p:nvSpPr>
        <p:spPr/>
        <p:txBody>
          <a:bodyPr>
            <a:normAutofit fontScale="77500" lnSpcReduction="20000"/>
          </a:bodyPr>
          <a:lstStyle/>
          <a:p>
            <a:r>
              <a:rPr lang="en-US" dirty="0">
                <a:solidFill>
                  <a:srgbClr val="3366FF"/>
                </a:solidFill>
              </a:rPr>
              <a:t>Expand public coverage </a:t>
            </a:r>
            <a:r>
              <a:rPr lang="en-US" dirty="0"/>
              <a:t>by removing the Medicaid eligibility categories and raising the income threshold. </a:t>
            </a:r>
          </a:p>
          <a:p>
            <a:r>
              <a:rPr lang="en-US" dirty="0"/>
              <a:t>Allow all </a:t>
            </a:r>
            <a:r>
              <a:rPr lang="en-US" dirty="0">
                <a:solidFill>
                  <a:srgbClr val="3366FF"/>
                </a:solidFill>
              </a:rPr>
              <a:t>non-elderly, non-disabled citizens, and legal U.S. residents with family incomes below 133 percent</a:t>
            </a:r>
            <a:r>
              <a:rPr lang="en-US" dirty="0"/>
              <a:t> of the federal poverty level (FPL), or about $30,000 per year for a family of four, to be eligible for Medicaid benefits. </a:t>
            </a:r>
          </a:p>
          <a:p>
            <a:r>
              <a:rPr lang="en-US" dirty="0"/>
              <a:t>Extends coverage to low-income, childless </a:t>
            </a:r>
            <a:r>
              <a:rPr lang="en-US" dirty="0">
                <a:solidFill>
                  <a:srgbClr val="3366FF"/>
                </a:solidFill>
              </a:rPr>
              <a:t>adults, providing them with access to preventive care such as colon and breast cancer screenings</a:t>
            </a:r>
            <a:endParaRPr lang="en-US" dirty="0"/>
          </a:p>
          <a:p>
            <a:r>
              <a:rPr lang="en-US" dirty="0"/>
              <a:t>Anticipated that more people with cancer can be </a:t>
            </a:r>
            <a:r>
              <a:rPr lang="en-US" dirty="0">
                <a:solidFill>
                  <a:srgbClr val="3366FF"/>
                </a:solidFill>
              </a:rPr>
              <a:t>diagnosed and treated at an earlier stage</a:t>
            </a:r>
            <a:r>
              <a:rPr lang="en-US" dirty="0"/>
              <a:t>, thus increasing their chance for survival. </a:t>
            </a:r>
          </a:p>
        </p:txBody>
      </p:sp>
    </p:spTree>
    <p:extLst>
      <p:ext uri="{BB962C8B-B14F-4D97-AF65-F5344CB8AC3E}">
        <p14:creationId xmlns:p14="http://schemas.microsoft.com/office/powerpoint/2010/main" val="345244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Effective Cancer Prevention</a:t>
            </a:r>
            <a:br>
              <a:rPr lang="en-US" b="1" dirty="0"/>
            </a:b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r>
              <a:rPr lang="en-US" sz="2600" dirty="0"/>
              <a:t>Reduced risk by:_</a:t>
            </a:r>
          </a:p>
          <a:p>
            <a:pPr lvl="1"/>
            <a:r>
              <a:rPr lang="en-US" sz="2600" dirty="0"/>
              <a:t>avoiding tobacco</a:t>
            </a:r>
          </a:p>
          <a:p>
            <a:pPr lvl="1"/>
            <a:r>
              <a:rPr lang="en-US" sz="2600" dirty="0"/>
              <a:t>limiting alcohol use</a:t>
            </a:r>
          </a:p>
          <a:p>
            <a:pPr lvl="1"/>
            <a:r>
              <a:rPr lang="en-US" sz="2600" dirty="0"/>
              <a:t>limiting exposure to ultraviolet rays from the sun and tanning beds</a:t>
            </a:r>
          </a:p>
          <a:p>
            <a:pPr lvl="1"/>
            <a:r>
              <a:rPr lang="en-US" sz="2600" dirty="0"/>
              <a:t>eating a diet rich in fruits and vegetables</a:t>
            </a:r>
          </a:p>
          <a:p>
            <a:pPr lvl="1"/>
            <a:r>
              <a:rPr lang="en-US" sz="2600" dirty="0"/>
              <a:t>maintaining a healthy weight</a:t>
            </a:r>
          </a:p>
          <a:p>
            <a:pPr lvl="1"/>
            <a:r>
              <a:rPr lang="en-US" sz="2600" dirty="0"/>
              <a:t>being physically active</a:t>
            </a:r>
          </a:p>
          <a:p>
            <a:pPr lvl="1"/>
            <a:r>
              <a:rPr lang="en-US" sz="2600" dirty="0"/>
              <a:t>seeking regular medical care</a:t>
            </a:r>
          </a:p>
          <a:p>
            <a:pPr lvl="1">
              <a:buFont typeface="Arial"/>
              <a:buChar char="•"/>
            </a:pPr>
            <a:r>
              <a:rPr lang="en-US" sz="2600" dirty="0"/>
              <a:t>Screening: cervical, breast and colorectal cancers</a:t>
            </a:r>
          </a:p>
          <a:p>
            <a:pPr lvl="1">
              <a:buFont typeface="Arial"/>
              <a:buChar char="•"/>
            </a:pPr>
            <a:r>
              <a:rPr lang="en-US" sz="2600" dirty="0"/>
              <a:t>Vaccine: HPV, Hepatitis B</a:t>
            </a:r>
          </a:p>
          <a:p>
            <a:pPr lvl="1"/>
            <a:r>
              <a:rPr lang="en-US" sz="1800" dirty="0"/>
              <a:t>Source: CDC</a:t>
            </a:r>
          </a:p>
        </p:txBody>
      </p:sp>
    </p:spTree>
    <p:extLst>
      <p:ext uri="{BB962C8B-B14F-4D97-AF65-F5344CB8AC3E}">
        <p14:creationId xmlns:p14="http://schemas.microsoft.com/office/powerpoint/2010/main" val="242061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Guidelines for the Early Detection of Cancer</a:t>
            </a:r>
            <a:br>
              <a:rPr lang="en-US" sz="3200" dirty="0"/>
            </a:br>
            <a:endParaRPr lang="en-US" sz="3200" dirty="0"/>
          </a:p>
        </p:txBody>
      </p:sp>
      <p:sp>
        <p:nvSpPr>
          <p:cNvPr id="3" name="Content Placeholder 2"/>
          <p:cNvSpPr>
            <a:spLocks noGrp="1"/>
          </p:cNvSpPr>
          <p:nvPr>
            <p:ph idx="1"/>
          </p:nvPr>
        </p:nvSpPr>
        <p:spPr>
          <a:xfrm>
            <a:off x="457200" y="1417638"/>
            <a:ext cx="8229600" cy="4708525"/>
          </a:xfrm>
        </p:spPr>
        <p:txBody>
          <a:bodyPr>
            <a:normAutofit/>
          </a:bodyPr>
          <a:lstStyle/>
          <a:p>
            <a:r>
              <a:rPr lang="en-US" b="1" dirty="0"/>
              <a:t>Breast cancer</a:t>
            </a:r>
          </a:p>
          <a:p>
            <a:pPr lvl="1"/>
            <a:r>
              <a:rPr lang="en-US" dirty="0"/>
              <a:t>Yearly </a:t>
            </a:r>
            <a:r>
              <a:rPr lang="en-US" dirty="0">
                <a:solidFill>
                  <a:schemeClr val="accent4">
                    <a:lumMod val="75000"/>
                  </a:schemeClr>
                </a:solidFill>
              </a:rPr>
              <a:t>mammograms</a:t>
            </a:r>
            <a:r>
              <a:rPr lang="en-US" dirty="0"/>
              <a:t> starting at age 40 and continuing for as long as a woman is in good health</a:t>
            </a:r>
          </a:p>
          <a:p>
            <a:pPr lvl="1"/>
            <a:r>
              <a:rPr lang="en-US" dirty="0">
                <a:solidFill>
                  <a:srgbClr val="604A7B"/>
                </a:solidFill>
              </a:rPr>
              <a:t>Clinical breast exam </a:t>
            </a:r>
            <a:r>
              <a:rPr lang="en-US" dirty="0"/>
              <a:t>(CBE) about every 3 years for women in their 20s and 30s and every year for women 40 and over</a:t>
            </a:r>
          </a:p>
          <a:p>
            <a:pPr lvl="1"/>
            <a:r>
              <a:rPr lang="en-US" dirty="0">
                <a:solidFill>
                  <a:srgbClr val="604A7B"/>
                </a:solidFill>
              </a:rPr>
              <a:t>Breast self-exam </a:t>
            </a:r>
            <a:r>
              <a:rPr lang="en-US" dirty="0"/>
              <a:t>(BSE) is an option for women starting in their 20s</a:t>
            </a:r>
          </a:p>
          <a:p>
            <a:endParaRPr lang="en-US" dirty="0"/>
          </a:p>
        </p:txBody>
      </p:sp>
    </p:spTree>
    <p:extLst>
      <p:ext uri="{BB962C8B-B14F-4D97-AF65-F5344CB8AC3E}">
        <p14:creationId xmlns:p14="http://schemas.microsoft.com/office/powerpoint/2010/main" val="3857879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70100" y="0"/>
            <a:ext cx="4995046" cy="6858000"/>
          </a:xfrm>
          <a:prstGeom prst="rect">
            <a:avLst/>
          </a:prstGeom>
        </p:spPr>
      </p:pic>
    </p:spTree>
    <p:extLst>
      <p:ext uri="{BB962C8B-B14F-4D97-AF65-F5344CB8AC3E}">
        <p14:creationId xmlns:p14="http://schemas.microsoft.com/office/powerpoint/2010/main" val="847593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1770"/>
            <a:ext cx="8229600" cy="966830"/>
          </a:xfrm>
        </p:spPr>
        <p:txBody>
          <a:bodyPr>
            <a:normAutofit fontScale="90000"/>
          </a:bodyPr>
          <a:lstStyle/>
          <a:p>
            <a:r>
              <a:rPr lang="en-US" dirty="0"/>
              <a:t>Colorectal cancer and polyps</a:t>
            </a:r>
            <a:br>
              <a:rPr lang="en-US" dirty="0"/>
            </a:br>
            <a:endParaRPr lang="en-US" dirty="0"/>
          </a:p>
        </p:txBody>
      </p:sp>
      <p:sp>
        <p:nvSpPr>
          <p:cNvPr id="3" name="Content Placeholder 2"/>
          <p:cNvSpPr>
            <a:spLocks noGrp="1"/>
          </p:cNvSpPr>
          <p:nvPr>
            <p:ph idx="1"/>
          </p:nvPr>
        </p:nvSpPr>
        <p:spPr>
          <a:xfrm>
            <a:off x="457200" y="1428600"/>
            <a:ext cx="8229600" cy="4697563"/>
          </a:xfrm>
        </p:spPr>
        <p:txBody>
          <a:bodyPr>
            <a:normAutofit fontScale="92500" lnSpcReduction="20000"/>
          </a:bodyPr>
          <a:lstStyle/>
          <a:p>
            <a:r>
              <a:rPr lang="en-US" dirty="0"/>
              <a:t>Beginning at age 50, both men and women should follow one of these testing schedules:</a:t>
            </a:r>
          </a:p>
          <a:p>
            <a:r>
              <a:rPr lang="en-US" b="1" dirty="0"/>
              <a:t>Tests that find polyps and cancer</a:t>
            </a:r>
          </a:p>
          <a:p>
            <a:pPr lvl="1"/>
            <a:r>
              <a:rPr lang="en-US" dirty="0"/>
              <a:t>Flexible </a:t>
            </a:r>
            <a:r>
              <a:rPr lang="en-US" dirty="0" err="1"/>
              <a:t>sigmoidoscopy</a:t>
            </a:r>
            <a:r>
              <a:rPr lang="en-US" dirty="0"/>
              <a:t> every 5 years</a:t>
            </a:r>
          </a:p>
          <a:p>
            <a:pPr lvl="1"/>
            <a:r>
              <a:rPr lang="en-US" dirty="0"/>
              <a:t>Colonoscopy every 10 years</a:t>
            </a:r>
          </a:p>
          <a:p>
            <a:pPr lvl="1"/>
            <a:r>
              <a:rPr lang="en-US" dirty="0"/>
              <a:t>Double-contrast barium enema every 5 years</a:t>
            </a:r>
          </a:p>
          <a:p>
            <a:pPr lvl="1"/>
            <a:r>
              <a:rPr lang="en-US" dirty="0"/>
              <a:t>CT </a:t>
            </a:r>
            <a:r>
              <a:rPr lang="en-US" dirty="0" err="1"/>
              <a:t>colonography</a:t>
            </a:r>
            <a:r>
              <a:rPr lang="en-US" dirty="0"/>
              <a:t> (virtual colonoscopy) every 5 years</a:t>
            </a:r>
          </a:p>
          <a:p>
            <a:r>
              <a:rPr lang="en-US" b="1" dirty="0"/>
              <a:t>Tests that primarily find cancer</a:t>
            </a:r>
          </a:p>
          <a:p>
            <a:pPr lvl="1"/>
            <a:r>
              <a:rPr lang="en-US" dirty="0"/>
              <a:t>Yearly fecal occult blood test (</a:t>
            </a:r>
            <a:r>
              <a:rPr lang="en-US" dirty="0" err="1"/>
              <a:t>gFOBT</a:t>
            </a:r>
            <a:r>
              <a:rPr lang="en-US" dirty="0"/>
              <a:t>)</a:t>
            </a:r>
          </a:p>
          <a:p>
            <a:pPr lvl="1"/>
            <a:r>
              <a:rPr lang="en-US" dirty="0"/>
              <a:t> Yearly fecal immunochemical test (FIT) every year</a:t>
            </a:r>
          </a:p>
          <a:p>
            <a:pPr lvl="1"/>
            <a:r>
              <a:rPr lang="en-US" dirty="0"/>
              <a:t>Stool DNA test (</a:t>
            </a:r>
            <a:r>
              <a:rPr lang="en-US" dirty="0" err="1"/>
              <a:t>sDNA</a:t>
            </a:r>
            <a:r>
              <a:rPr lang="en-US" dirty="0"/>
              <a:t>)***</a:t>
            </a:r>
          </a:p>
          <a:p>
            <a:endParaRPr lang="en-US" dirty="0"/>
          </a:p>
        </p:txBody>
      </p:sp>
    </p:spTree>
    <p:extLst>
      <p:ext uri="{BB962C8B-B14F-4D97-AF65-F5344CB8AC3E}">
        <p14:creationId xmlns:p14="http://schemas.microsoft.com/office/powerpoint/2010/main" val="288015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08564" y="741308"/>
            <a:ext cx="7143862" cy="5406923"/>
          </a:xfrm>
          <a:prstGeom prst="rect">
            <a:avLst/>
          </a:prstGeom>
        </p:spPr>
      </p:pic>
    </p:spTree>
    <p:extLst>
      <p:ext uri="{BB962C8B-B14F-4D97-AF65-F5344CB8AC3E}">
        <p14:creationId xmlns:p14="http://schemas.microsoft.com/office/powerpoint/2010/main" val="556859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312695"/>
          </a:xfrm>
        </p:spPr>
        <p:txBody>
          <a:bodyPr>
            <a:normAutofit fontScale="90000"/>
          </a:bodyPr>
          <a:lstStyle/>
          <a:p>
            <a:r>
              <a:rPr lang="de-DE" dirty="0"/>
              <a:t>Lung </a:t>
            </a:r>
            <a:r>
              <a:rPr lang="de-DE" dirty="0" err="1"/>
              <a:t>cancer</a:t>
            </a:r>
            <a:br>
              <a:rPr lang="de-DE" b="1" dirty="0"/>
            </a:br>
            <a:endParaRPr lang="en-US" dirty="0"/>
          </a:p>
        </p:txBody>
      </p:sp>
      <p:sp>
        <p:nvSpPr>
          <p:cNvPr id="3" name="Content Placeholder 2"/>
          <p:cNvSpPr>
            <a:spLocks noGrp="1"/>
          </p:cNvSpPr>
          <p:nvPr>
            <p:ph idx="1"/>
          </p:nvPr>
        </p:nvSpPr>
        <p:spPr>
          <a:xfrm>
            <a:off x="457200" y="1417638"/>
            <a:ext cx="8229600" cy="4888403"/>
          </a:xfrm>
        </p:spPr>
        <p:txBody>
          <a:bodyPr/>
          <a:lstStyle/>
          <a:p>
            <a:r>
              <a:rPr lang="en-US" dirty="0"/>
              <a:t>If you meet all of the following criteria, might be a candidate for screening:</a:t>
            </a:r>
          </a:p>
          <a:p>
            <a:pPr lvl="1"/>
            <a:r>
              <a:rPr lang="en-US" dirty="0"/>
              <a:t>55 to 74 years of age</a:t>
            </a:r>
          </a:p>
          <a:p>
            <a:pPr lvl="1"/>
            <a:r>
              <a:rPr lang="en-US" dirty="0"/>
              <a:t>In fairly good health</a:t>
            </a:r>
          </a:p>
          <a:p>
            <a:pPr lvl="1"/>
            <a:r>
              <a:rPr lang="en-US" dirty="0"/>
              <a:t>Have at least a 30 pack-year smoking history AND are either still smoking or have quit smoking within the last 15 years</a:t>
            </a:r>
          </a:p>
          <a:p>
            <a:pPr marL="0" indent="0">
              <a:buNone/>
            </a:pPr>
            <a:endParaRPr lang="en-US" dirty="0"/>
          </a:p>
        </p:txBody>
      </p:sp>
    </p:spTree>
    <p:extLst>
      <p:ext uri="{BB962C8B-B14F-4D97-AF65-F5344CB8AC3E}">
        <p14:creationId xmlns:p14="http://schemas.microsoft.com/office/powerpoint/2010/main" val="1798260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t>Prostate cancer</a:t>
            </a:r>
            <a:br>
              <a:rPr lang="ro-RO"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Starting at </a:t>
            </a:r>
            <a:r>
              <a:rPr lang="en-US" dirty="0">
                <a:solidFill>
                  <a:srgbClr val="3366FF"/>
                </a:solidFill>
              </a:rPr>
              <a:t>age 50</a:t>
            </a:r>
            <a:r>
              <a:rPr lang="en-US" dirty="0"/>
              <a:t>, men should talk to a doctor about the pros and cons of testing so they can decide if testing is the right choice for them.</a:t>
            </a:r>
          </a:p>
          <a:p>
            <a:r>
              <a:rPr lang="en-US" dirty="0"/>
              <a:t> If they are African American or have a father or brother who had prostate cancer before age 65, men should have this talk with a doctor starting at </a:t>
            </a:r>
            <a:r>
              <a:rPr lang="en-US" dirty="0">
                <a:solidFill>
                  <a:srgbClr val="3366FF"/>
                </a:solidFill>
              </a:rPr>
              <a:t>age 45</a:t>
            </a:r>
            <a:r>
              <a:rPr lang="en-US" dirty="0"/>
              <a:t>.</a:t>
            </a:r>
          </a:p>
          <a:p>
            <a:r>
              <a:rPr lang="en-US" dirty="0"/>
              <a:t> If men decide to be tested, they should have the PSA blood test with or without a rectal exam.</a:t>
            </a:r>
          </a:p>
          <a:p>
            <a:r>
              <a:rPr lang="en-US" dirty="0"/>
              <a:t>How often they are tested will depend on their PSA level. </a:t>
            </a:r>
          </a:p>
        </p:txBody>
      </p:sp>
    </p:spTree>
    <p:extLst>
      <p:ext uri="{BB962C8B-B14F-4D97-AF65-F5344CB8AC3E}">
        <p14:creationId xmlns:p14="http://schemas.microsoft.com/office/powerpoint/2010/main" val="1990704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72094" y="299054"/>
            <a:ext cx="4938887" cy="6310023"/>
          </a:xfrm>
          <a:prstGeom prst="rect">
            <a:avLst/>
          </a:prstGeom>
        </p:spPr>
      </p:pic>
    </p:spTree>
    <p:extLst>
      <p:ext uri="{BB962C8B-B14F-4D97-AF65-F5344CB8AC3E}">
        <p14:creationId xmlns:p14="http://schemas.microsoft.com/office/powerpoint/2010/main" val="3625585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90000" y="1922370"/>
            <a:ext cx="5841024" cy="2421150"/>
          </a:xfrm>
          <a:prstGeom prst="rect">
            <a:avLst/>
          </a:prstGeom>
        </p:spPr>
      </p:pic>
    </p:spTree>
    <p:extLst>
      <p:ext uri="{BB962C8B-B14F-4D97-AF65-F5344CB8AC3E}">
        <p14:creationId xmlns:p14="http://schemas.microsoft.com/office/powerpoint/2010/main" val="2321499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7830" y="1332489"/>
            <a:ext cx="8966170" cy="4442081"/>
          </a:xfrm>
          <a:prstGeom prst="rect">
            <a:avLst/>
          </a:prstGeom>
        </p:spPr>
      </p:pic>
    </p:spTree>
    <p:extLst>
      <p:ext uri="{BB962C8B-B14F-4D97-AF65-F5344CB8AC3E}">
        <p14:creationId xmlns:p14="http://schemas.microsoft.com/office/powerpoint/2010/main" val="2723781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 National Action Plan for Cancer Survivorship</a:t>
            </a:r>
          </a:p>
        </p:txBody>
      </p:sp>
      <p:sp>
        <p:nvSpPr>
          <p:cNvPr id="3" name="Content Placeholder 2"/>
          <p:cNvSpPr>
            <a:spLocks noGrp="1"/>
          </p:cNvSpPr>
          <p:nvPr>
            <p:ph idx="1"/>
          </p:nvPr>
        </p:nvSpPr>
        <p:spPr>
          <a:xfrm>
            <a:off x="457200" y="1600200"/>
            <a:ext cx="8229600" cy="4806853"/>
          </a:xfrm>
        </p:spPr>
        <p:txBody>
          <a:bodyPr>
            <a:normAutofit fontScale="55000" lnSpcReduction="20000"/>
          </a:bodyPr>
          <a:lstStyle/>
          <a:p>
            <a:r>
              <a:rPr lang="en-US" dirty="0"/>
              <a:t>Achieve the cancer survivorship-related objectives in Healthy People 2010 that include benchmarks for success in measuring improvements for addressing ongoing survivor needs. </a:t>
            </a:r>
          </a:p>
          <a:p>
            <a:r>
              <a:rPr lang="en-US" dirty="0"/>
              <a:t>Increase </a:t>
            </a:r>
            <a:r>
              <a:rPr lang="en-US" dirty="0">
                <a:solidFill>
                  <a:srgbClr val="3366FF"/>
                </a:solidFill>
              </a:rPr>
              <a:t>awareness</a:t>
            </a:r>
            <a:r>
              <a:rPr lang="en-US" dirty="0"/>
              <a:t> among the general public, policy makers, survivors, providers, and others of cancer survivorship and its impact. </a:t>
            </a:r>
          </a:p>
          <a:p>
            <a:r>
              <a:rPr lang="en-US" dirty="0"/>
              <a:t>Establish a solid base of </a:t>
            </a:r>
            <a:r>
              <a:rPr lang="en-US" dirty="0">
                <a:solidFill>
                  <a:srgbClr val="3366FF"/>
                </a:solidFill>
              </a:rPr>
              <a:t>applied research </a:t>
            </a:r>
            <a:r>
              <a:rPr lang="en-US" dirty="0"/>
              <a:t>and scientific knowledge on the ongoing physical, psychological, social, spiritual, and economic issues facing cancer survivors. </a:t>
            </a:r>
          </a:p>
          <a:p>
            <a:r>
              <a:rPr lang="en-US" dirty="0"/>
              <a:t>Identify appropriate mechanisms and resources for ongoing </a:t>
            </a:r>
            <a:r>
              <a:rPr lang="en-US" dirty="0">
                <a:solidFill>
                  <a:srgbClr val="3366FF"/>
                </a:solidFill>
              </a:rPr>
              <a:t>surveillance</a:t>
            </a:r>
            <a:r>
              <a:rPr lang="en-US" dirty="0"/>
              <a:t> of people living with, through, and beyond cancer.  </a:t>
            </a:r>
          </a:p>
          <a:p>
            <a:r>
              <a:rPr lang="en-US" dirty="0"/>
              <a:t>Establish or maintain </a:t>
            </a:r>
            <a:r>
              <a:rPr lang="en-US" dirty="0">
                <a:solidFill>
                  <a:srgbClr val="3366FF"/>
                </a:solidFill>
              </a:rPr>
              <a:t>training for health care professionals </a:t>
            </a:r>
            <a:r>
              <a:rPr lang="en-US" dirty="0"/>
              <a:t>to improve delivery of services and increase awareness of issues faced by cancer survivors. </a:t>
            </a:r>
          </a:p>
          <a:p>
            <a:r>
              <a:rPr lang="en-US" dirty="0"/>
              <a:t>Implement effective and proven </a:t>
            </a:r>
            <a:r>
              <a:rPr lang="en-US" dirty="0">
                <a:solidFill>
                  <a:srgbClr val="3366FF"/>
                </a:solidFill>
              </a:rPr>
              <a:t>programs and policies </a:t>
            </a:r>
            <a:r>
              <a:rPr lang="en-US" dirty="0"/>
              <a:t>to address cancer survivorship more comprehensively.  </a:t>
            </a:r>
          </a:p>
          <a:p>
            <a:r>
              <a:rPr lang="en-US" dirty="0"/>
              <a:t>Ensure that all cancer survivors have adequate </a:t>
            </a:r>
            <a:r>
              <a:rPr lang="en-US" dirty="0">
                <a:solidFill>
                  <a:srgbClr val="3366FF"/>
                </a:solidFill>
              </a:rPr>
              <a:t>access</a:t>
            </a:r>
            <a:r>
              <a:rPr lang="en-US" dirty="0"/>
              <a:t> to high-quality treatment and other post-treatment follow-up services.  </a:t>
            </a:r>
          </a:p>
          <a:p>
            <a:r>
              <a:rPr lang="en-US" dirty="0"/>
              <a:t>Implement an </a:t>
            </a:r>
            <a:r>
              <a:rPr lang="en-US" dirty="0">
                <a:solidFill>
                  <a:srgbClr val="3366FF"/>
                </a:solidFill>
              </a:rPr>
              <a:t>evaluation </a:t>
            </a:r>
            <a:r>
              <a:rPr lang="en-US" dirty="0"/>
              <a:t>methodology that will monitor quality and effectiveness of the outcomes of initiatives. </a:t>
            </a:r>
          </a:p>
          <a:p>
            <a:endParaRPr lang="en-US" dirty="0"/>
          </a:p>
        </p:txBody>
      </p:sp>
    </p:spTree>
    <p:extLst>
      <p:ext uri="{BB962C8B-B14F-4D97-AF65-F5344CB8AC3E}">
        <p14:creationId xmlns:p14="http://schemas.microsoft.com/office/powerpoint/2010/main" val="1273247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Translational Researches</a:t>
            </a:r>
          </a:p>
        </p:txBody>
      </p:sp>
      <p:sp>
        <p:nvSpPr>
          <p:cNvPr id="3" name="Content Placeholder 2"/>
          <p:cNvSpPr>
            <a:spLocks noGrp="1"/>
          </p:cNvSpPr>
          <p:nvPr>
            <p:ph idx="1"/>
          </p:nvPr>
        </p:nvSpPr>
        <p:spPr/>
        <p:txBody>
          <a:bodyPr/>
          <a:lstStyle/>
          <a:p>
            <a:r>
              <a:rPr lang="en-US" dirty="0"/>
              <a:t>Intervention Research: Accelerating the Translation of Knowledge to Improve Cancer Related Fatigue Outcomes</a:t>
            </a:r>
          </a:p>
          <a:p>
            <a:r>
              <a:rPr lang="en-US" dirty="0"/>
              <a:t>The Reflected Light of Steve Jobs: A Brighter Future for Pancreatic Cancer</a:t>
            </a:r>
          </a:p>
          <a:p>
            <a:r>
              <a:rPr lang="en-US" dirty="0"/>
              <a:t>Viruses, Bacteria, and Cancer, or It’s Not All Smoke and Sunlight</a:t>
            </a:r>
          </a:p>
          <a:p>
            <a:endParaRPr lang="en-US" dirty="0"/>
          </a:p>
          <a:p>
            <a:endParaRPr lang="en-US" dirty="0"/>
          </a:p>
        </p:txBody>
      </p:sp>
    </p:spTree>
    <p:extLst>
      <p:ext uri="{BB962C8B-B14F-4D97-AF65-F5344CB8AC3E}">
        <p14:creationId xmlns:p14="http://schemas.microsoft.com/office/powerpoint/2010/main" val="393868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Categories</a:t>
            </a:r>
          </a:p>
        </p:txBody>
      </p:sp>
      <p:sp>
        <p:nvSpPr>
          <p:cNvPr id="3" name="Content Placeholder 2"/>
          <p:cNvSpPr>
            <a:spLocks noGrp="1"/>
          </p:cNvSpPr>
          <p:nvPr>
            <p:ph idx="1"/>
          </p:nvPr>
        </p:nvSpPr>
        <p:spPr>
          <a:xfrm>
            <a:off x="457200" y="1417638"/>
            <a:ext cx="8229600" cy="4873973"/>
          </a:xfrm>
        </p:spPr>
        <p:txBody>
          <a:bodyPr>
            <a:normAutofit fontScale="77500" lnSpcReduction="20000"/>
          </a:bodyPr>
          <a:lstStyle/>
          <a:p>
            <a:r>
              <a:rPr lang="en-US" b="1" dirty="0"/>
              <a:t>Carcinoma</a:t>
            </a:r>
            <a:r>
              <a:rPr lang="en-US" dirty="0"/>
              <a:t> - cancer that begins in the </a:t>
            </a:r>
            <a:r>
              <a:rPr lang="en-US" dirty="0">
                <a:solidFill>
                  <a:srgbClr val="0000FF"/>
                </a:solidFill>
              </a:rPr>
              <a:t>skin</a:t>
            </a:r>
            <a:r>
              <a:rPr lang="en-US" dirty="0"/>
              <a:t> or in t</a:t>
            </a:r>
            <a:r>
              <a:rPr lang="en-US" dirty="0">
                <a:solidFill>
                  <a:srgbClr val="0000FF"/>
                </a:solidFill>
              </a:rPr>
              <a:t>issues</a:t>
            </a:r>
            <a:r>
              <a:rPr lang="en-US" dirty="0"/>
              <a:t> that line or cover internal organs. There are a number of subtypes of carcinoma: </a:t>
            </a:r>
            <a:r>
              <a:rPr lang="en-US" dirty="0">
                <a:hlinkClick r:id="rId3"/>
              </a:rPr>
              <a:t>adenocarcinoma</a:t>
            </a:r>
            <a:r>
              <a:rPr lang="en-US" dirty="0"/>
              <a:t>, </a:t>
            </a:r>
            <a:r>
              <a:rPr lang="en-US" dirty="0">
                <a:hlinkClick r:id="rId4"/>
              </a:rPr>
              <a:t>basal cell carcinoma</a:t>
            </a:r>
            <a:r>
              <a:rPr lang="en-US" dirty="0"/>
              <a:t>, </a:t>
            </a:r>
            <a:r>
              <a:rPr lang="en-US" dirty="0">
                <a:hlinkClick r:id="rId5"/>
              </a:rPr>
              <a:t>squamous cell </a:t>
            </a:r>
            <a:r>
              <a:rPr lang="en-US" dirty="0" err="1">
                <a:hlinkClick r:id="rId5"/>
              </a:rPr>
              <a:t>carcinoma</a:t>
            </a:r>
            <a:r>
              <a:rPr lang="en-US" dirty="0" err="1"/>
              <a:t>,</a:t>
            </a:r>
            <a:r>
              <a:rPr lang="en-US" dirty="0" err="1">
                <a:hlinkClick r:id="rId6"/>
              </a:rPr>
              <a:t>transitional</a:t>
            </a:r>
            <a:r>
              <a:rPr lang="en-US" dirty="0">
                <a:hlinkClick r:id="rId6"/>
              </a:rPr>
              <a:t> cell</a:t>
            </a:r>
            <a:r>
              <a:rPr lang="en-US" dirty="0"/>
              <a:t> carcinoma.</a:t>
            </a:r>
          </a:p>
          <a:p>
            <a:r>
              <a:rPr lang="en-US" b="1" dirty="0"/>
              <a:t>Sarcoma</a:t>
            </a:r>
            <a:r>
              <a:rPr lang="en-US" dirty="0"/>
              <a:t> - cancer that begins in </a:t>
            </a:r>
            <a:r>
              <a:rPr lang="en-US" dirty="0">
                <a:solidFill>
                  <a:srgbClr val="0000FF"/>
                </a:solidFill>
              </a:rPr>
              <a:t>bone, cartilage, fat, muscle, blood vessels</a:t>
            </a:r>
            <a:r>
              <a:rPr lang="en-US" dirty="0"/>
              <a:t>, or other </a:t>
            </a:r>
            <a:r>
              <a:rPr lang="en-US" dirty="0">
                <a:solidFill>
                  <a:srgbClr val="0000FF"/>
                </a:solidFill>
              </a:rPr>
              <a:t>connective</a:t>
            </a:r>
            <a:r>
              <a:rPr lang="en-US" dirty="0"/>
              <a:t> or </a:t>
            </a:r>
            <a:r>
              <a:rPr lang="en-US" dirty="0">
                <a:solidFill>
                  <a:srgbClr val="0000FF"/>
                </a:solidFill>
              </a:rPr>
              <a:t>supportive</a:t>
            </a:r>
            <a:r>
              <a:rPr lang="en-US" dirty="0"/>
              <a:t> tissue.</a:t>
            </a:r>
          </a:p>
          <a:p>
            <a:r>
              <a:rPr lang="en-US" b="1" dirty="0"/>
              <a:t>Leukemia</a:t>
            </a:r>
            <a:r>
              <a:rPr lang="en-US" dirty="0"/>
              <a:t> - cancer that starts in blood-forming tissue such as the </a:t>
            </a:r>
            <a:r>
              <a:rPr lang="en-US" dirty="0">
                <a:solidFill>
                  <a:srgbClr val="0000FF"/>
                </a:solidFill>
              </a:rPr>
              <a:t>bone marrow </a:t>
            </a:r>
            <a:r>
              <a:rPr lang="en-US" dirty="0"/>
              <a:t>and causes large numbers of abnormal blood cells to be produced and enter the blood.</a:t>
            </a:r>
          </a:p>
          <a:p>
            <a:r>
              <a:rPr lang="en-US" b="1" dirty="0"/>
              <a:t>Lymphoma and myeloma</a:t>
            </a:r>
            <a:r>
              <a:rPr lang="en-US" dirty="0"/>
              <a:t> - cancers that begin in the cells of the </a:t>
            </a:r>
            <a:r>
              <a:rPr lang="en-US" dirty="0">
                <a:hlinkClick r:id="rId7"/>
              </a:rPr>
              <a:t>immune system</a:t>
            </a:r>
            <a:r>
              <a:rPr lang="en-US" dirty="0"/>
              <a:t>.</a:t>
            </a:r>
          </a:p>
          <a:p>
            <a:r>
              <a:rPr lang="en-US" b="1" dirty="0"/>
              <a:t>Central nervous system cancers</a:t>
            </a:r>
            <a:r>
              <a:rPr lang="en-US" dirty="0"/>
              <a:t> - cancers that begin in the tissues of the </a:t>
            </a:r>
            <a:r>
              <a:rPr lang="en-US" dirty="0">
                <a:solidFill>
                  <a:srgbClr val="0000FF"/>
                </a:solidFill>
              </a:rPr>
              <a:t>brain </a:t>
            </a:r>
            <a:r>
              <a:rPr lang="en-US" dirty="0"/>
              <a:t>and </a:t>
            </a:r>
            <a:r>
              <a:rPr lang="en-US" dirty="0">
                <a:solidFill>
                  <a:srgbClr val="0000FF"/>
                </a:solidFill>
              </a:rPr>
              <a:t>spinal cord</a:t>
            </a:r>
            <a:r>
              <a:rPr lang="en-US" dirty="0"/>
              <a:t>.</a:t>
            </a:r>
          </a:p>
          <a:p>
            <a:endParaRPr lang="en-US" dirty="0"/>
          </a:p>
        </p:txBody>
      </p:sp>
    </p:spTree>
    <p:extLst>
      <p:ext uri="{BB962C8B-B14F-4D97-AF65-F5344CB8AC3E}">
        <p14:creationId xmlns:p14="http://schemas.microsoft.com/office/powerpoint/2010/main" val="75482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90325" y="1119707"/>
            <a:ext cx="2531812" cy="7215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22581" y="1111133"/>
            <a:ext cx="2467744" cy="369332"/>
          </a:xfrm>
          <a:prstGeom prst="rect">
            <a:avLst/>
          </a:prstGeom>
          <a:noFill/>
        </p:spPr>
        <p:txBody>
          <a:bodyPr wrap="square" rtlCol="0">
            <a:spAutoFit/>
          </a:bodyPr>
          <a:lstStyle/>
          <a:p>
            <a:endParaRPr lang="en-US" dirty="0"/>
          </a:p>
        </p:txBody>
      </p:sp>
      <p:sp>
        <p:nvSpPr>
          <p:cNvPr id="8" name="TextBox 7"/>
          <p:cNvSpPr txBox="1"/>
          <p:nvPr/>
        </p:nvSpPr>
        <p:spPr>
          <a:xfrm>
            <a:off x="4358237" y="1295799"/>
            <a:ext cx="995755" cy="369332"/>
          </a:xfrm>
          <a:prstGeom prst="rect">
            <a:avLst/>
          </a:prstGeom>
          <a:noFill/>
        </p:spPr>
        <p:txBody>
          <a:bodyPr wrap="square" rtlCol="0">
            <a:spAutoFit/>
          </a:bodyPr>
          <a:lstStyle/>
          <a:p>
            <a:r>
              <a:rPr lang="en-US" dirty="0"/>
              <a:t>Cancer</a:t>
            </a:r>
          </a:p>
        </p:txBody>
      </p:sp>
      <p:sp>
        <p:nvSpPr>
          <p:cNvPr id="9" name="TextBox 8"/>
          <p:cNvSpPr txBox="1"/>
          <p:nvPr/>
        </p:nvSpPr>
        <p:spPr>
          <a:xfrm>
            <a:off x="2093403" y="1717647"/>
            <a:ext cx="3073856" cy="678224"/>
          </a:xfrm>
          <a:prstGeom prst="rect">
            <a:avLst/>
          </a:prstGeom>
          <a:noFill/>
        </p:spPr>
        <p:txBody>
          <a:bodyPr wrap="square" rtlCol="0">
            <a:spAutoFit/>
          </a:bodyPr>
          <a:lstStyle/>
          <a:p>
            <a:endParaRPr lang="en-US" dirty="0"/>
          </a:p>
        </p:txBody>
      </p:sp>
      <p:sp>
        <p:nvSpPr>
          <p:cNvPr id="12" name="Rectangle 11"/>
          <p:cNvSpPr/>
          <p:nvPr/>
        </p:nvSpPr>
        <p:spPr>
          <a:xfrm>
            <a:off x="144312" y="1089488"/>
            <a:ext cx="2756368" cy="26705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74194" y="1174710"/>
            <a:ext cx="2770800" cy="2585323"/>
          </a:xfrm>
          <a:prstGeom prst="rect">
            <a:avLst/>
          </a:prstGeom>
          <a:noFill/>
        </p:spPr>
        <p:txBody>
          <a:bodyPr wrap="square" rtlCol="0">
            <a:spAutoFit/>
          </a:bodyPr>
          <a:lstStyle/>
          <a:p>
            <a:r>
              <a:rPr lang="en-US" b="1" dirty="0"/>
              <a:t>Causes</a:t>
            </a:r>
          </a:p>
          <a:p>
            <a:pPr marL="285750" indent="-285750">
              <a:buFontTx/>
              <a:buChar char="-"/>
            </a:pPr>
            <a:r>
              <a:rPr lang="en-US" dirty="0"/>
              <a:t>Cigarette smoking</a:t>
            </a:r>
          </a:p>
          <a:p>
            <a:pPr marL="285750" indent="-285750">
              <a:buFontTx/>
              <a:buChar char="-"/>
            </a:pPr>
            <a:r>
              <a:rPr lang="en-US" dirty="0"/>
              <a:t>Poor diet</a:t>
            </a:r>
          </a:p>
          <a:p>
            <a:pPr marL="285750" indent="-285750">
              <a:buFontTx/>
              <a:buChar char="-"/>
            </a:pPr>
            <a:r>
              <a:rPr lang="en-US" dirty="0"/>
              <a:t>Physical inactivity</a:t>
            </a:r>
          </a:p>
          <a:p>
            <a:pPr marL="285750" indent="-285750">
              <a:buFontTx/>
              <a:buChar char="-"/>
            </a:pPr>
            <a:r>
              <a:rPr lang="en-US" dirty="0"/>
              <a:t>Occupational exposures</a:t>
            </a:r>
          </a:p>
          <a:p>
            <a:pPr marL="285750" indent="-285750">
              <a:buFontTx/>
              <a:buChar char="-"/>
            </a:pPr>
            <a:r>
              <a:rPr lang="en-US" dirty="0"/>
              <a:t>Viruses and other biological agents</a:t>
            </a:r>
          </a:p>
          <a:p>
            <a:pPr marL="285750" indent="-285750">
              <a:buFontTx/>
              <a:buChar char="-"/>
            </a:pPr>
            <a:r>
              <a:rPr lang="en-US" dirty="0"/>
              <a:t>Reproductive factors</a:t>
            </a:r>
          </a:p>
          <a:p>
            <a:pPr marL="285750" indent="-285750">
              <a:buFontTx/>
              <a:buChar char="-"/>
            </a:pPr>
            <a:r>
              <a:rPr lang="en-US" dirty="0"/>
              <a:t>Alcohol</a:t>
            </a:r>
          </a:p>
        </p:txBody>
      </p:sp>
      <p:sp>
        <p:nvSpPr>
          <p:cNvPr id="14" name="Rectangle 13"/>
          <p:cNvSpPr/>
          <p:nvPr/>
        </p:nvSpPr>
        <p:spPr>
          <a:xfrm>
            <a:off x="3290325" y="2396312"/>
            <a:ext cx="2647262" cy="272832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470717" y="2538456"/>
            <a:ext cx="2395586" cy="2585323"/>
          </a:xfrm>
          <a:prstGeom prst="rect">
            <a:avLst/>
          </a:prstGeom>
          <a:noFill/>
        </p:spPr>
        <p:txBody>
          <a:bodyPr wrap="square" rtlCol="0">
            <a:spAutoFit/>
          </a:bodyPr>
          <a:lstStyle/>
          <a:p>
            <a:r>
              <a:rPr lang="en-US" b="1" dirty="0"/>
              <a:t>High risk populations</a:t>
            </a:r>
          </a:p>
          <a:p>
            <a:pPr marL="285750" indent="-285750">
              <a:buFontTx/>
              <a:buChar char="-"/>
            </a:pPr>
            <a:r>
              <a:rPr lang="en-US" dirty="0"/>
              <a:t>Poor</a:t>
            </a:r>
          </a:p>
          <a:p>
            <a:pPr marL="285750" indent="-285750">
              <a:buFontTx/>
              <a:buChar char="-"/>
            </a:pPr>
            <a:r>
              <a:rPr lang="en-US" dirty="0"/>
              <a:t>Less educated</a:t>
            </a:r>
          </a:p>
          <a:p>
            <a:pPr marL="285750" indent="-285750">
              <a:buFontTx/>
              <a:buChar char="-"/>
            </a:pPr>
            <a:r>
              <a:rPr lang="en-US" dirty="0"/>
              <a:t>Racial and ethnic minorities</a:t>
            </a:r>
          </a:p>
          <a:p>
            <a:pPr marL="285750" indent="-285750">
              <a:buFontTx/>
              <a:buChar char="-"/>
            </a:pPr>
            <a:r>
              <a:rPr lang="en-US" dirty="0"/>
              <a:t>Persons with a family history of cancer</a:t>
            </a:r>
          </a:p>
          <a:p>
            <a:pPr marL="285750" indent="-285750">
              <a:buFontTx/>
              <a:buChar char="-"/>
            </a:pPr>
            <a:r>
              <a:rPr lang="en-US" dirty="0"/>
              <a:t>Elderly</a:t>
            </a:r>
          </a:p>
        </p:txBody>
      </p:sp>
      <p:sp>
        <p:nvSpPr>
          <p:cNvPr id="17" name="Rectangle 16"/>
          <p:cNvSpPr/>
          <p:nvPr/>
        </p:nvSpPr>
        <p:spPr>
          <a:xfrm>
            <a:off x="6162143" y="1109855"/>
            <a:ext cx="2915112" cy="347897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263162" y="1295799"/>
            <a:ext cx="2814093" cy="3139321"/>
          </a:xfrm>
          <a:prstGeom prst="rect">
            <a:avLst/>
          </a:prstGeom>
          <a:noFill/>
        </p:spPr>
        <p:txBody>
          <a:bodyPr wrap="square" rtlCol="0">
            <a:spAutoFit/>
          </a:bodyPr>
          <a:lstStyle/>
          <a:p>
            <a:r>
              <a:rPr lang="en-US" b="1" dirty="0"/>
              <a:t>Consequences</a:t>
            </a:r>
          </a:p>
          <a:p>
            <a:pPr marL="285750" indent="-285750">
              <a:buFontTx/>
              <a:buChar char="-"/>
            </a:pPr>
            <a:r>
              <a:rPr lang="en-US" dirty="0"/>
              <a:t>High health care costs for treatment</a:t>
            </a:r>
          </a:p>
          <a:p>
            <a:pPr marL="285750" indent="-285750">
              <a:buFontTx/>
              <a:buChar char="-"/>
            </a:pPr>
            <a:r>
              <a:rPr lang="en-US" dirty="0"/>
              <a:t>Lost work productivity</a:t>
            </a:r>
          </a:p>
          <a:p>
            <a:pPr marL="285750" indent="-285750">
              <a:buFontTx/>
              <a:buChar char="-"/>
            </a:pPr>
            <a:r>
              <a:rPr lang="en-US" dirty="0"/>
              <a:t>Insurance denial</a:t>
            </a:r>
          </a:p>
          <a:p>
            <a:pPr marL="285750" indent="-285750">
              <a:buFontTx/>
              <a:buChar char="-"/>
            </a:pPr>
            <a:r>
              <a:rPr lang="en-US" dirty="0"/>
              <a:t>Disability</a:t>
            </a:r>
          </a:p>
          <a:p>
            <a:pPr marL="285750" indent="-285750">
              <a:buFontTx/>
              <a:buChar char="-"/>
            </a:pPr>
            <a:r>
              <a:rPr lang="en-US" dirty="0"/>
              <a:t>Psychosocial problems</a:t>
            </a:r>
          </a:p>
          <a:p>
            <a:pPr marL="285750" indent="-285750">
              <a:buFontTx/>
              <a:buChar char="-"/>
            </a:pPr>
            <a:r>
              <a:rPr lang="en-US" dirty="0"/>
              <a:t>Treatment complications (</a:t>
            </a:r>
            <a:r>
              <a:rPr lang="en-US" dirty="0" err="1"/>
              <a:t>eg</a:t>
            </a:r>
            <a:r>
              <a:rPr lang="en-US" dirty="0"/>
              <a:t>. Increased risk of second cancers)</a:t>
            </a:r>
          </a:p>
          <a:p>
            <a:pPr marL="285750" indent="-285750">
              <a:buFontTx/>
              <a:buChar char="-"/>
            </a:pPr>
            <a:r>
              <a:rPr lang="en-US" dirty="0"/>
              <a:t>Premature mortality</a:t>
            </a:r>
          </a:p>
        </p:txBody>
      </p:sp>
      <p:sp>
        <p:nvSpPr>
          <p:cNvPr id="19" name="Right Arrow 18"/>
          <p:cNvSpPr/>
          <p:nvPr/>
        </p:nvSpPr>
        <p:spPr>
          <a:xfrm>
            <a:off x="2922328" y="1503324"/>
            <a:ext cx="245331" cy="457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5866303" y="1503765"/>
            <a:ext cx="245331" cy="457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a:off x="4980526" y="1921029"/>
            <a:ext cx="186733" cy="33277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a:off x="4185062" y="1897143"/>
            <a:ext cx="173175" cy="33277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1775042" y="5529733"/>
            <a:ext cx="5671481" cy="369332"/>
          </a:xfrm>
          <a:prstGeom prst="rect">
            <a:avLst/>
          </a:prstGeom>
          <a:noFill/>
        </p:spPr>
        <p:txBody>
          <a:bodyPr wrap="square" rtlCol="0">
            <a:spAutoFit/>
          </a:bodyPr>
          <a:lstStyle/>
          <a:p>
            <a:r>
              <a:rPr lang="en-US" dirty="0"/>
              <a:t>Cancer: causes, consequences, and high-risk populations</a:t>
            </a:r>
          </a:p>
        </p:txBody>
      </p:sp>
      <p:sp>
        <p:nvSpPr>
          <p:cNvPr id="24" name="TextBox 23"/>
          <p:cNvSpPr txBox="1"/>
          <p:nvPr/>
        </p:nvSpPr>
        <p:spPr>
          <a:xfrm>
            <a:off x="4185062" y="6396335"/>
            <a:ext cx="4892193" cy="369332"/>
          </a:xfrm>
          <a:prstGeom prst="rect">
            <a:avLst/>
          </a:prstGeom>
          <a:noFill/>
        </p:spPr>
        <p:txBody>
          <a:bodyPr wrap="square" rtlCol="0">
            <a:spAutoFit/>
          </a:bodyPr>
          <a:lstStyle/>
          <a:p>
            <a:r>
              <a:rPr lang="en-US" dirty="0"/>
              <a:t>Source: Chronic disease epidemiology and control</a:t>
            </a:r>
          </a:p>
        </p:txBody>
      </p:sp>
    </p:spTree>
    <p:extLst>
      <p:ext uri="{BB962C8B-B14F-4D97-AF65-F5344CB8AC3E}">
        <p14:creationId xmlns:p14="http://schemas.microsoft.com/office/powerpoint/2010/main" val="157009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Cancer staging</a:t>
            </a:r>
          </a:p>
        </p:txBody>
      </p:sp>
      <p:sp>
        <p:nvSpPr>
          <p:cNvPr id="3" name="Content Placeholder 2"/>
          <p:cNvSpPr>
            <a:spLocks noGrp="1"/>
          </p:cNvSpPr>
          <p:nvPr>
            <p:ph idx="1"/>
          </p:nvPr>
        </p:nvSpPr>
        <p:spPr>
          <a:xfrm>
            <a:off x="457200" y="1417638"/>
            <a:ext cx="8229600" cy="4902480"/>
          </a:xfrm>
        </p:spPr>
        <p:txBody>
          <a:bodyPr>
            <a:normAutofit fontScale="85000" lnSpcReduction="10000"/>
          </a:bodyPr>
          <a:lstStyle/>
          <a:p>
            <a:r>
              <a:rPr lang="en-US" dirty="0"/>
              <a:t>Based on the size or extent of the primary (main) tumor and whether it has spread to other areas of the body. </a:t>
            </a:r>
          </a:p>
          <a:p>
            <a:r>
              <a:rPr lang="en-US" dirty="0">
                <a:solidFill>
                  <a:srgbClr val="0000FF"/>
                </a:solidFill>
              </a:rPr>
              <a:t>Summary staging </a:t>
            </a:r>
            <a:r>
              <a:rPr lang="en-US" dirty="0"/>
              <a:t>(in situ, local, regional, and distant) is used for descriptive and statistical analysis of tumor registry data.</a:t>
            </a:r>
          </a:p>
          <a:p>
            <a:r>
              <a:rPr lang="en-US" dirty="0"/>
              <a:t>Cancer cells are present only in the layer of cells where they developed and have not spread, the stage is </a:t>
            </a:r>
            <a:r>
              <a:rPr lang="en-US" dirty="0">
                <a:solidFill>
                  <a:srgbClr val="0000FF"/>
                </a:solidFill>
              </a:rPr>
              <a:t>in situ</a:t>
            </a:r>
            <a:r>
              <a:rPr lang="en-US" dirty="0"/>
              <a:t>.</a:t>
            </a:r>
          </a:p>
          <a:p>
            <a:r>
              <a:rPr lang="en-US" dirty="0"/>
              <a:t> If penetrated </a:t>
            </a:r>
            <a:r>
              <a:rPr lang="en-US" dirty="0">
                <a:solidFill>
                  <a:srgbClr val="0000FF"/>
                </a:solidFill>
              </a:rPr>
              <a:t>beyond the original layer of tissue</a:t>
            </a:r>
            <a:r>
              <a:rPr lang="en-US" dirty="0"/>
              <a:t>, the cancer is </a:t>
            </a:r>
            <a:r>
              <a:rPr lang="en-US" dirty="0">
                <a:solidFill>
                  <a:srgbClr val="0000FF"/>
                </a:solidFill>
              </a:rPr>
              <a:t>invasive</a:t>
            </a:r>
            <a:r>
              <a:rPr lang="en-US" dirty="0"/>
              <a:t> and categorized as local, regional, or distant stage based on the extent of spread</a:t>
            </a:r>
          </a:p>
          <a:p>
            <a:endParaRPr lang="en-US" dirty="0"/>
          </a:p>
          <a:p>
            <a:endParaRPr lang="en-US" dirty="0"/>
          </a:p>
        </p:txBody>
      </p:sp>
    </p:spTree>
    <p:extLst>
      <p:ext uri="{BB962C8B-B14F-4D97-AF65-F5344CB8AC3E}">
        <p14:creationId xmlns:p14="http://schemas.microsoft.com/office/powerpoint/2010/main" val="84188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TNM staging </a:t>
            </a:r>
          </a:p>
        </p:txBody>
      </p:sp>
      <p:sp>
        <p:nvSpPr>
          <p:cNvPr id="3" name="Content Placeholder 2"/>
          <p:cNvSpPr>
            <a:spLocks noGrp="1"/>
          </p:cNvSpPr>
          <p:nvPr>
            <p:ph idx="1"/>
          </p:nvPr>
        </p:nvSpPr>
        <p:spPr>
          <a:xfrm>
            <a:off x="457200" y="1600200"/>
            <a:ext cx="8229600" cy="4660153"/>
          </a:xfrm>
        </p:spPr>
        <p:txBody>
          <a:bodyPr>
            <a:normAutofit fontScale="77500" lnSpcReduction="20000"/>
          </a:bodyPr>
          <a:lstStyle/>
          <a:p>
            <a:r>
              <a:rPr lang="en-US" dirty="0"/>
              <a:t>Assesses tumors in three ways: </a:t>
            </a:r>
          </a:p>
          <a:p>
            <a:pPr lvl="1"/>
            <a:r>
              <a:rPr lang="en-US" dirty="0"/>
              <a:t>extent of the primary tumor (</a:t>
            </a:r>
            <a:r>
              <a:rPr lang="en-US" dirty="0">
                <a:solidFill>
                  <a:srgbClr val="0000FF"/>
                </a:solidFill>
              </a:rPr>
              <a:t>T</a:t>
            </a:r>
            <a:r>
              <a:rPr lang="en-US" dirty="0"/>
              <a:t>) </a:t>
            </a:r>
          </a:p>
          <a:p>
            <a:pPr lvl="1"/>
            <a:r>
              <a:rPr lang="en-US" dirty="0"/>
              <a:t>Absence or presence of regional lymph node involvement (</a:t>
            </a:r>
            <a:r>
              <a:rPr lang="en-US" dirty="0">
                <a:solidFill>
                  <a:srgbClr val="0000FF"/>
                </a:solidFill>
              </a:rPr>
              <a:t>N</a:t>
            </a:r>
            <a:r>
              <a:rPr lang="en-US" dirty="0"/>
              <a:t>)</a:t>
            </a:r>
          </a:p>
          <a:p>
            <a:pPr lvl="1"/>
            <a:r>
              <a:rPr lang="en-US" dirty="0"/>
              <a:t>Absence or presence of distant metastases (</a:t>
            </a:r>
            <a:r>
              <a:rPr lang="en-US" dirty="0">
                <a:solidFill>
                  <a:srgbClr val="0000FF"/>
                </a:solidFill>
              </a:rPr>
              <a:t>M</a:t>
            </a:r>
            <a:r>
              <a:rPr lang="en-US" dirty="0"/>
              <a:t>). </a:t>
            </a:r>
          </a:p>
          <a:p>
            <a:pPr lvl="1"/>
            <a:endParaRPr lang="en-US" dirty="0"/>
          </a:p>
          <a:p>
            <a:pPr marL="457200" lvl="1" indent="0">
              <a:buNone/>
            </a:pPr>
            <a:r>
              <a:rPr lang="en-US" dirty="0"/>
              <a:t>Once the T, N, and M categories are determined, a stage of 0, I, II, III, or IV is assigned, </a:t>
            </a:r>
          </a:p>
          <a:p>
            <a:pPr lvl="1"/>
            <a:r>
              <a:rPr lang="en-US" b="1" dirty="0"/>
              <a:t>stage 0 </a:t>
            </a:r>
            <a:r>
              <a:rPr lang="en-US" dirty="0"/>
              <a:t>- in situ, </a:t>
            </a:r>
          </a:p>
          <a:p>
            <a:pPr lvl="1"/>
            <a:r>
              <a:rPr lang="en-US" b="1" dirty="0"/>
              <a:t>stage I </a:t>
            </a:r>
            <a:r>
              <a:rPr lang="en-US" dirty="0"/>
              <a:t>- early</a:t>
            </a:r>
          </a:p>
          <a:p>
            <a:pPr lvl="1"/>
            <a:r>
              <a:rPr lang="en-US" b="1" dirty="0"/>
              <a:t>stage IV </a:t>
            </a:r>
            <a:r>
              <a:rPr lang="en-US" dirty="0"/>
              <a:t>- the most advanced disease. </a:t>
            </a:r>
          </a:p>
          <a:p>
            <a:endParaRPr lang="en-US" dirty="0"/>
          </a:p>
          <a:p>
            <a:r>
              <a:rPr lang="en-US" dirty="0"/>
              <a:t>Some cancers have alternative staging systems (e.g., leukemia). </a:t>
            </a:r>
          </a:p>
        </p:txBody>
      </p:sp>
    </p:spTree>
    <p:extLst>
      <p:ext uri="{BB962C8B-B14F-4D97-AF65-F5344CB8AC3E}">
        <p14:creationId xmlns:p14="http://schemas.microsoft.com/office/powerpoint/2010/main" val="212203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9139798" cy="6858000"/>
          </a:xfrm>
          <a:prstGeom prst="rect">
            <a:avLst/>
          </a:prstGeom>
        </p:spPr>
      </p:pic>
    </p:spTree>
    <p:extLst>
      <p:ext uri="{BB962C8B-B14F-4D97-AF65-F5344CB8AC3E}">
        <p14:creationId xmlns:p14="http://schemas.microsoft.com/office/powerpoint/2010/main" val="241981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7125" y="1803399"/>
            <a:ext cx="9046875" cy="3319357"/>
          </a:xfrm>
          <a:prstGeom prst="rect">
            <a:avLst/>
          </a:prstGeom>
        </p:spPr>
      </p:pic>
    </p:spTree>
    <p:extLst>
      <p:ext uri="{BB962C8B-B14F-4D97-AF65-F5344CB8AC3E}">
        <p14:creationId xmlns:p14="http://schemas.microsoft.com/office/powerpoint/2010/main" val="19862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788</TotalTime>
  <Words>1934</Words>
  <Application>Microsoft Office PowerPoint</Application>
  <PresentationFormat>On-screen Show (4:3)</PresentationFormat>
  <Paragraphs>203</Paragraphs>
  <Slides>36</Slides>
  <Notes>32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Cancer prediction in early stage</vt:lpstr>
      <vt:lpstr>What is cancer?</vt:lpstr>
      <vt:lpstr>PowerPoint Presentation</vt:lpstr>
      <vt:lpstr>Main Categories</vt:lpstr>
      <vt:lpstr>PowerPoint Presentation</vt:lpstr>
      <vt:lpstr>Cancer staging</vt:lpstr>
      <vt:lpstr>TNM staging </vt:lpstr>
      <vt:lpstr>PowerPoint Presentation</vt:lpstr>
      <vt:lpstr>PowerPoint Presentation</vt:lpstr>
      <vt:lpstr>Facts</vt:lpstr>
      <vt:lpstr>New cancer cases</vt:lpstr>
      <vt:lpstr>PowerPoint Presentation</vt:lpstr>
      <vt:lpstr>All Cancers Combined Incidence Rates* by State, 2010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Treatment</vt:lpstr>
      <vt:lpstr>Side Effects</vt:lpstr>
      <vt:lpstr>Costs of cancer</vt:lpstr>
      <vt:lpstr>PowerPoint Presentation</vt:lpstr>
      <vt:lpstr>ACA</vt:lpstr>
      <vt:lpstr>Effective Cancer Prevention </vt:lpstr>
      <vt:lpstr>Guidelines for the Early Detection of Cancer </vt:lpstr>
      <vt:lpstr>PowerPoint Presentation</vt:lpstr>
      <vt:lpstr>Colorectal cancer and polyps </vt:lpstr>
      <vt:lpstr>Lung cancer </vt:lpstr>
      <vt:lpstr>Prostate cancer </vt:lpstr>
      <vt:lpstr>PowerPoint Presentation</vt:lpstr>
      <vt:lpstr>PowerPoint Presentation</vt:lpstr>
      <vt:lpstr>PowerPoint Presentation</vt:lpstr>
      <vt:lpstr>A National Action Plan for Cancer Survivorship</vt:lpstr>
      <vt:lpstr>Translational Researches</vt:lpstr>
    </vt:vector>
  </TitlesOfParts>
  <Company>Burnet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Nang Pann Ei Kham</dc:creator>
  <cp:lastModifiedBy>BINUSHA S</cp:lastModifiedBy>
  <cp:revision>61</cp:revision>
  <dcterms:created xsi:type="dcterms:W3CDTF">2014-03-27T04:24:28Z</dcterms:created>
  <dcterms:modified xsi:type="dcterms:W3CDTF">2024-04-25T03:30:05Z</dcterms:modified>
</cp:coreProperties>
</file>