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howGuides="1">
      <p:cViewPr varScale="1">
        <p:scale>
          <a:sx n="91" d="100"/>
          <a:sy n="91" d="100"/>
        </p:scale>
        <p:origin x="360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8550" y="4825"/>
            <a:ext cx="4743450" cy="6853555"/>
          </a:xfrm>
          <a:custGeom>
            <a:avLst/>
            <a:gdLst/>
            <a:ahLst/>
            <a:cxnLst/>
            <a:rect l="l" t="t" r="r" b="b"/>
            <a:pathLst>
              <a:path w="4743450" h="6853555">
                <a:moveTo>
                  <a:pt x="1928876" y="0"/>
                </a:moveTo>
                <a:lnTo>
                  <a:pt x="3147186" y="6853169"/>
                </a:lnTo>
              </a:path>
              <a:path w="4743450" h="6853555">
                <a:moveTo>
                  <a:pt x="4743450" y="3690112"/>
                </a:moveTo>
                <a:lnTo>
                  <a:pt x="0" y="6853170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602851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7995"/>
                </a:lnTo>
                <a:lnTo>
                  <a:pt x="2589149" y="6857995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09999"/>
                </a:lnTo>
                <a:lnTo>
                  <a:pt x="3257550" y="3809999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7995"/>
                </a:lnTo>
                <a:lnTo>
                  <a:pt x="2854071" y="6857995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936223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7995"/>
                </a:lnTo>
                <a:lnTo>
                  <a:pt x="1255776" y="6857995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4"/>
                </a:lnTo>
                <a:lnTo>
                  <a:pt x="1819275" y="3267074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5" y="2847974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742950" y="1381125"/>
            <a:ext cx="1228725" cy="1057275"/>
          </a:xfrm>
          <a:custGeom>
            <a:avLst/>
            <a:gdLst/>
            <a:ahLst/>
            <a:cxnLst/>
            <a:rect l="l" t="t" r="r" b="b"/>
            <a:pathLst>
              <a:path w="1228725" h="1057275">
                <a:moveTo>
                  <a:pt x="964438" y="0"/>
                </a:moveTo>
                <a:lnTo>
                  <a:pt x="264312" y="0"/>
                </a:lnTo>
                <a:lnTo>
                  <a:pt x="0" y="528701"/>
                </a:lnTo>
                <a:lnTo>
                  <a:pt x="264312" y="1057275"/>
                </a:lnTo>
                <a:lnTo>
                  <a:pt x="964438" y="1057275"/>
                </a:lnTo>
                <a:lnTo>
                  <a:pt x="1228725" y="528701"/>
                </a:lnTo>
                <a:lnTo>
                  <a:pt x="964438" y="0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1838325" y="1104900"/>
            <a:ext cx="647700" cy="561975"/>
          </a:xfrm>
          <a:custGeom>
            <a:avLst/>
            <a:gdLst/>
            <a:ahLst/>
            <a:cxnLst/>
            <a:rect l="l" t="t" r="r" b="b"/>
            <a:pathLst>
              <a:path w="647700" h="561975">
                <a:moveTo>
                  <a:pt x="507238" y="0"/>
                </a:moveTo>
                <a:lnTo>
                  <a:pt x="140462" y="0"/>
                </a:lnTo>
                <a:lnTo>
                  <a:pt x="0" y="280924"/>
                </a:lnTo>
                <a:lnTo>
                  <a:pt x="140462" y="561975"/>
                </a:lnTo>
                <a:lnTo>
                  <a:pt x="507238" y="561975"/>
                </a:lnTo>
                <a:lnTo>
                  <a:pt x="647700" y="280924"/>
                </a:lnTo>
                <a:lnTo>
                  <a:pt x="507238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49752" y="2059305"/>
            <a:ext cx="6492494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8550" y="4825"/>
            <a:ext cx="4743450" cy="6853555"/>
          </a:xfrm>
          <a:custGeom>
            <a:avLst/>
            <a:gdLst/>
            <a:ahLst/>
            <a:cxnLst/>
            <a:rect l="l" t="t" r="r" b="b"/>
            <a:pathLst>
              <a:path w="4743450" h="6853555">
                <a:moveTo>
                  <a:pt x="1928876" y="0"/>
                </a:moveTo>
                <a:lnTo>
                  <a:pt x="3147186" y="6853169"/>
                </a:lnTo>
              </a:path>
              <a:path w="4743450" h="6853555">
                <a:moveTo>
                  <a:pt x="4743450" y="3690112"/>
                </a:moveTo>
                <a:lnTo>
                  <a:pt x="0" y="6853170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602851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7995"/>
                </a:lnTo>
                <a:lnTo>
                  <a:pt x="2589149" y="6857995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09999"/>
                </a:lnTo>
                <a:lnTo>
                  <a:pt x="3257550" y="3809999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7995"/>
                </a:lnTo>
                <a:lnTo>
                  <a:pt x="2854071" y="6857995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936223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7995"/>
                </a:lnTo>
                <a:lnTo>
                  <a:pt x="1255776" y="6857995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4"/>
                </a:lnTo>
                <a:lnTo>
                  <a:pt x="1819275" y="3267074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5" y="2847974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7212" y="211073"/>
            <a:ext cx="10577575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6900" y="1418589"/>
            <a:ext cx="10998200" cy="4294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971800" y="2057400"/>
            <a:ext cx="6492494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82620">
              <a:lnSpc>
                <a:spcPct val="100000"/>
              </a:lnSpc>
              <a:spcBef>
                <a:spcPts val="105"/>
              </a:spcBef>
            </a:pPr>
            <a:r>
              <a:rPr lang="en-US" spc="-20" dirty="0"/>
              <a:t>Sobika R</a:t>
            </a:r>
            <a:endParaRPr lang="en-US"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6172200" y="2819400"/>
            <a:ext cx="18440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rPr>
              <a:t>Final</a:t>
            </a:r>
            <a:r>
              <a:rPr sz="2400" b="1" spc="-120" dirty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spc="-20" dirty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rPr>
              <a:t>Project</a:t>
            </a:r>
            <a:endParaRPr sz="24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80089" y="6464604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rPr>
              <a:t>1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00" y="351231"/>
            <a:ext cx="8731250" cy="4904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2235" indent="-90170">
              <a:lnSpc>
                <a:spcPct val="100000"/>
              </a:lnSpc>
              <a:spcBef>
                <a:spcPts val="10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 panose="020F0502020204030204"/>
                <a:cs typeface="Calibri" panose="020F0502020204030204"/>
              </a:rPr>
              <a:t>Model</a:t>
            </a:r>
            <a:r>
              <a:rPr sz="2000" b="1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latin typeface="Calibri" panose="020F0502020204030204"/>
                <a:cs typeface="Calibri" panose="020F0502020204030204"/>
              </a:rPr>
              <a:t>Evaluation: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469900" marR="5080" lvl="1">
              <a:lnSpc>
                <a:spcPct val="100000"/>
              </a:lnSpc>
              <a:buSzPct val="95000"/>
              <a:buFont typeface="Arial MT"/>
              <a:buChar char="•"/>
              <a:tabLst>
                <a:tab pos="560070" algn="l"/>
              </a:tabLst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Evaluating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the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trained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model's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performance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on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the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validation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dataset</a:t>
            </a:r>
            <a:r>
              <a:rPr sz="20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to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assess </a:t>
            </a:r>
            <a:r>
              <a:rPr sz="2000" spc="-4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accuracy</a:t>
            </a:r>
            <a:r>
              <a:rPr sz="20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and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other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performance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metrics.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469900" marR="471805" lvl="1">
              <a:lnSpc>
                <a:spcPct val="100000"/>
              </a:lnSpc>
              <a:buSzPct val="95000"/>
              <a:buFont typeface="Arial MT"/>
              <a:buChar char="•"/>
              <a:tabLst>
                <a:tab pos="560070" algn="l"/>
              </a:tabLst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Visualizing</a:t>
            </a:r>
            <a:r>
              <a:rPr sz="2000" dirty="0">
                <a:latin typeface="Calibri" panose="020F0502020204030204"/>
                <a:cs typeface="Calibri" panose="020F0502020204030204"/>
              </a:rPr>
              <a:t> the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training </a:t>
            </a:r>
            <a:r>
              <a:rPr sz="2000" dirty="0">
                <a:latin typeface="Calibri" panose="020F0502020204030204"/>
                <a:cs typeface="Calibri" panose="020F0502020204030204"/>
              </a:rPr>
              <a:t>and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validation metrics</a:t>
            </a:r>
            <a:r>
              <a:rPr sz="20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using plots</a:t>
            </a:r>
            <a:r>
              <a:rPr sz="2000" dirty="0">
                <a:latin typeface="Calibri" panose="020F0502020204030204"/>
                <a:cs typeface="Calibri" panose="020F0502020204030204"/>
              </a:rPr>
              <a:t> to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analyze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model </a:t>
            </a:r>
            <a:r>
              <a:rPr sz="2000" spc="-4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performance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over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epochs.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02235" indent="-90170">
              <a:lnSpc>
                <a:spcPct val="100000"/>
              </a:lnSpc>
              <a:spcBef>
                <a:spcPts val="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 panose="020F0502020204030204"/>
                <a:cs typeface="Calibri" panose="020F0502020204030204"/>
              </a:rPr>
              <a:t>Model</a:t>
            </a:r>
            <a:r>
              <a:rPr sz="2000" b="1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latin typeface="Calibri" panose="020F0502020204030204"/>
                <a:cs typeface="Calibri" panose="020F0502020204030204"/>
              </a:rPr>
              <a:t>Deployment: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559435" lvl="1" indent="-90170">
              <a:lnSpc>
                <a:spcPct val="100000"/>
              </a:lnSpc>
              <a:buSzPct val="95000"/>
              <a:buFont typeface="Arial MT"/>
              <a:buChar char="•"/>
              <a:tabLst>
                <a:tab pos="560070" algn="l"/>
              </a:tabLst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Saving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the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trained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model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to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disk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using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the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save()</a:t>
            </a:r>
            <a:r>
              <a:rPr sz="20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method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for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future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use.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469900" marR="245745" lvl="1">
              <a:lnSpc>
                <a:spcPct val="100000"/>
              </a:lnSpc>
              <a:buSzPct val="95000"/>
              <a:buFont typeface="Arial MT"/>
              <a:buChar char="•"/>
              <a:tabLst>
                <a:tab pos="560070" algn="l"/>
              </a:tabLst>
            </a:pPr>
            <a:r>
              <a:rPr sz="2000" dirty="0">
                <a:latin typeface="Calibri" panose="020F0502020204030204"/>
                <a:cs typeface="Calibri" panose="020F0502020204030204"/>
              </a:rPr>
              <a:t>Building</a:t>
            </a:r>
            <a:r>
              <a:rPr sz="20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user-friendly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interface</a:t>
            </a:r>
            <a:r>
              <a:rPr sz="20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to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enable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users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to upload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handwritten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digit </a:t>
            </a:r>
            <a:r>
              <a:rPr sz="2000" spc="-434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images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and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receive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predictions from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the deployed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model.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559435" lvl="1" indent="-90170">
              <a:lnSpc>
                <a:spcPct val="100000"/>
              </a:lnSpc>
              <a:buSzPct val="95000"/>
              <a:buFont typeface="Arial MT"/>
              <a:buChar char="•"/>
              <a:tabLst>
                <a:tab pos="560070" algn="l"/>
              </a:tabLst>
            </a:pPr>
            <a:r>
              <a:rPr sz="2000" dirty="0">
                <a:latin typeface="Calibri" panose="020F0502020204030204"/>
                <a:cs typeface="Calibri" panose="020F0502020204030204"/>
              </a:rPr>
              <a:t>Preprocessing input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images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in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the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deployment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phase</a:t>
            </a:r>
            <a:r>
              <a:rPr sz="2000" dirty="0">
                <a:latin typeface="Calibri" panose="020F0502020204030204"/>
                <a:cs typeface="Calibri" panose="020F0502020204030204"/>
              </a:rPr>
              <a:t> to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prepare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them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for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469900">
              <a:lnSpc>
                <a:spcPct val="100000"/>
              </a:lnSpc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prediction</a:t>
            </a:r>
            <a:r>
              <a:rPr sz="20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by</a:t>
            </a:r>
            <a:r>
              <a:rPr sz="20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the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model.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02235" indent="-9017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 panose="020F0502020204030204"/>
                <a:cs typeface="Calibri" panose="020F0502020204030204"/>
              </a:rPr>
              <a:t>Testing</a:t>
            </a:r>
            <a:r>
              <a:rPr sz="2000" b="1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latin typeface="Calibri" panose="020F0502020204030204"/>
                <a:cs typeface="Calibri" panose="020F0502020204030204"/>
              </a:rPr>
              <a:t>and</a:t>
            </a:r>
            <a:r>
              <a:rPr sz="2000" b="1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latin typeface="Calibri" panose="020F0502020204030204"/>
                <a:cs typeface="Calibri" panose="020F0502020204030204"/>
              </a:rPr>
              <a:t>Validation: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469900" marR="556895" lvl="1">
              <a:lnSpc>
                <a:spcPct val="100000"/>
              </a:lnSpc>
              <a:buSzPct val="95000"/>
              <a:buFont typeface="Arial MT"/>
              <a:buChar char="•"/>
              <a:tabLst>
                <a:tab pos="560070" algn="l"/>
              </a:tabLst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Testing</a:t>
            </a:r>
            <a:r>
              <a:rPr sz="2000" dirty="0">
                <a:latin typeface="Calibri" panose="020F0502020204030204"/>
                <a:cs typeface="Calibri" panose="020F0502020204030204"/>
              </a:rPr>
              <a:t> the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deployed</a:t>
            </a:r>
            <a:r>
              <a:rPr sz="20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model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with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sample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images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to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verify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its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accuracy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and </a:t>
            </a:r>
            <a:r>
              <a:rPr sz="2000" spc="-434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performance.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559435" lvl="1" indent="-90170">
              <a:lnSpc>
                <a:spcPct val="100000"/>
              </a:lnSpc>
              <a:spcBef>
                <a:spcPts val="5"/>
              </a:spcBef>
              <a:buSzPct val="95000"/>
              <a:buFont typeface="Arial MT"/>
              <a:buChar char="•"/>
              <a:tabLst>
                <a:tab pos="560070" algn="l"/>
              </a:tabLst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Validating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the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model's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predictions</a:t>
            </a:r>
            <a:r>
              <a:rPr sz="2000" dirty="0">
                <a:latin typeface="Calibri" panose="020F0502020204030204"/>
                <a:cs typeface="Calibri" panose="020F0502020204030204"/>
              </a:rPr>
              <a:t> against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ground</a:t>
            </a:r>
            <a:r>
              <a:rPr sz="20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truth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labels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to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ensure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469900">
              <a:lnSpc>
                <a:spcPct val="100000"/>
              </a:lnSpc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consistency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and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reliability.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00" y="199136"/>
            <a:ext cx="8599805" cy="5513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libri" panose="020F0502020204030204"/>
                <a:cs typeface="Calibri" panose="020F0502020204030204"/>
              </a:rPr>
              <a:t>Value</a:t>
            </a:r>
            <a:r>
              <a:rPr sz="2000" b="1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latin typeface="Calibri" panose="020F0502020204030204"/>
                <a:cs typeface="Calibri" panose="020F0502020204030204"/>
              </a:rPr>
              <a:t>Composition: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 marR="4699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value</a:t>
            </a:r>
            <a:r>
              <a:rPr sz="2000" dirty="0">
                <a:latin typeface="Calibri" panose="020F0502020204030204"/>
                <a:cs typeface="Calibri" panose="020F0502020204030204"/>
              </a:rPr>
              <a:t> composition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of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the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project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lies</a:t>
            </a:r>
            <a:r>
              <a:rPr sz="20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in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its ability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to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provide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reliable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and 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efficient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solution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for</a:t>
            </a:r>
            <a:r>
              <a:rPr sz="2000" dirty="0">
                <a:latin typeface="Calibri" panose="020F0502020204030204"/>
                <a:cs typeface="Calibri" panose="020F0502020204030204"/>
              </a:rPr>
              <a:t> handwritten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digit </a:t>
            </a:r>
            <a:r>
              <a:rPr sz="2000" dirty="0">
                <a:latin typeface="Calibri" panose="020F0502020204030204"/>
                <a:cs typeface="Calibri" panose="020F0502020204030204"/>
              </a:rPr>
              <a:t>recognition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tasks.</a:t>
            </a:r>
            <a:r>
              <a:rPr sz="20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key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values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offered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by </a:t>
            </a:r>
            <a:r>
              <a:rPr sz="2000" spc="-4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the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project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include: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 panose="020F0502020204030204"/>
              <a:cs typeface="Calibri" panose="020F0502020204030204"/>
            </a:endParaRPr>
          </a:p>
          <a:p>
            <a:pPr marL="102235" indent="-9017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 panose="020F0502020204030204"/>
                <a:cs typeface="Calibri" panose="020F0502020204030204"/>
              </a:rPr>
              <a:t>Accuracy:</a:t>
            </a:r>
            <a:r>
              <a:rPr sz="2000" b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deep learning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model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delivers</a:t>
            </a:r>
            <a:r>
              <a:rPr sz="20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high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accuracy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in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recognizing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handwritten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digits,</a:t>
            </a:r>
            <a:r>
              <a:rPr sz="2000" dirty="0">
                <a:latin typeface="Calibri" panose="020F0502020204030204"/>
                <a:cs typeface="Calibri" panose="020F0502020204030204"/>
              </a:rPr>
              <a:t> enabling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users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to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trust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its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predictions for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various applications.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 marR="198755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 panose="020F0502020204030204"/>
                <a:cs typeface="Calibri" panose="020F0502020204030204"/>
              </a:rPr>
              <a:t>Efficiency:</a:t>
            </a:r>
            <a:r>
              <a:rPr sz="2000" b="1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model's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efficient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architecture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and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optimized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training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process 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ensure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fast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and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effective</a:t>
            </a:r>
            <a:r>
              <a:rPr sz="20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digit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recognition,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allowing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for</a:t>
            </a:r>
            <a:r>
              <a:rPr sz="2000" dirty="0">
                <a:latin typeface="Calibri" panose="020F0502020204030204"/>
                <a:cs typeface="Calibri" panose="020F0502020204030204"/>
              </a:rPr>
              <a:t> quick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turnaround</a:t>
            </a:r>
            <a:r>
              <a:rPr sz="20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times</a:t>
            </a:r>
            <a:r>
              <a:rPr sz="20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in </a:t>
            </a:r>
            <a:r>
              <a:rPr sz="2000" spc="-4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real-time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applications.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02235" indent="-90170">
              <a:lnSpc>
                <a:spcPct val="100000"/>
              </a:lnSpc>
              <a:spcBef>
                <a:spcPts val="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 panose="020F0502020204030204"/>
                <a:cs typeface="Calibri" panose="020F0502020204030204"/>
              </a:rPr>
              <a:t>Versatility:</a:t>
            </a:r>
            <a:r>
              <a:rPr sz="2000" b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model </a:t>
            </a:r>
            <a:r>
              <a:rPr sz="2000" dirty="0">
                <a:latin typeface="Calibri" panose="020F0502020204030204"/>
                <a:cs typeface="Calibri" panose="020F0502020204030204"/>
              </a:rPr>
              <a:t>can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recognize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digits </a:t>
            </a:r>
            <a:r>
              <a:rPr sz="2000" dirty="0">
                <a:latin typeface="Calibri" panose="020F0502020204030204"/>
                <a:cs typeface="Calibri" panose="020F0502020204030204"/>
              </a:rPr>
              <a:t>ranging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from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0 to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9,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catering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to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 wide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 panose="020F0502020204030204"/>
                <a:cs typeface="Calibri" panose="020F0502020204030204"/>
              </a:rPr>
              <a:t>range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digit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recognition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needs</a:t>
            </a:r>
            <a:r>
              <a:rPr sz="2000" dirty="0">
                <a:latin typeface="Calibri" panose="020F0502020204030204"/>
                <a:cs typeface="Calibri" panose="020F0502020204030204"/>
              </a:rPr>
              <a:t> across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different</a:t>
            </a:r>
            <a:r>
              <a:rPr sz="20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industries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and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domains.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 marR="1143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 panose="020F0502020204030204"/>
                <a:cs typeface="Calibri" panose="020F0502020204030204"/>
              </a:rPr>
              <a:t>Accessibility:</a:t>
            </a:r>
            <a:r>
              <a:rPr sz="2000" b="1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user-friendly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interface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makes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it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easy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for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users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to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interact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with </a:t>
            </a:r>
            <a:r>
              <a:rPr sz="2000" dirty="0">
                <a:latin typeface="Calibri" panose="020F0502020204030204"/>
                <a:cs typeface="Calibri" panose="020F0502020204030204"/>
              </a:rPr>
              <a:t> the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model,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upload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their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handwritten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digit </a:t>
            </a:r>
            <a:r>
              <a:rPr sz="2000" dirty="0">
                <a:latin typeface="Calibri" panose="020F0502020204030204"/>
                <a:cs typeface="Calibri" panose="020F0502020204030204"/>
              </a:rPr>
              <a:t>images,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and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receive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accurate</a:t>
            </a:r>
            <a:r>
              <a:rPr sz="2000" dirty="0">
                <a:latin typeface="Calibri" panose="020F0502020204030204"/>
                <a:cs typeface="Calibri" panose="020F0502020204030204"/>
              </a:rPr>
              <a:t> predictions </a:t>
            </a:r>
            <a:r>
              <a:rPr sz="2000" spc="-434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without</a:t>
            </a:r>
            <a:r>
              <a:rPr sz="20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requiring extensive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technical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knowledge.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 marR="508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 panose="020F0502020204030204"/>
                <a:cs typeface="Calibri" panose="020F0502020204030204"/>
              </a:rPr>
              <a:t>Reliability: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Through </a:t>
            </a:r>
            <a:r>
              <a:rPr sz="2000" dirty="0">
                <a:latin typeface="Calibri" panose="020F0502020204030204"/>
                <a:cs typeface="Calibri" panose="020F0502020204030204"/>
              </a:rPr>
              <a:t>rigorous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training, testing, </a:t>
            </a:r>
            <a:r>
              <a:rPr sz="2000" dirty="0">
                <a:latin typeface="Calibri" panose="020F0502020204030204"/>
                <a:cs typeface="Calibri" panose="020F0502020204030204"/>
              </a:rPr>
              <a:t>and validation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processes,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the model </a:t>
            </a:r>
            <a:r>
              <a:rPr sz="2000" spc="-4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demonstrates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reliability</a:t>
            </a:r>
            <a:r>
              <a:rPr sz="20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and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consistency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in its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predictions,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instilling</a:t>
            </a:r>
            <a:r>
              <a:rPr sz="20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confidence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in 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users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for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their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digit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recognition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tasks.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2438400"/>
            <a:ext cx="1304925" cy="222885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14248" y="258318"/>
            <a:ext cx="7472045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250" spc="-5" dirty="0"/>
              <a:t>THE</a:t>
            </a:r>
            <a:r>
              <a:rPr sz="4250" spc="-20" dirty="0"/>
              <a:t> </a:t>
            </a:r>
            <a:r>
              <a:rPr sz="4250" spc="-5" dirty="0"/>
              <a:t>WOW</a:t>
            </a:r>
            <a:r>
              <a:rPr sz="4250" spc="70" dirty="0"/>
              <a:t> </a:t>
            </a:r>
            <a:r>
              <a:rPr sz="4250" spc="-5" dirty="0"/>
              <a:t>IN</a:t>
            </a:r>
            <a:r>
              <a:rPr sz="4250" spc="-10" dirty="0"/>
              <a:t> YOUR</a:t>
            </a:r>
            <a:r>
              <a:rPr sz="4250" spc="15" dirty="0"/>
              <a:t> </a:t>
            </a:r>
            <a:r>
              <a:rPr sz="4250" spc="-15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282953" y="1037589"/>
            <a:ext cx="8105140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51765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The </a:t>
            </a:r>
            <a:r>
              <a:rPr sz="2000" dirty="0">
                <a:latin typeface="Calibri" panose="020F0502020204030204"/>
                <a:cs typeface="Calibri" panose="020F0502020204030204"/>
              </a:rPr>
              <a:t>"wow"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factor </a:t>
            </a:r>
            <a:r>
              <a:rPr sz="2000" dirty="0">
                <a:latin typeface="Calibri" panose="020F0502020204030204"/>
                <a:cs typeface="Calibri" panose="020F0502020204030204"/>
              </a:rPr>
              <a:t>in the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solution of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this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project lies </a:t>
            </a:r>
            <a:r>
              <a:rPr sz="2000" dirty="0">
                <a:latin typeface="Calibri" panose="020F0502020204030204"/>
                <a:cs typeface="Calibri" panose="020F0502020204030204"/>
              </a:rPr>
              <a:t>in its ability to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seamlessly </a:t>
            </a:r>
            <a:r>
              <a:rPr sz="2000" spc="-4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combine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cutting-edge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deep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learning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techniques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with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practical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usability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to 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deliver </a:t>
            </a:r>
            <a:r>
              <a:rPr sz="2000" dirty="0">
                <a:latin typeface="Calibri" panose="020F0502020204030204"/>
                <a:cs typeface="Calibri" panose="020F0502020204030204"/>
              </a:rPr>
              <a:t>an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impressive</a:t>
            </a:r>
            <a:r>
              <a:rPr sz="20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digit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recognition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system.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67310">
              <a:lnSpc>
                <a:spcPct val="100000"/>
              </a:lnSpc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Here</a:t>
            </a:r>
            <a:r>
              <a:rPr sz="2000" dirty="0">
                <a:latin typeface="Calibri" panose="020F0502020204030204"/>
                <a:cs typeface="Calibri" panose="020F0502020204030204"/>
              </a:rPr>
              <a:t> are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some</a:t>
            </a:r>
            <a:r>
              <a:rPr sz="2000" dirty="0">
                <a:latin typeface="Calibri" panose="020F0502020204030204"/>
                <a:cs typeface="Calibri" panose="020F0502020204030204"/>
              </a:rPr>
              <a:t> aspects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that contribute to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the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"wow"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factor: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 marR="42164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 panose="020F0502020204030204"/>
                <a:cs typeface="Calibri" panose="020F0502020204030204"/>
              </a:rPr>
              <a:t>State-of-the-Art </a:t>
            </a:r>
            <a:r>
              <a:rPr sz="2000" b="1" spc="-5" dirty="0">
                <a:latin typeface="Calibri" panose="020F0502020204030204"/>
                <a:cs typeface="Calibri" panose="020F0502020204030204"/>
              </a:rPr>
              <a:t>Accuracy: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The deep </a:t>
            </a:r>
            <a:r>
              <a:rPr sz="2000" dirty="0">
                <a:latin typeface="Calibri" panose="020F0502020204030204"/>
                <a:cs typeface="Calibri" panose="020F0502020204030204"/>
              </a:rPr>
              <a:t>learning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model </a:t>
            </a:r>
            <a:r>
              <a:rPr sz="2000" dirty="0">
                <a:latin typeface="Calibri" panose="020F0502020204030204"/>
                <a:cs typeface="Calibri" panose="020F0502020204030204"/>
              </a:rPr>
              <a:t>achieves remarkable </a:t>
            </a:r>
            <a:r>
              <a:rPr sz="2000" spc="-4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accuracy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in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recognizing</a:t>
            </a:r>
            <a:r>
              <a:rPr sz="20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handwritten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digits,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often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surpassing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human-level 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performance. </a:t>
            </a:r>
            <a:r>
              <a:rPr sz="2000" dirty="0">
                <a:latin typeface="Calibri" panose="020F0502020204030204"/>
                <a:cs typeface="Calibri" panose="020F0502020204030204"/>
              </a:rPr>
              <a:t>Witnessing the model accurately identify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digits with </a:t>
            </a:r>
            <a:r>
              <a:rPr sz="2000" dirty="0">
                <a:latin typeface="Calibri" panose="020F0502020204030204"/>
                <a:cs typeface="Calibri" panose="020F0502020204030204"/>
              </a:rPr>
              <a:t>such 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precision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can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elicit</a:t>
            </a:r>
            <a:r>
              <a:rPr sz="20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sense </a:t>
            </a:r>
            <a:r>
              <a:rPr sz="2000" dirty="0">
                <a:latin typeface="Calibri" panose="020F0502020204030204"/>
                <a:cs typeface="Calibri" panose="020F0502020204030204"/>
              </a:rPr>
              <a:t>of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amazement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and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wonder.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 panose="020F0502020204030204"/>
                <a:cs typeface="Calibri" panose="020F0502020204030204"/>
              </a:rPr>
              <a:t>Real-Time Prediction: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The </a:t>
            </a:r>
            <a:r>
              <a:rPr sz="2000" dirty="0">
                <a:latin typeface="Calibri" panose="020F0502020204030204"/>
                <a:cs typeface="Calibri" panose="020F0502020204030204"/>
              </a:rPr>
              <a:t>deployment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of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the model enables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real-time 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prediction of handwritten digit </a:t>
            </a:r>
            <a:r>
              <a:rPr sz="2000" dirty="0">
                <a:latin typeface="Calibri" panose="020F0502020204030204"/>
                <a:cs typeface="Calibri" panose="020F0502020204030204"/>
              </a:rPr>
              <a:t>images, providing instant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feedback </a:t>
            </a:r>
            <a:r>
              <a:rPr sz="2000" dirty="0">
                <a:latin typeface="Calibri" panose="020F0502020204030204"/>
                <a:cs typeface="Calibri" panose="020F0502020204030204"/>
              </a:rPr>
              <a:t>to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users. 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speed </a:t>
            </a:r>
            <a:r>
              <a:rPr sz="2000" dirty="0">
                <a:latin typeface="Calibri" panose="020F0502020204030204"/>
                <a:cs typeface="Calibri" panose="020F0502020204030204"/>
              </a:rPr>
              <a:t>and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responsiveness</a:t>
            </a:r>
            <a:r>
              <a:rPr sz="20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of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the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system</a:t>
            </a:r>
            <a:r>
              <a:rPr sz="2000" dirty="0">
                <a:latin typeface="Calibri" panose="020F0502020204030204"/>
                <a:cs typeface="Calibri" panose="020F0502020204030204"/>
              </a:rPr>
              <a:t> as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it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accurately </a:t>
            </a:r>
            <a:r>
              <a:rPr sz="2000" dirty="0">
                <a:latin typeface="Calibri" panose="020F0502020204030204"/>
                <a:cs typeface="Calibri" panose="020F0502020204030204"/>
              </a:rPr>
              <a:t>identifies</a:t>
            </a:r>
            <a:r>
              <a:rPr sz="20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digits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in </a:t>
            </a:r>
            <a:r>
              <a:rPr sz="2000" spc="-434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mere </a:t>
            </a:r>
            <a:r>
              <a:rPr sz="2000" dirty="0">
                <a:latin typeface="Calibri" panose="020F0502020204030204"/>
                <a:cs typeface="Calibri" panose="020F0502020204030204"/>
              </a:rPr>
              <a:t>seconds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can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evoke </a:t>
            </a:r>
            <a:r>
              <a:rPr sz="2000" dirty="0">
                <a:latin typeface="Calibri" panose="020F0502020204030204"/>
                <a:cs typeface="Calibri" panose="020F0502020204030204"/>
              </a:rPr>
              <a:t>a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sense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of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awe.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 marR="105410" algn="just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 panose="020F0502020204030204"/>
                <a:cs typeface="Calibri" panose="020F0502020204030204"/>
              </a:rPr>
              <a:t>User-Friendly Interface: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The </a:t>
            </a:r>
            <a:r>
              <a:rPr sz="2000" dirty="0">
                <a:latin typeface="Calibri" panose="020F0502020204030204"/>
                <a:cs typeface="Calibri" panose="020F0502020204030204"/>
              </a:rPr>
              <a:t>intuitive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user interface simplifies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the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process of </a:t>
            </a:r>
            <a:r>
              <a:rPr sz="2000" spc="-4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interacting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with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the model,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allowing users </a:t>
            </a:r>
            <a:r>
              <a:rPr sz="2000" dirty="0">
                <a:latin typeface="Calibri" panose="020F0502020204030204"/>
                <a:cs typeface="Calibri" panose="020F0502020204030204"/>
              </a:rPr>
              <a:t>to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effortlessly </a:t>
            </a:r>
            <a:r>
              <a:rPr sz="2000" dirty="0">
                <a:latin typeface="Calibri" panose="020F0502020204030204"/>
                <a:cs typeface="Calibri" panose="020F0502020204030204"/>
              </a:rPr>
              <a:t>upload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handwritten 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digit </a:t>
            </a:r>
            <a:r>
              <a:rPr sz="2000" dirty="0">
                <a:latin typeface="Calibri" panose="020F0502020204030204"/>
                <a:cs typeface="Calibri" panose="020F0502020204030204"/>
              </a:rPr>
              <a:t>images and receive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predictions. The seamless user </a:t>
            </a:r>
            <a:r>
              <a:rPr sz="2000" dirty="0">
                <a:latin typeface="Calibri" panose="020F0502020204030204"/>
                <a:cs typeface="Calibri" panose="020F0502020204030204"/>
              </a:rPr>
              <a:t>experience can leave 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users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impressed</a:t>
            </a:r>
            <a:r>
              <a:rPr sz="20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by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the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accessibility</a:t>
            </a:r>
            <a:r>
              <a:rPr sz="20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and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convenience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the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system.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03889" y="6464604"/>
            <a:ext cx="1657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30" dirty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rPr>
              <a:t>12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885189"/>
            <a:ext cx="8472805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 panose="020F0502020204030204"/>
                <a:cs typeface="Calibri" panose="020F0502020204030204"/>
              </a:rPr>
              <a:t>Versatility</a:t>
            </a:r>
            <a:r>
              <a:rPr sz="2000" b="1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latin typeface="Calibri" panose="020F0502020204030204"/>
                <a:cs typeface="Calibri" panose="020F0502020204030204"/>
              </a:rPr>
              <a:t>and</a:t>
            </a:r>
            <a:r>
              <a:rPr sz="2000" b="1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latin typeface="Calibri" panose="020F0502020204030204"/>
                <a:cs typeface="Calibri" panose="020F0502020204030204"/>
              </a:rPr>
              <a:t>Adaptability: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20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model's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ability</a:t>
            </a:r>
            <a:r>
              <a:rPr sz="20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to</a:t>
            </a:r>
            <a:r>
              <a:rPr sz="20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recognize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digits</a:t>
            </a:r>
            <a:r>
              <a:rPr sz="20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across 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various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handwriting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styles,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sizes,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and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orientations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demonstrates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its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versatility</a:t>
            </a:r>
            <a:r>
              <a:rPr sz="20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and </a:t>
            </a:r>
            <a:r>
              <a:rPr sz="2000" spc="-434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adaptability.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Users</a:t>
            </a:r>
            <a:r>
              <a:rPr sz="20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may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be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amazed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by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how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effectively</a:t>
            </a:r>
            <a:r>
              <a:rPr sz="20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the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system</a:t>
            </a:r>
            <a:r>
              <a:rPr sz="2000" dirty="0">
                <a:latin typeface="Calibri" panose="020F0502020204030204"/>
                <a:cs typeface="Calibri" panose="020F0502020204030204"/>
              </a:rPr>
              <a:t> handles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diverse </a:t>
            </a:r>
            <a:r>
              <a:rPr sz="2000" spc="-434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inputs</a:t>
            </a:r>
            <a:r>
              <a:rPr sz="20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with consistent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accuracy.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50">
              <a:latin typeface="Calibri" panose="020F0502020204030204"/>
              <a:cs typeface="Calibri" panose="020F0502020204030204"/>
            </a:endParaRPr>
          </a:p>
          <a:p>
            <a:pPr marL="12700" marR="5715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 panose="020F0502020204030204"/>
                <a:cs typeface="Calibri" panose="020F0502020204030204"/>
              </a:rPr>
              <a:t>Demonstration </a:t>
            </a:r>
            <a:r>
              <a:rPr sz="2000" b="1" dirty="0">
                <a:latin typeface="Calibri" panose="020F0502020204030204"/>
                <a:cs typeface="Calibri" panose="020F0502020204030204"/>
              </a:rPr>
              <a:t>of Advanced </a:t>
            </a:r>
            <a:r>
              <a:rPr sz="2000" b="1" spc="-5" dirty="0">
                <a:latin typeface="Calibri" panose="020F0502020204030204"/>
                <a:cs typeface="Calibri" panose="020F0502020204030204"/>
              </a:rPr>
              <a:t>Technology: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The project showcases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the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power </a:t>
            </a:r>
            <a:r>
              <a:rPr sz="2000" dirty="0">
                <a:latin typeface="Calibri" panose="020F0502020204030204"/>
                <a:cs typeface="Calibri" panose="020F0502020204030204"/>
              </a:rPr>
              <a:t>and 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potential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deep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learning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technology</a:t>
            </a:r>
            <a:r>
              <a:rPr sz="20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in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solving</a:t>
            </a:r>
            <a:r>
              <a:rPr sz="2000" dirty="0">
                <a:latin typeface="Calibri" panose="020F0502020204030204"/>
                <a:cs typeface="Calibri" panose="020F0502020204030204"/>
              </a:rPr>
              <a:t> real-world</a:t>
            </a:r>
            <a:r>
              <a:rPr sz="20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problems.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Witnessing 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the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model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accurately</a:t>
            </a:r>
            <a:r>
              <a:rPr sz="2000" dirty="0">
                <a:latin typeface="Calibri" panose="020F0502020204030204"/>
                <a:cs typeface="Calibri" panose="020F0502020204030204"/>
              </a:rPr>
              <a:t> interpret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and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classify</a:t>
            </a:r>
            <a:r>
              <a:rPr sz="20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handwritten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digits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demonstrates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the 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capabilities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of </a:t>
            </a:r>
            <a:r>
              <a:rPr sz="2000" dirty="0">
                <a:latin typeface="Calibri" panose="020F0502020204030204"/>
                <a:cs typeface="Calibri" panose="020F0502020204030204"/>
              </a:rPr>
              <a:t>advanced machine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learning</a:t>
            </a:r>
            <a:r>
              <a:rPr sz="2000" dirty="0">
                <a:latin typeface="Calibri" panose="020F0502020204030204"/>
                <a:cs typeface="Calibri" panose="020F0502020204030204"/>
              </a:rPr>
              <a:t> algorithms,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leaving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lasting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impression </a:t>
            </a:r>
            <a:r>
              <a:rPr sz="2000" spc="-434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on</a:t>
            </a:r>
            <a:r>
              <a:rPr sz="20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users.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 panose="020F0502020204030204"/>
              <a:cs typeface="Calibri" panose="020F0502020204030204"/>
            </a:endParaRPr>
          </a:p>
          <a:p>
            <a:pPr marL="12700" marR="238125">
              <a:lnSpc>
                <a:spcPct val="100000"/>
              </a:lnSpc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Overall,</a:t>
            </a:r>
            <a:r>
              <a:rPr sz="2000" dirty="0">
                <a:latin typeface="Calibri" panose="020F0502020204030204"/>
                <a:cs typeface="Calibri" panose="020F0502020204030204"/>
              </a:rPr>
              <a:t> the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seamless</a:t>
            </a:r>
            <a:r>
              <a:rPr sz="20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integration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of </a:t>
            </a:r>
            <a:r>
              <a:rPr sz="2000" dirty="0">
                <a:latin typeface="Calibri" panose="020F0502020204030204"/>
                <a:cs typeface="Calibri" panose="020F0502020204030204"/>
              </a:rPr>
              <a:t>advanced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deep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learning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techniques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with 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practical usability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and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real-time</a:t>
            </a:r>
            <a:r>
              <a:rPr sz="20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functionality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creates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truly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impressive</a:t>
            </a:r>
            <a:r>
              <a:rPr sz="20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solution </a:t>
            </a:r>
            <a:r>
              <a:rPr sz="2000" spc="-434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that can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evoke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 "wow"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response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from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users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experiencing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its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capabilities.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303889" y="6464604"/>
            <a:ext cx="1657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30" dirty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rPr>
              <a:t>14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39241" y="273507"/>
            <a:ext cx="329755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MODELLING</a:t>
            </a:r>
            <a:endParaRPr spc="-15" dirty="0"/>
          </a:p>
        </p:txBody>
      </p:sp>
      <p:pic>
        <p:nvPicPr>
          <p:cNvPr id="10" name="object 10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858904" y="1444351"/>
            <a:ext cx="2058537" cy="476992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07212" y="211073"/>
            <a:ext cx="24447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R</a:t>
            </a:r>
            <a:r>
              <a:rPr spc="-60" dirty="0"/>
              <a:t>E</a:t>
            </a:r>
            <a:r>
              <a:rPr spc="-70" dirty="0"/>
              <a:t>S</a:t>
            </a:r>
            <a:r>
              <a:rPr spc="-65" dirty="0"/>
              <a:t>UL</a:t>
            </a:r>
            <a:r>
              <a:rPr spc="-60" dirty="0"/>
              <a:t>T</a:t>
            </a:r>
            <a:r>
              <a:rPr dirty="0"/>
              <a:t>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96900" y="1418589"/>
            <a:ext cx="8515985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2235" indent="-90170">
              <a:lnSpc>
                <a:spcPct val="100000"/>
              </a:lnSpc>
              <a:spcBef>
                <a:spcPts val="10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 panose="020F0502020204030204"/>
                <a:cs typeface="Calibri" panose="020F0502020204030204"/>
              </a:rPr>
              <a:t>Model</a:t>
            </a:r>
            <a:r>
              <a:rPr sz="2000" b="1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latin typeface="Calibri" panose="020F0502020204030204"/>
                <a:cs typeface="Calibri" panose="020F0502020204030204"/>
              </a:rPr>
              <a:t>Accuracy:</a:t>
            </a:r>
            <a:r>
              <a:rPr sz="2000" b="1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Achieved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high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accuracy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in correctly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identifying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handwritten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digits.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 marR="436245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 panose="020F0502020204030204"/>
                <a:cs typeface="Calibri" panose="020F0502020204030204"/>
              </a:rPr>
              <a:t>Confusion Matrix: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Provided </a:t>
            </a:r>
            <a:r>
              <a:rPr sz="2000" dirty="0">
                <a:latin typeface="Calibri" panose="020F0502020204030204"/>
                <a:cs typeface="Calibri" panose="020F0502020204030204"/>
              </a:rPr>
              <a:t>insights into model performance across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different </a:t>
            </a:r>
            <a:r>
              <a:rPr sz="2000" spc="-4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digit</a:t>
            </a:r>
            <a:r>
              <a:rPr sz="20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classes.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 marR="398145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 panose="020F0502020204030204"/>
                <a:cs typeface="Calibri" panose="020F0502020204030204"/>
              </a:rPr>
              <a:t>Evaluation Metrics: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Calculated </a:t>
            </a:r>
            <a:r>
              <a:rPr sz="2000" dirty="0">
                <a:latin typeface="Calibri" panose="020F0502020204030204"/>
                <a:cs typeface="Calibri" panose="020F0502020204030204"/>
              </a:rPr>
              <a:t>precision, recall, and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F1-score </a:t>
            </a:r>
            <a:r>
              <a:rPr sz="2000" dirty="0">
                <a:latin typeface="Calibri" panose="020F0502020204030204"/>
                <a:cs typeface="Calibri" panose="020F0502020204030204"/>
              </a:rPr>
              <a:t>to assess model </a:t>
            </a:r>
            <a:r>
              <a:rPr sz="2000" spc="-4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performance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comprehensively.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02235" indent="-90170">
              <a:lnSpc>
                <a:spcPct val="100000"/>
              </a:lnSpc>
              <a:spcBef>
                <a:spcPts val="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 panose="020F0502020204030204"/>
                <a:cs typeface="Calibri" panose="020F0502020204030204"/>
              </a:rPr>
              <a:t>Visualization:</a:t>
            </a:r>
            <a:r>
              <a:rPr sz="2000" b="1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Visualized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training</a:t>
            </a:r>
            <a:r>
              <a:rPr sz="2000" dirty="0">
                <a:latin typeface="Calibri" panose="020F0502020204030204"/>
                <a:cs typeface="Calibri" panose="020F0502020204030204"/>
              </a:rPr>
              <a:t> and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validation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metrics,</a:t>
            </a:r>
            <a:r>
              <a:rPr sz="20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as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well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as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confusion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 panose="020F0502020204030204"/>
                <a:cs typeface="Calibri" panose="020F0502020204030204"/>
              </a:rPr>
              <a:t>matrix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heatmaps,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for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better understanding.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 marR="33147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 panose="020F0502020204030204"/>
                <a:cs typeface="Calibri" panose="020F0502020204030204"/>
              </a:rPr>
              <a:t>Real-World</a:t>
            </a:r>
            <a:r>
              <a:rPr sz="2000" b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latin typeface="Calibri" panose="020F0502020204030204"/>
                <a:cs typeface="Calibri" panose="020F0502020204030204"/>
              </a:rPr>
              <a:t>Application:</a:t>
            </a:r>
            <a:r>
              <a:rPr sz="2000" b="1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Demonstrated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practical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usability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and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effectiveness</a:t>
            </a:r>
            <a:r>
              <a:rPr sz="20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of </a:t>
            </a:r>
            <a:r>
              <a:rPr sz="2000" spc="-4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the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digit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recognition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system.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02235" indent="-9017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 panose="020F0502020204030204"/>
                <a:cs typeface="Calibri" panose="020F0502020204030204"/>
              </a:rPr>
              <a:t>Comparison</a:t>
            </a:r>
            <a:r>
              <a:rPr sz="2000" b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latin typeface="Calibri" panose="020F0502020204030204"/>
                <a:cs typeface="Calibri" panose="020F0502020204030204"/>
              </a:rPr>
              <a:t>with</a:t>
            </a:r>
            <a:r>
              <a:rPr sz="2000" b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latin typeface="Calibri" panose="020F0502020204030204"/>
                <a:cs typeface="Calibri" panose="020F0502020204030204"/>
              </a:rPr>
              <a:t>Baselines:</a:t>
            </a:r>
            <a:r>
              <a:rPr sz="2000" b="1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Compared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model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performance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with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baseline</a:t>
            </a:r>
            <a:r>
              <a:rPr sz="20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models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or</a:t>
            </a:r>
            <a:r>
              <a:rPr sz="20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existing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solutions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for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validation.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 marR="72517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 panose="020F0502020204030204"/>
                <a:cs typeface="Calibri" panose="020F0502020204030204"/>
              </a:rPr>
              <a:t>Deployment </a:t>
            </a:r>
            <a:r>
              <a:rPr sz="2000" b="1" dirty="0">
                <a:latin typeface="Calibri" panose="020F0502020204030204"/>
                <a:cs typeface="Calibri" panose="020F0502020204030204"/>
              </a:rPr>
              <a:t>Success: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Successfully </a:t>
            </a:r>
            <a:r>
              <a:rPr sz="2000" dirty="0">
                <a:latin typeface="Calibri" panose="020F0502020204030204"/>
                <a:cs typeface="Calibri" panose="020F0502020204030204"/>
              </a:rPr>
              <a:t>deployed the model into a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user-friendly </a:t>
            </a:r>
            <a:r>
              <a:rPr sz="2000" spc="-4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interface,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receiving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positive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user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feedback.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03889" y="6464604"/>
            <a:ext cx="1657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30" dirty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rPr>
              <a:t>15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443787" y="0"/>
            <a:ext cx="4752975" cy="6863080"/>
            <a:chOff x="7443787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7448550" y="4825"/>
              <a:ext cx="4743450" cy="6853555"/>
            </a:xfrm>
            <a:custGeom>
              <a:avLst/>
              <a:gdLst/>
              <a:ahLst/>
              <a:cxnLst/>
              <a:rect l="l" t="t" r="r" b="b"/>
              <a:pathLst>
                <a:path w="4743450" h="6853555">
                  <a:moveTo>
                    <a:pt x="1928876" y="0"/>
                  </a:moveTo>
                  <a:lnTo>
                    <a:pt x="3147186" y="6853169"/>
                  </a:lnTo>
                </a:path>
                <a:path w="4743450" h="6853555">
                  <a:moveTo>
                    <a:pt x="4743450" y="3690112"/>
                  </a:moveTo>
                  <a:lnTo>
                    <a:pt x="0" y="6853170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602851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49" y="0"/>
                  </a:moveTo>
                  <a:lnTo>
                    <a:pt x="0" y="0"/>
                  </a:lnTo>
                  <a:lnTo>
                    <a:pt x="1208913" y="6857995"/>
                  </a:lnTo>
                  <a:lnTo>
                    <a:pt x="2589149" y="6857995"/>
                  </a:lnTo>
                  <a:lnTo>
                    <a:pt x="258914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09999"/>
                  </a:lnTo>
                  <a:lnTo>
                    <a:pt x="3257550" y="3809999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337929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71" y="0"/>
                  </a:moveTo>
                  <a:lnTo>
                    <a:pt x="0" y="0"/>
                  </a:lnTo>
                  <a:lnTo>
                    <a:pt x="2470023" y="6857995"/>
                  </a:lnTo>
                  <a:lnTo>
                    <a:pt x="2854071" y="6857995"/>
                  </a:lnTo>
                  <a:lnTo>
                    <a:pt x="2854071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936223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76" y="0"/>
                  </a:moveTo>
                  <a:lnTo>
                    <a:pt x="0" y="0"/>
                  </a:lnTo>
                  <a:lnTo>
                    <a:pt x="1114552" y="6857995"/>
                  </a:lnTo>
                  <a:lnTo>
                    <a:pt x="1255776" y="6857995"/>
                  </a:lnTo>
                  <a:lnTo>
                    <a:pt x="125577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4"/>
                  </a:lnTo>
                  <a:lnTo>
                    <a:pt x="1819275" y="3267074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5" y="2847974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596900" y="590633"/>
            <a:ext cx="7038340" cy="108267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9540">
              <a:lnSpc>
                <a:spcPct val="100000"/>
              </a:lnSpc>
              <a:spcBef>
                <a:spcPts val="655"/>
              </a:spcBef>
            </a:pPr>
            <a:r>
              <a:rPr sz="4250" spc="-5" dirty="0"/>
              <a:t>PROJECT</a:t>
            </a:r>
            <a:r>
              <a:rPr sz="4250" spc="-120" dirty="0"/>
              <a:t> </a:t>
            </a:r>
            <a:r>
              <a:rPr sz="4250" spc="-10" dirty="0"/>
              <a:t>TITLE</a:t>
            </a:r>
            <a:endParaRPr sz="4250"/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Project</a:t>
            </a:r>
            <a:r>
              <a:rPr sz="2000" u="heavy" spc="-25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Title: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"Handwritten</a:t>
            </a:r>
            <a:r>
              <a:rPr sz="2000" u="heavy" spc="-20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Digit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 Recognition</a:t>
            </a:r>
            <a:r>
              <a:rPr sz="2000" u="heavy" spc="-30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using</a:t>
            </a:r>
            <a:r>
              <a:rPr sz="2000" u="heavy" spc="-15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Deep</a:t>
            </a:r>
            <a:r>
              <a:rPr sz="2000" u="heavy" spc="25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Learning“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6900" y="2257170"/>
            <a:ext cx="8378190" cy="276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Introduction:</a:t>
            </a:r>
            <a:r>
              <a:rPr sz="2000" b="1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Handwritten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digit </a:t>
            </a:r>
            <a:r>
              <a:rPr sz="2000" dirty="0">
                <a:latin typeface="Calibri" panose="020F0502020204030204"/>
                <a:cs typeface="Calibri" panose="020F0502020204030204"/>
              </a:rPr>
              <a:t>recognition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is </a:t>
            </a:r>
            <a:r>
              <a:rPr sz="2000" dirty="0">
                <a:latin typeface="Calibri" panose="020F0502020204030204"/>
                <a:cs typeface="Calibri" panose="020F0502020204030204"/>
              </a:rPr>
              <a:t>a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classic problem </a:t>
            </a:r>
            <a:r>
              <a:rPr sz="2000" dirty="0">
                <a:latin typeface="Calibri" panose="020F0502020204030204"/>
                <a:cs typeface="Calibri" panose="020F0502020204030204"/>
              </a:rPr>
              <a:t>in the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field of </a:t>
            </a:r>
            <a:r>
              <a:rPr sz="2000" dirty="0">
                <a:latin typeface="Calibri" panose="020F0502020204030204"/>
                <a:cs typeface="Calibri" panose="020F0502020204030204"/>
              </a:rPr>
              <a:t> machine learning and computer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vision. </a:t>
            </a:r>
            <a:r>
              <a:rPr sz="2000" dirty="0">
                <a:latin typeface="Calibri" panose="020F0502020204030204"/>
                <a:cs typeface="Calibri" panose="020F0502020204030204"/>
              </a:rPr>
              <a:t>In this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project, </a:t>
            </a:r>
            <a:r>
              <a:rPr sz="2000" dirty="0">
                <a:latin typeface="Calibri" panose="020F0502020204030204"/>
                <a:cs typeface="Calibri" panose="020F0502020204030204"/>
              </a:rPr>
              <a:t>we aim to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develop </a:t>
            </a:r>
            <a:r>
              <a:rPr sz="2000" dirty="0">
                <a:latin typeface="Calibri" panose="020F0502020204030204"/>
                <a:cs typeface="Calibri" panose="020F0502020204030204"/>
              </a:rPr>
              <a:t>a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deep </a:t>
            </a:r>
            <a:r>
              <a:rPr sz="2000" dirty="0">
                <a:latin typeface="Calibri" panose="020F0502020204030204"/>
                <a:cs typeface="Calibri" panose="020F0502020204030204"/>
              </a:rPr>
              <a:t> learning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model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capable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of accurately</a:t>
            </a:r>
            <a:r>
              <a:rPr sz="2000" dirty="0">
                <a:latin typeface="Calibri" panose="020F0502020204030204"/>
                <a:cs typeface="Calibri" panose="020F0502020204030204"/>
              </a:rPr>
              <a:t> recognizing</a:t>
            </a:r>
            <a:r>
              <a:rPr sz="20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handwritten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digits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from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the 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MNIST</a:t>
            </a:r>
            <a:r>
              <a:rPr sz="20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dataset.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We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will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train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</a:t>
            </a:r>
            <a:r>
              <a:rPr sz="20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convolutional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neural network (CNN)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using</a:t>
            </a:r>
            <a:r>
              <a:rPr sz="2000" dirty="0">
                <a:latin typeface="Calibri" panose="020F0502020204030204"/>
                <a:cs typeface="Calibri" panose="020F0502020204030204"/>
              </a:rPr>
              <a:t> the 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Keras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library</a:t>
            </a:r>
            <a:r>
              <a:rPr sz="2000" dirty="0">
                <a:latin typeface="Calibri" panose="020F0502020204030204"/>
                <a:cs typeface="Calibri" panose="020F0502020204030204"/>
              </a:rPr>
              <a:t> in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TensorFlow.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The trained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model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will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then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be deployed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to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predict </a:t>
            </a:r>
            <a:r>
              <a:rPr sz="2000" dirty="0">
                <a:latin typeface="Calibri" panose="020F0502020204030204"/>
                <a:cs typeface="Calibri" panose="020F0502020204030204"/>
              </a:rPr>
              <a:t> the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digits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present</a:t>
            </a:r>
            <a:r>
              <a:rPr sz="2000" dirty="0">
                <a:latin typeface="Calibri" panose="020F0502020204030204"/>
                <a:cs typeface="Calibri" panose="020F0502020204030204"/>
              </a:rPr>
              <a:t> in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user-provided images.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The </a:t>
            </a:r>
            <a:r>
              <a:rPr sz="2000" dirty="0">
                <a:latin typeface="Calibri" panose="020F0502020204030204"/>
                <a:cs typeface="Calibri" panose="020F0502020204030204"/>
              </a:rPr>
              <a:t>project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will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showcase</a:t>
            </a:r>
            <a:r>
              <a:rPr sz="2000" dirty="0">
                <a:latin typeface="Calibri" panose="020F0502020204030204"/>
                <a:cs typeface="Calibri" panose="020F0502020204030204"/>
              </a:rPr>
              <a:t> the 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effectiveness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of deep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learning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techniques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in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digit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recognition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tasks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and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provide </a:t>
            </a:r>
            <a:r>
              <a:rPr sz="2000" dirty="0">
                <a:latin typeface="Calibri" panose="020F0502020204030204"/>
                <a:cs typeface="Calibri" panose="020F0502020204030204"/>
              </a:rPr>
              <a:t>a </a:t>
            </a:r>
            <a:r>
              <a:rPr sz="2000" spc="-4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practical demonstration </a:t>
            </a:r>
            <a:r>
              <a:rPr sz="2000" dirty="0">
                <a:latin typeface="Calibri" panose="020F0502020204030204"/>
                <a:cs typeface="Calibri" panose="020F0502020204030204"/>
              </a:rPr>
              <a:t>of how to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build </a:t>
            </a:r>
            <a:r>
              <a:rPr sz="2000" dirty="0">
                <a:latin typeface="Calibri" panose="020F0502020204030204"/>
                <a:cs typeface="Calibri" panose="020F0502020204030204"/>
              </a:rPr>
              <a:t>and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deploy such models for </a:t>
            </a:r>
            <a:r>
              <a:rPr sz="2000" dirty="0">
                <a:latin typeface="Calibri" panose="020F0502020204030204"/>
                <a:cs typeface="Calibri" panose="020F0502020204030204"/>
              </a:rPr>
              <a:t>real-world 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applications.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380089" y="6464604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rPr>
              <a:t>2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" name="object 2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443787" y="0"/>
            <a:ext cx="4752975" cy="6863080"/>
            <a:chOff x="7443787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7448550" y="4825"/>
              <a:ext cx="4743450" cy="6853555"/>
            </a:xfrm>
            <a:custGeom>
              <a:avLst/>
              <a:gdLst/>
              <a:ahLst/>
              <a:cxnLst/>
              <a:rect l="l" t="t" r="r" b="b"/>
              <a:pathLst>
                <a:path w="4743450" h="6853555">
                  <a:moveTo>
                    <a:pt x="1928876" y="0"/>
                  </a:moveTo>
                  <a:lnTo>
                    <a:pt x="3147186" y="6853169"/>
                  </a:lnTo>
                </a:path>
                <a:path w="4743450" h="6853555">
                  <a:moveTo>
                    <a:pt x="4743450" y="3690112"/>
                  </a:moveTo>
                  <a:lnTo>
                    <a:pt x="0" y="6853170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602851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49" y="0"/>
                  </a:moveTo>
                  <a:lnTo>
                    <a:pt x="0" y="0"/>
                  </a:lnTo>
                  <a:lnTo>
                    <a:pt x="1208913" y="6857995"/>
                  </a:lnTo>
                  <a:lnTo>
                    <a:pt x="2589149" y="6857995"/>
                  </a:lnTo>
                  <a:lnTo>
                    <a:pt x="258914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09999"/>
                  </a:lnTo>
                  <a:lnTo>
                    <a:pt x="3257550" y="3809999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337929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71" y="0"/>
                  </a:moveTo>
                  <a:lnTo>
                    <a:pt x="0" y="0"/>
                  </a:lnTo>
                  <a:lnTo>
                    <a:pt x="2470023" y="6857995"/>
                  </a:lnTo>
                  <a:lnTo>
                    <a:pt x="2854071" y="6857995"/>
                  </a:lnTo>
                  <a:lnTo>
                    <a:pt x="2854071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936223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76" y="0"/>
                  </a:moveTo>
                  <a:lnTo>
                    <a:pt x="0" y="0"/>
                  </a:lnTo>
                  <a:lnTo>
                    <a:pt x="1114552" y="6857995"/>
                  </a:lnTo>
                  <a:lnTo>
                    <a:pt x="1255776" y="6857995"/>
                  </a:lnTo>
                  <a:lnTo>
                    <a:pt x="125577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4"/>
                  </a:lnTo>
                  <a:lnTo>
                    <a:pt x="1819275" y="3267074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5" y="2847974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52551" y="6488605"/>
            <a:ext cx="173799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5"/>
              </a:lnSpc>
              <a:tabLst>
                <a:tab pos="786130" algn="l"/>
              </a:tabLst>
            </a:pPr>
            <a:r>
              <a:rPr sz="1100" spc="-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4	</a:t>
            </a:r>
            <a:r>
              <a:rPr sz="1100" b="1" spc="-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-10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100" b="1" spc="-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nu</a:t>
            </a:r>
            <a:r>
              <a:rPr sz="1100" b="1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60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-1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Re</a:t>
            </a:r>
            <a:r>
              <a:rPr sz="1100" b="1" spc="-10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20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-1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625" y="3819519"/>
            <a:ext cx="4124325" cy="3009900"/>
            <a:chOff x="47625" y="3819519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19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39241" y="139159"/>
            <a:ext cx="2864485" cy="1428750"/>
          </a:xfrm>
          <a:prstGeom prst="rect">
            <a:avLst/>
          </a:prstGeom>
        </p:spPr>
        <p:txBody>
          <a:bodyPr vert="horz" wrap="square" lIns="0" tIns="301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75"/>
              </a:spcBef>
            </a:pPr>
            <a:r>
              <a:rPr spc="-15" dirty="0"/>
              <a:t>AGENDA</a:t>
            </a:r>
            <a:endParaRPr spc="-15" dirty="0"/>
          </a:p>
          <a:p>
            <a:pPr marL="1089660">
              <a:lnSpc>
                <a:spcPct val="100000"/>
              </a:lnSpc>
              <a:spcBef>
                <a:spcPts val="850"/>
              </a:spcBef>
            </a:pPr>
            <a:r>
              <a:rPr sz="1800" b="0" dirty="0">
                <a:latin typeface="Calibri" panose="020F0502020204030204"/>
                <a:cs typeface="Calibri" panose="020F0502020204030204"/>
              </a:rPr>
              <a:t>1.)</a:t>
            </a:r>
            <a:r>
              <a:rPr sz="1800" b="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0" spc="-5" dirty="0">
                <a:latin typeface="Calibri" panose="020F0502020204030204"/>
                <a:cs typeface="Calibri" panose="020F0502020204030204"/>
              </a:rPr>
              <a:t>INTRODUCTION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16354" y="1816430"/>
            <a:ext cx="4093845" cy="35928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2.)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PROBLEM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STATEMENT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 panose="020F0502020204030204"/>
                <a:cs typeface="Calibri" panose="020F0502020204030204"/>
              </a:rPr>
              <a:t>3.)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PROJECT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OVERVEIW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4.)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END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USERS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 panose="020F0502020204030204"/>
                <a:cs typeface="Calibri" panose="020F0502020204030204"/>
              </a:rPr>
              <a:t>5.)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SOLUTION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AND ITS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VALUE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PROPOSITION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6.)THE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BENEFITS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SOLUTION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7.)MODELLING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8.)RESULTS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380089" y="6464604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rPr>
              <a:t>3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2891" y="598424"/>
            <a:ext cx="5652135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28595" algn="l"/>
              </a:tabLst>
            </a:pPr>
            <a:r>
              <a:rPr sz="4250" spc="-15" dirty="0"/>
              <a:t>PROBLEM	</a:t>
            </a:r>
            <a:r>
              <a:rPr sz="4250" spc="-70" dirty="0"/>
              <a:t>STATEMENT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520700" y="2097151"/>
            <a:ext cx="7385050" cy="3684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The </a:t>
            </a:r>
            <a:r>
              <a:rPr sz="2000" dirty="0">
                <a:latin typeface="Calibri" panose="020F0502020204030204"/>
                <a:cs typeface="Calibri" panose="020F0502020204030204"/>
              </a:rPr>
              <a:t>task is to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develop </a:t>
            </a:r>
            <a:r>
              <a:rPr sz="2000" dirty="0">
                <a:latin typeface="Calibri" panose="020F0502020204030204"/>
                <a:cs typeface="Calibri" panose="020F0502020204030204"/>
              </a:rPr>
              <a:t>a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deep </a:t>
            </a:r>
            <a:r>
              <a:rPr sz="2000" dirty="0">
                <a:latin typeface="Calibri" panose="020F0502020204030204"/>
                <a:cs typeface="Calibri" panose="020F0502020204030204"/>
              </a:rPr>
              <a:t>learning model capable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of accurately </a:t>
            </a:r>
            <a:r>
              <a:rPr sz="2000" dirty="0">
                <a:latin typeface="Calibri" panose="020F0502020204030204"/>
                <a:cs typeface="Calibri" panose="020F0502020204030204"/>
              </a:rPr>
              <a:t> recognizing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handwritten digits from </a:t>
            </a:r>
            <a:r>
              <a:rPr sz="2000" dirty="0">
                <a:latin typeface="Calibri" panose="020F0502020204030204"/>
                <a:cs typeface="Calibri" panose="020F0502020204030204"/>
              </a:rPr>
              <a:t>images.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Given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the MNIST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dataset, </a:t>
            </a:r>
            <a:r>
              <a:rPr sz="2000" dirty="0">
                <a:latin typeface="Calibri" panose="020F0502020204030204"/>
                <a:cs typeface="Calibri" panose="020F0502020204030204"/>
              </a:rPr>
              <a:t> which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consists of </a:t>
            </a:r>
            <a:r>
              <a:rPr sz="2000" dirty="0">
                <a:latin typeface="Calibri" panose="020F0502020204030204"/>
                <a:cs typeface="Calibri" panose="020F0502020204030204"/>
              </a:rPr>
              <a:t>28x28 grayscale images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of handwritten digits </a:t>
            </a:r>
            <a:r>
              <a:rPr sz="2000" dirty="0">
                <a:latin typeface="Calibri" panose="020F0502020204030204"/>
                <a:cs typeface="Calibri" panose="020F0502020204030204"/>
              </a:rPr>
              <a:t>(0-9), 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the goal is to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train </a:t>
            </a:r>
            <a:r>
              <a:rPr sz="2000" dirty="0">
                <a:latin typeface="Calibri" panose="020F0502020204030204"/>
                <a:cs typeface="Calibri" panose="020F0502020204030204"/>
              </a:rPr>
              <a:t>a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convolutional neural network (CNN)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that can 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correctly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classify</a:t>
            </a:r>
            <a:r>
              <a:rPr sz="20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these</a:t>
            </a:r>
            <a:r>
              <a:rPr sz="20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digits.</a:t>
            </a:r>
            <a:r>
              <a:rPr sz="20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20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model</a:t>
            </a:r>
            <a:r>
              <a:rPr sz="20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should</a:t>
            </a:r>
            <a:r>
              <a:rPr sz="20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be</a:t>
            </a:r>
            <a:r>
              <a:rPr sz="20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able</a:t>
            </a:r>
            <a:r>
              <a:rPr sz="20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to</a:t>
            </a:r>
            <a:r>
              <a:rPr sz="20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take</a:t>
            </a:r>
            <a:r>
              <a:rPr sz="20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as 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input an image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of </a:t>
            </a:r>
            <a:r>
              <a:rPr sz="2000" dirty="0">
                <a:latin typeface="Calibri" panose="020F0502020204030204"/>
                <a:cs typeface="Calibri" panose="020F0502020204030204"/>
              </a:rPr>
              <a:t>a handwritten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digit </a:t>
            </a:r>
            <a:r>
              <a:rPr sz="2000" dirty="0">
                <a:latin typeface="Calibri" panose="020F0502020204030204"/>
                <a:cs typeface="Calibri" panose="020F0502020204030204"/>
              </a:rPr>
              <a:t>and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output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the corresponding 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digit </a:t>
            </a:r>
            <a:r>
              <a:rPr sz="2000" dirty="0">
                <a:latin typeface="Calibri" panose="020F0502020204030204"/>
                <a:cs typeface="Calibri" panose="020F0502020204030204"/>
              </a:rPr>
              <a:t>label (0-9)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with high </a:t>
            </a:r>
            <a:r>
              <a:rPr sz="2000" dirty="0">
                <a:latin typeface="Calibri" panose="020F0502020204030204"/>
                <a:cs typeface="Calibri" panose="020F0502020204030204"/>
              </a:rPr>
              <a:t>accuracy.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Additionally,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the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project should </a:t>
            </a:r>
            <a:r>
              <a:rPr sz="2000" dirty="0">
                <a:latin typeface="Calibri" panose="020F0502020204030204"/>
                <a:cs typeface="Calibri" panose="020F0502020204030204"/>
              </a:rPr>
              <a:t> include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user-friendly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interface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for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users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to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upload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their handwritten 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digit</a:t>
            </a:r>
            <a:r>
              <a:rPr sz="20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images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and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receive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predictions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from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the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trained</a:t>
            </a:r>
            <a:r>
              <a:rPr sz="2000" dirty="0">
                <a:latin typeface="Calibri" panose="020F0502020204030204"/>
                <a:cs typeface="Calibri" panose="020F0502020204030204"/>
              </a:rPr>
              <a:t> model.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The 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objective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is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to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demonstrate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the effectiveness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deep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learning </a:t>
            </a:r>
            <a:r>
              <a:rPr sz="2000" dirty="0">
                <a:latin typeface="Calibri" panose="020F0502020204030204"/>
                <a:cs typeface="Calibri" panose="020F0502020204030204"/>
              </a:rPr>
              <a:t> techniques in handwritten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digit </a:t>
            </a:r>
            <a:r>
              <a:rPr sz="2000" dirty="0">
                <a:latin typeface="Calibri" panose="020F0502020204030204"/>
                <a:cs typeface="Calibri" panose="020F0502020204030204"/>
              </a:rPr>
              <a:t>recognition and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provide </a:t>
            </a:r>
            <a:r>
              <a:rPr sz="2000" dirty="0">
                <a:latin typeface="Calibri" panose="020F0502020204030204"/>
                <a:cs typeface="Calibri" panose="020F0502020204030204"/>
              </a:rPr>
              <a:t>a practical tool </a:t>
            </a:r>
            <a:r>
              <a:rPr sz="2000" spc="-4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for</a:t>
            </a:r>
            <a:r>
              <a:rPr sz="20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digit </a:t>
            </a:r>
            <a:r>
              <a:rPr sz="2000" dirty="0">
                <a:latin typeface="Calibri" panose="020F0502020204030204"/>
                <a:cs typeface="Calibri" panose="020F0502020204030204"/>
              </a:rPr>
              <a:t>recognition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applications.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80089" y="6464604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rPr>
              <a:t>4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4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2891" y="217119"/>
            <a:ext cx="5266055" cy="673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44775" algn="l"/>
              </a:tabLst>
            </a:pPr>
            <a:r>
              <a:rPr sz="4250" spc="-1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520700" y="1037589"/>
            <a:ext cx="8405495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85852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"Handwritten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Digit Recognition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using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Deep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Learning" project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aims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to </a:t>
            </a:r>
            <a:r>
              <a:rPr sz="2000" spc="-4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develop </a:t>
            </a:r>
            <a:r>
              <a:rPr sz="2000" dirty="0">
                <a:latin typeface="Calibri" panose="020F0502020204030204"/>
                <a:cs typeface="Calibri" panose="020F0502020204030204"/>
              </a:rPr>
              <a:t>a robust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deep learning </a:t>
            </a:r>
            <a:r>
              <a:rPr sz="2000" dirty="0">
                <a:latin typeface="Calibri" panose="020F0502020204030204"/>
                <a:cs typeface="Calibri" panose="020F0502020204030204"/>
              </a:rPr>
              <a:t>model capable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of accurately </a:t>
            </a:r>
            <a:r>
              <a:rPr sz="2000" dirty="0">
                <a:latin typeface="Calibri" panose="020F0502020204030204"/>
                <a:cs typeface="Calibri" panose="020F0502020204030204"/>
              </a:rPr>
              <a:t>identifying 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handwritten</a:t>
            </a:r>
            <a:r>
              <a:rPr sz="20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digits from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images.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 panose="020F0502020204030204"/>
              <a:cs typeface="Calibri" panose="020F0502020204030204"/>
            </a:endParaRPr>
          </a:p>
          <a:p>
            <a:pPr marL="12700" marR="5080">
              <a:lnSpc>
                <a:spcPct val="100000"/>
              </a:lnSpc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Leveraging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the MNIST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dataset, </a:t>
            </a:r>
            <a:r>
              <a:rPr sz="2000" dirty="0">
                <a:latin typeface="Calibri" panose="020F0502020204030204"/>
                <a:cs typeface="Calibri" panose="020F0502020204030204"/>
              </a:rPr>
              <a:t>which comprises 28x28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pixel </a:t>
            </a:r>
            <a:r>
              <a:rPr sz="2000" dirty="0">
                <a:latin typeface="Calibri" panose="020F0502020204030204"/>
                <a:cs typeface="Calibri" panose="020F0502020204030204"/>
              </a:rPr>
              <a:t>grayscale images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of 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handwritten digits </a:t>
            </a:r>
            <a:r>
              <a:rPr sz="2000" dirty="0">
                <a:latin typeface="Calibri" panose="020F0502020204030204"/>
                <a:cs typeface="Calibri" panose="020F0502020204030204"/>
              </a:rPr>
              <a:t>ranging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from </a:t>
            </a:r>
            <a:r>
              <a:rPr sz="2000" dirty="0">
                <a:latin typeface="Calibri" panose="020F0502020204030204"/>
                <a:cs typeface="Calibri" panose="020F0502020204030204"/>
              </a:rPr>
              <a:t>0 to 9, the project endeavors to create a 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convolutional</a:t>
            </a:r>
            <a:r>
              <a:rPr sz="20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neural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network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(CNN)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architecture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using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the</a:t>
            </a:r>
            <a:r>
              <a:rPr sz="20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TensorFlow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and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Keras </a:t>
            </a:r>
            <a:r>
              <a:rPr sz="2000" spc="-4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libraries.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 marR="106680">
              <a:lnSpc>
                <a:spcPct val="100000"/>
              </a:lnSpc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This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project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will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involve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several</a:t>
            </a:r>
            <a:r>
              <a:rPr sz="20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key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steps,</a:t>
            </a:r>
            <a:r>
              <a:rPr sz="2000" dirty="0">
                <a:latin typeface="Calibri" panose="020F0502020204030204"/>
                <a:cs typeface="Calibri" panose="020F0502020204030204"/>
              </a:rPr>
              <a:t> including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data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preparation,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model 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building, training, evaluation, </a:t>
            </a:r>
            <a:r>
              <a:rPr sz="2000" dirty="0">
                <a:latin typeface="Calibri" panose="020F0502020204030204"/>
                <a:cs typeface="Calibri" panose="020F0502020204030204"/>
              </a:rPr>
              <a:t>deployment, and testing.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During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the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data 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preparation </a:t>
            </a:r>
            <a:r>
              <a:rPr sz="2000" dirty="0">
                <a:latin typeface="Calibri" panose="020F0502020204030204"/>
                <a:cs typeface="Calibri" panose="020F0502020204030204"/>
              </a:rPr>
              <a:t>phase, the MNIST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dataset will be </a:t>
            </a:r>
            <a:r>
              <a:rPr sz="2000" dirty="0">
                <a:latin typeface="Calibri" panose="020F0502020204030204"/>
                <a:cs typeface="Calibri" panose="020F0502020204030204"/>
              </a:rPr>
              <a:t>loaded,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explored, </a:t>
            </a:r>
            <a:r>
              <a:rPr sz="2000" dirty="0">
                <a:latin typeface="Calibri" panose="020F0502020204030204"/>
                <a:cs typeface="Calibri" panose="020F0502020204030204"/>
              </a:rPr>
              <a:t>and 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preprocessed</a:t>
            </a:r>
            <a:r>
              <a:rPr sz="2000" dirty="0">
                <a:latin typeface="Calibri" panose="020F0502020204030204"/>
                <a:cs typeface="Calibri" panose="020F0502020204030204"/>
              </a:rPr>
              <a:t> to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prepare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it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for model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training.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Subsequently,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CNN</a:t>
            </a:r>
            <a:r>
              <a:rPr sz="20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architecture </a:t>
            </a:r>
            <a:r>
              <a:rPr sz="2000" spc="-434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will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be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designed</a:t>
            </a:r>
            <a:r>
              <a:rPr sz="2000" dirty="0">
                <a:latin typeface="Calibri" panose="020F0502020204030204"/>
                <a:cs typeface="Calibri" panose="020F0502020204030204"/>
              </a:rPr>
              <a:t> and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trained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using</a:t>
            </a:r>
            <a:r>
              <a:rPr sz="2000" dirty="0">
                <a:latin typeface="Calibri" panose="020F0502020204030204"/>
                <a:cs typeface="Calibri" panose="020F0502020204030204"/>
              </a:rPr>
              <a:t> appropriate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layers,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activation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functions, and 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optimization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algorithms.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80089" y="6464604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rPr>
              <a:t>5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0" y="808989"/>
            <a:ext cx="8627745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 panose="020F0502020204030204"/>
                <a:cs typeface="Calibri" panose="020F0502020204030204"/>
              </a:rPr>
              <a:t>Once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trained,</a:t>
            </a:r>
            <a:r>
              <a:rPr sz="2000" dirty="0">
                <a:latin typeface="Calibri" panose="020F0502020204030204"/>
                <a:cs typeface="Calibri" panose="020F0502020204030204"/>
              </a:rPr>
              <a:t> the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model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will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be </a:t>
            </a:r>
            <a:r>
              <a:rPr sz="2000" dirty="0">
                <a:latin typeface="Calibri" panose="020F0502020204030204"/>
                <a:cs typeface="Calibri" panose="020F0502020204030204"/>
              </a:rPr>
              <a:t>evaluated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for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accuracy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and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performance metrics</a:t>
            </a:r>
            <a:r>
              <a:rPr sz="20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to </a:t>
            </a:r>
            <a:r>
              <a:rPr sz="2000" spc="-434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assess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its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effectiveness</a:t>
            </a:r>
            <a:r>
              <a:rPr sz="20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in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digit</a:t>
            </a:r>
            <a:r>
              <a:rPr sz="2000" dirty="0">
                <a:latin typeface="Calibri" panose="020F0502020204030204"/>
                <a:cs typeface="Calibri" panose="020F0502020204030204"/>
              </a:rPr>
              <a:t> recognition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tasks.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Following</a:t>
            </a:r>
            <a:r>
              <a:rPr sz="2000" dirty="0">
                <a:latin typeface="Calibri" panose="020F0502020204030204"/>
                <a:cs typeface="Calibri" panose="020F0502020204030204"/>
              </a:rPr>
              <a:t> successful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evaluation, 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the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model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will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be</a:t>
            </a:r>
            <a:r>
              <a:rPr sz="2000" dirty="0">
                <a:latin typeface="Calibri" panose="020F0502020204030204"/>
                <a:cs typeface="Calibri" panose="020F0502020204030204"/>
              </a:rPr>
              <a:t> deployed</a:t>
            </a:r>
            <a:r>
              <a:rPr sz="20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to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enable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real-time</a:t>
            </a:r>
            <a:r>
              <a:rPr sz="20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predictions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on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user-provided 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handwritten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digit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images.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This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will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involve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saving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the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trained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model to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disk,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loading </a:t>
            </a:r>
            <a:r>
              <a:rPr sz="2000" spc="-4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it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for</a:t>
            </a:r>
            <a:r>
              <a:rPr sz="2000" dirty="0">
                <a:latin typeface="Calibri" panose="020F0502020204030204"/>
                <a:cs typeface="Calibri" panose="020F0502020204030204"/>
              </a:rPr>
              <a:t> deployment,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and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preprocessing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input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images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for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prediction.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 panose="020F0502020204030204"/>
              <a:cs typeface="Calibri" panose="020F0502020204030204"/>
            </a:endParaRPr>
          </a:p>
          <a:p>
            <a:pPr marL="12700" marR="217805">
              <a:lnSpc>
                <a:spcPct val="100000"/>
              </a:lnSpc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project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will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culminate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in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testing</a:t>
            </a:r>
            <a:r>
              <a:rPr sz="20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the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deployed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model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with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sample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images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to 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verify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its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performance </a:t>
            </a:r>
            <a:r>
              <a:rPr sz="2000" dirty="0">
                <a:latin typeface="Calibri" panose="020F0502020204030204"/>
                <a:cs typeface="Calibri" panose="020F0502020204030204"/>
              </a:rPr>
              <a:t>and accuracy.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Additionally,</a:t>
            </a:r>
            <a:r>
              <a:rPr sz="2000" dirty="0">
                <a:latin typeface="Calibri" panose="020F0502020204030204"/>
                <a:cs typeface="Calibri" panose="020F0502020204030204"/>
              </a:rPr>
              <a:t> a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user-friendly</a:t>
            </a:r>
            <a:r>
              <a:rPr sz="20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interface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will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be </a:t>
            </a:r>
            <a:r>
              <a:rPr sz="2000" spc="-4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implemented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to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facilitate</a:t>
            </a:r>
            <a:r>
              <a:rPr sz="20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easy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upload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and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prediction</a:t>
            </a:r>
            <a:r>
              <a:rPr sz="2000" dirty="0">
                <a:latin typeface="Calibri" panose="020F0502020204030204"/>
                <a:cs typeface="Calibri" panose="020F0502020204030204"/>
              </a:rPr>
              <a:t> of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handwritten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digit </a:t>
            </a:r>
            <a:r>
              <a:rPr sz="2000" dirty="0">
                <a:latin typeface="Calibri" panose="020F0502020204030204"/>
                <a:cs typeface="Calibri" panose="020F0502020204030204"/>
              </a:rPr>
              <a:t>images </a:t>
            </a:r>
            <a:r>
              <a:rPr sz="2000" spc="-434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by</a:t>
            </a:r>
            <a:r>
              <a:rPr sz="20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end-users.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 panose="020F0502020204030204"/>
              <a:cs typeface="Calibri" panose="020F0502020204030204"/>
            </a:endParaRPr>
          </a:p>
          <a:p>
            <a:pPr marL="12700" marR="378460">
              <a:lnSpc>
                <a:spcPct val="100000"/>
              </a:lnSpc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Overall,</a:t>
            </a:r>
            <a:r>
              <a:rPr sz="2000" dirty="0">
                <a:latin typeface="Calibri" panose="020F0502020204030204"/>
                <a:cs typeface="Calibri" panose="020F0502020204030204"/>
              </a:rPr>
              <a:t> this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project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seeks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to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demonstrate</a:t>
            </a:r>
            <a:r>
              <a:rPr sz="2000" dirty="0">
                <a:latin typeface="Calibri" panose="020F0502020204030204"/>
                <a:cs typeface="Calibri" panose="020F0502020204030204"/>
              </a:rPr>
              <a:t> the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application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of deep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learning 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techniques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in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handwritten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digit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recognition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and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provide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practical</a:t>
            </a:r>
            <a:r>
              <a:rPr sz="2000" dirty="0">
                <a:latin typeface="Calibri" panose="020F0502020204030204"/>
                <a:cs typeface="Calibri" panose="020F0502020204030204"/>
              </a:rPr>
              <a:t> tool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for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digit </a:t>
            </a:r>
            <a:r>
              <a:rPr sz="2000" spc="-434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recognition</a:t>
            </a:r>
            <a:r>
              <a:rPr sz="20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tasks.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27024" y="955294"/>
            <a:ext cx="49828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WHO</a:t>
            </a:r>
            <a:r>
              <a:rPr sz="3200" spc="-275" dirty="0"/>
              <a:t> </a:t>
            </a:r>
            <a:r>
              <a:rPr sz="3200" spc="-5" dirty="0"/>
              <a:t>AR</a:t>
            </a:r>
            <a:r>
              <a:rPr sz="3200" dirty="0"/>
              <a:t>E</a:t>
            </a:r>
            <a:r>
              <a:rPr sz="3200" spc="-75" dirty="0"/>
              <a:t> </a:t>
            </a:r>
            <a:r>
              <a:rPr sz="3200" dirty="0"/>
              <a:t>THE</a:t>
            </a:r>
            <a:r>
              <a:rPr sz="3200" spc="-65" dirty="0"/>
              <a:t> </a:t>
            </a:r>
            <a:r>
              <a:rPr sz="3200" dirty="0"/>
              <a:t>END</a:t>
            </a:r>
            <a:r>
              <a:rPr sz="3200" spc="-60" dirty="0"/>
              <a:t> </a:t>
            </a:r>
            <a:r>
              <a:rPr sz="3200" spc="-15" dirty="0"/>
              <a:t>U</a:t>
            </a:r>
            <a:r>
              <a:rPr sz="3200" spc="-20" dirty="0"/>
              <a:t>S</a:t>
            </a:r>
            <a:r>
              <a:rPr sz="3200" spc="-10" dirty="0"/>
              <a:t>E</a:t>
            </a:r>
            <a:r>
              <a:rPr sz="3200" spc="-15" dirty="0"/>
              <a:t>R</a:t>
            </a:r>
            <a:r>
              <a:rPr sz="3200" spc="-20" dirty="0"/>
              <a:t>S</a:t>
            </a:r>
            <a:r>
              <a:rPr sz="3200" dirty="0"/>
              <a:t>?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825500" y="2028570"/>
            <a:ext cx="8554085" cy="398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The </a:t>
            </a:r>
            <a:r>
              <a:rPr sz="2000" dirty="0">
                <a:latin typeface="Calibri" panose="020F0502020204030204"/>
                <a:cs typeface="Calibri" panose="020F0502020204030204"/>
              </a:rPr>
              <a:t>end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users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for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the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"Handwritten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Digit Recognition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using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Deep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Learning"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project </a:t>
            </a:r>
            <a:r>
              <a:rPr sz="2000" spc="-4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can include individuals and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organizations </a:t>
            </a:r>
            <a:r>
              <a:rPr sz="2000" dirty="0">
                <a:latin typeface="Calibri" panose="020F0502020204030204"/>
                <a:cs typeface="Calibri" panose="020F0502020204030204"/>
              </a:rPr>
              <a:t>across various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domains </a:t>
            </a:r>
            <a:r>
              <a:rPr sz="2000" dirty="0">
                <a:latin typeface="Calibri" panose="020F0502020204030204"/>
                <a:cs typeface="Calibri" panose="020F0502020204030204"/>
              </a:rPr>
              <a:t>who require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digit </a:t>
            </a:r>
            <a:r>
              <a:rPr sz="2000" spc="-4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recognition</a:t>
            </a:r>
            <a:r>
              <a:rPr sz="20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capabilities</a:t>
            </a:r>
            <a:r>
              <a:rPr sz="20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for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their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specific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applications.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Some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potential </a:t>
            </a:r>
            <a:r>
              <a:rPr sz="2000" dirty="0">
                <a:latin typeface="Calibri" panose="020F0502020204030204"/>
                <a:cs typeface="Calibri" panose="020F0502020204030204"/>
              </a:rPr>
              <a:t>end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users </a:t>
            </a:r>
            <a:r>
              <a:rPr sz="2000" dirty="0">
                <a:latin typeface="Calibri" panose="020F0502020204030204"/>
                <a:cs typeface="Calibri" panose="020F0502020204030204"/>
              </a:rPr>
              <a:t> include: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 marR="106045">
              <a:lnSpc>
                <a:spcPct val="100000"/>
              </a:lnSpc>
            </a:pPr>
            <a:r>
              <a:rPr sz="2000" b="1" dirty="0">
                <a:latin typeface="Calibri" panose="020F0502020204030204"/>
                <a:cs typeface="Calibri" panose="020F0502020204030204"/>
              </a:rPr>
              <a:t>Students and Educators</a:t>
            </a:r>
            <a:r>
              <a:rPr sz="2000" dirty="0">
                <a:latin typeface="Calibri" panose="020F0502020204030204"/>
                <a:cs typeface="Calibri" panose="020F0502020204030204"/>
              </a:rPr>
              <a:t>: Students and educators can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utilize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the digit recognition 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model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for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educational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purposes,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such</a:t>
            </a:r>
            <a:r>
              <a:rPr sz="2000" dirty="0">
                <a:latin typeface="Calibri" panose="020F0502020204030204"/>
                <a:cs typeface="Calibri" panose="020F0502020204030204"/>
              </a:rPr>
              <a:t> as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learning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about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deep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learning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algorithms, </a:t>
            </a:r>
            <a:r>
              <a:rPr sz="2000" spc="-4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image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classification</a:t>
            </a:r>
            <a:r>
              <a:rPr sz="20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techniques,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and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computer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vision</a:t>
            </a:r>
            <a:r>
              <a:rPr sz="2000" dirty="0">
                <a:latin typeface="Calibri" panose="020F0502020204030204"/>
                <a:cs typeface="Calibri" panose="020F0502020204030204"/>
              </a:rPr>
              <a:t> applications.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 marR="139065">
              <a:lnSpc>
                <a:spcPct val="100000"/>
              </a:lnSpc>
            </a:pPr>
            <a:r>
              <a:rPr sz="2000" b="1" dirty="0">
                <a:latin typeface="Calibri" panose="020F0502020204030204"/>
                <a:cs typeface="Calibri" panose="020F0502020204030204"/>
              </a:rPr>
              <a:t>Researchers</a:t>
            </a:r>
            <a:r>
              <a:rPr sz="2000" dirty="0">
                <a:latin typeface="Calibri" panose="020F0502020204030204"/>
                <a:cs typeface="Calibri" panose="020F0502020204030204"/>
              </a:rPr>
              <a:t>: Researchers</a:t>
            </a:r>
            <a:r>
              <a:rPr sz="20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in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the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fields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machine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learning,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artificial</a:t>
            </a:r>
            <a:r>
              <a:rPr sz="20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intelligence, 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and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computer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vision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can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leverage</a:t>
            </a:r>
            <a:r>
              <a:rPr sz="20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the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model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for experimentation,</a:t>
            </a:r>
            <a:r>
              <a:rPr sz="20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benchmarking, </a:t>
            </a:r>
            <a:r>
              <a:rPr sz="2000" spc="-434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and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advancing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the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state-of-the-art</a:t>
            </a:r>
            <a:r>
              <a:rPr sz="20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in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digit </a:t>
            </a:r>
            <a:r>
              <a:rPr sz="2000" dirty="0">
                <a:latin typeface="Calibri" panose="020F0502020204030204"/>
                <a:cs typeface="Calibri" panose="020F0502020204030204"/>
              </a:rPr>
              <a:t>recognition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algorithms.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 marR="415925" algn="just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Calibri" panose="020F0502020204030204"/>
                <a:cs typeface="Calibri" panose="020F0502020204030204"/>
              </a:rPr>
              <a:t>Software </a:t>
            </a:r>
            <a:r>
              <a:rPr sz="2000" b="1" spc="-5" dirty="0">
                <a:latin typeface="Calibri" panose="020F0502020204030204"/>
                <a:cs typeface="Calibri" panose="020F0502020204030204"/>
              </a:rPr>
              <a:t>Developers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: Software developers </a:t>
            </a:r>
            <a:r>
              <a:rPr sz="2000" dirty="0">
                <a:latin typeface="Calibri" panose="020F0502020204030204"/>
                <a:cs typeface="Calibri" panose="020F0502020204030204"/>
              </a:rPr>
              <a:t>can integrate the digit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recognition </a:t>
            </a:r>
            <a:r>
              <a:rPr sz="2000" dirty="0">
                <a:latin typeface="Calibri" panose="020F0502020204030204"/>
                <a:cs typeface="Calibri" panose="020F0502020204030204"/>
              </a:rPr>
              <a:t> model into their applications,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such </a:t>
            </a:r>
            <a:r>
              <a:rPr sz="2000" dirty="0">
                <a:latin typeface="Calibri" panose="020F0502020204030204"/>
                <a:cs typeface="Calibri" panose="020F0502020204030204"/>
              </a:rPr>
              <a:t>as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handwriting </a:t>
            </a:r>
            <a:r>
              <a:rPr sz="2000" dirty="0">
                <a:latin typeface="Calibri" panose="020F0502020204030204"/>
                <a:cs typeface="Calibri" panose="020F0502020204030204"/>
              </a:rPr>
              <a:t>recognition apps,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document </a:t>
            </a:r>
            <a:r>
              <a:rPr sz="2000" spc="-4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processing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systems,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or </a:t>
            </a:r>
            <a:r>
              <a:rPr sz="2000" dirty="0">
                <a:latin typeface="Calibri" panose="020F0502020204030204"/>
                <a:cs typeface="Calibri" panose="020F0502020204030204"/>
              </a:rPr>
              <a:t>automated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form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filling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solutions.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80089" y="6464604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rPr>
              <a:t>7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00" y="275336"/>
            <a:ext cx="8680450" cy="6123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366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 panose="020F0502020204030204"/>
                <a:cs typeface="Calibri" panose="020F0502020204030204"/>
              </a:rPr>
              <a:t>Financial Institutions</a:t>
            </a:r>
            <a:r>
              <a:rPr sz="2000" dirty="0">
                <a:latin typeface="Calibri" panose="020F0502020204030204"/>
                <a:cs typeface="Calibri" panose="020F0502020204030204"/>
              </a:rPr>
              <a:t>: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Financial institutions </a:t>
            </a:r>
            <a:r>
              <a:rPr sz="2000" dirty="0">
                <a:latin typeface="Calibri" panose="020F0502020204030204"/>
                <a:cs typeface="Calibri" panose="020F0502020204030204"/>
              </a:rPr>
              <a:t>may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use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the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digit </a:t>
            </a:r>
            <a:r>
              <a:rPr sz="2000" dirty="0">
                <a:latin typeface="Calibri" panose="020F0502020204030204"/>
                <a:cs typeface="Calibri" panose="020F0502020204030204"/>
              </a:rPr>
              <a:t>recognition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model for </a:t>
            </a:r>
            <a:r>
              <a:rPr sz="2000" spc="-4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processing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checks,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reading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handwritten digits</a:t>
            </a:r>
            <a:r>
              <a:rPr sz="2000" dirty="0">
                <a:latin typeface="Calibri" panose="020F0502020204030204"/>
                <a:cs typeface="Calibri" panose="020F0502020204030204"/>
              </a:rPr>
              <a:t> on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forms,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or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verifying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handwritten </a:t>
            </a:r>
            <a:r>
              <a:rPr sz="2000" dirty="0">
                <a:latin typeface="Calibri" panose="020F0502020204030204"/>
                <a:cs typeface="Calibri" panose="020F0502020204030204"/>
              </a:rPr>
              <a:t> signatures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for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document</a:t>
            </a:r>
            <a:r>
              <a:rPr sz="20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authentication.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Calibri" panose="020F0502020204030204"/>
              <a:cs typeface="Calibri" panose="020F0502020204030204"/>
            </a:endParaRPr>
          </a:p>
          <a:p>
            <a:pPr marL="12700" marR="69850">
              <a:lnSpc>
                <a:spcPct val="100000"/>
              </a:lnSpc>
            </a:pPr>
            <a:r>
              <a:rPr sz="2000" b="1" dirty="0">
                <a:latin typeface="Calibri" panose="020F0502020204030204"/>
                <a:cs typeface="Calibri" panose="020F0502020204030204"/>
              </a:rPr>
              <a:t>Postal and </a:t>
            </a:r>
            <a:r>
              <a:rPr sz="2000" b="1" spc="-5" dirty="0">
                <a:latin typeface="Calibri" panose="020F0502020204030204"/>
                <a:cs typeface="Calibri" panose="020F0502020204030204"/>
              </a:rPr>
              <a:t>Logistics </a:t>
            </a:r>
            <a:r>
              <a:rPr sz="2000" b="1" dirty="0">
                <a:latin typeface="Calibri" panose="020F0502020204030204"/>
                <a:cs typeface="Calibri" panose="020F0502020204030204"/>
              </a:rPr>
              <a:t>Companies</a:t>
            </a:r>
            <a:r>
              <a:rPr sz="2000" dirty="0">
                <a:latin typeface="Calibri" panose="020F0502020204030204"/>
                <a:cs typeface="Calibri" panose="020F0502020204030204"/>
              </a:rPr>
              <a:t>: Postal and logistics companies can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employ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the 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model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for </a:t>
            </a:r>
            <a:r>
              <a:rPr sz="2000" dirty="0">
                <a:latin typeface="Calibri" panose="020F0502020204030204"/>
                <a:cs typeface="Calibri" panose="020F0502020204030204"/>
              </a:rPr>
              <a:t>automated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sorting</a:t>
            </a:r>
            <a:r>
              <a:rPr sz="2000" dirty="0">
                <a:latin typeface="Calibri" panose="020F0502020204030204"/>
                <a:cs typeface="Calibri" panose="020F0502020204030204"/>
              </a:rPr>
              <a:t> and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processing </a:t>
            </a:r>
            <a:r>
              <a:rPr sz="2000" dirty="0">
                <a:latin typeface="Calibri" panose="020F0502020204030204"/>
                <a:cs typeface="Calibri" panose="020F0502020204030204"/>
              </a:rPr>
              <a:t>of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mail</a:t>
            </a:r>
            <a:r>
              <a:rPr sz="20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items,</a:t>
            </a:r>
            <a:r>
              <a:rPr sz="20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parcel</a:t>
            </a:r>
            <a:r>
              <a:rPr sz="2000" dirty="0">
                <a:latin typeface="Calibri" panose="020F0502020204030204"/>
                <a:cs typeface="Calibri" panose="020F0502020204030204"/>
              </a:rPr>
              <a:t> tracking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systems, </a:t>
            </a:r>
            <a:r>
              <a:rPr sz="2000" spc="-4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or</a:t>
            </a:r>
            <a:r>
              <a:rPr sz="20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address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recognition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applications.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 panose="020F0502020204030204"/>
              <a:cs typeface="Calibri" panose="020F0502020204030204"/>
            </a:endParaRPr>
          </a:p>
          <a:p>
            <a:pPr marL="12700" marR="205105">
              <a:lnSpc>
                <a:spcPct val="100000"/>
              </a:lnSpc>
            </a:pPr>
            <a:r>
              <a:rPr sz="2000" b="1" dirty="0">
                <a:latin typeface="Calibri" panose="020F0502020204030204"/>
                <a:cs typeface="Calibri" panose="020F0502020204030204"/>
              </a:rPr>
              <a:t>Healthcare</a:t>
            </a:r>
            <a:r>
              <a:rPr sz="2000" b="1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latin typeface="Calibri" panose="020F0502020204030204"/>
                <a:cs typeface="Calibri" panose="020F0502020204030204"/>
              </a:rPr>
              <a:t>Providers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: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Healthcare</a:t>
            </a:r>
            <a:r>
              <a:rPr sz="20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providers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may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utilize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the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model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for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digitizing 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handwritten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medical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records,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interpreting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handwritten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prescriptions,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or</a:t>
            </a:r>
            <a:r>
              <a:rPr sz="2000" dirty="0">
                <a:latin typeface="Calibri" panose="020F0502020204030204"/>
                <a:cs typeface="Calibri" panose="020F0502020204030204"/>
              </a:rPr>
              <a:t> analyzing </a:t>
            </a:r>
            <a:r>
              <a:rPr sz="2000" spc="-434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medical forms </a:t>
            </a:r>
            <a:r>
              <a:rPr sz="2000" dirty="0">
                <a:latin typeface="Calibri" panose="020F0502020204030204"/>
                <a:cs typeface="Calibri" panose="020F0502020204030204"/>
              </a:rPr>
              <a:t>containing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numeric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data.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 panose="020F0502020204030204"/>
              <a:cs typeface="Calibri" panose="020F0502020204030204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latin typeface="Calibri" panose="020F0502020204030204"/>
                <a:cs typeface="Calibri" panose="020F0502020204030204"/>
              </a:rPr>
              <a:t>Manufacturing </a:t>
            </a:r>
            <a:r>
              <a:rPr sz="2000" b="1" dirty="0">
                <a:latin typeface="Calibri" panose="020F0502020204030204"/>
                <a:cs typeface="Calibri" panose="020F0502020204030204"/>
              </a:rPr>
              <a:t>and Industrial Automation</a:t>
            </a:r>
            <a:r>
              <a:rPr sz="2000" dirty="0">
                <a:latin typeface="Calibri" panose="020F0502020204030204"/>
                <a:cs typeface="Calibri" panose="020F0502020204030204"/>
              </a:rPr>
              <a:t>: Manufacturing and industrial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sectors </a:t>
            </a:r>
            <a:r>
              <a:rPr sz="2000" dirty="0">
                <a:latin typeface="Calibri" panose="020F0502020204030204"/>
                <a:cs typeface="Calibri" panose="020F0502020204030204"/>
              </a:rPr>
              <a:t> can apply the model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for </a:t>
            </a:r>
            <a:r>
              <a:rPr sz="2000" dirty="0">
                <a:latin typeface="Calibri" panose="020F0502020204030204"/>
                <a:cs typeface="Calibri" panose="020F0502020204030204"/>
              </a:rPr>
              <a:t>quality control,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defect detection, </a:t>
            </a:r>
            <a:r>
              <a:rPr sz="2000" dirty="0">
                <a:latin typeface="Calibri" panose="020F0502020204030204"/>
                <a:cs typeface="Calibri" panose="020F0502020204030204"/>
              </a:rPr>
              <a:t>and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product </a:t>
            </a:r>
            <a:r>
              <a:rPr sz="2000" dirty="0">
                <a:latin typeface="Calibri" panose="020F0502020204030204"/>
                <a:cs typeface="Calibri" panose="020F0502020204030204"/>
              </a:rPr>
              <a:t>identification </a:t>
            </a:r>
            <a:r>
              <a:rPr sz="2000" spc="-4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tasks that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involve</a:t>
            </a:r>
            <a:r>
              <a:rPr sz="2000" dirty="0">
                <a:latin typeface="Calibri" panose="020F0502020204030204"/>
                <a:cs typeface="Calibri" panose="020F0502020204030204"/>
              </a:rPr>
              <a:t> reading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serial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numbers</a:t>
            </a:r>
            <a:r>
              <a:rPr sz="2000" dirty="0">
                <a:latin typeface="Calibri" panose="020F0502020204030204"/>
                <a:cs typeface="Calibri" panose="020F0502020204030204"/>
              </a:rPr>
              <a:t> or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part 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codes.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 panose="020F0502020204030204"/>
              <a:cs typeface="Calibri" panose="020F0502020204030204"/>
            </a:endParaRPr>
          </a:p>
          <a:p>
            <a:pPr marL="12700" marR="73025">
              <a:lnSpc>
                <a:spcPct val="100000"/>
              </a:lnSpc>
            </a:pPr>
            <a:r>
              <a:rPr sz="2000" b="1" spc="-5" dirty="0">
                <a:latin typeface="Calibri" panose="020F0502020204030204"/>
                <a:cs typeface="Calibri" panose="020F0502020204030204"/>
              </a:rPr>
              <a:t>General </a:t>
            </a:r>
            <a:r>
              <a:rPr sz="2000" b="1" dirty="0">
                <a:latin typeface="Calibri" panose="020F0502020204030204"/>
                <a:cs typeface="Calibri" panose="020F0502020204030204"/>
              </a:rPr>
              <a:t>Public</a:t>
            </a:r>
            <a:r>
              <a:rPr sz="2000" dirty="0">
                <a:latin typeface="Calibri" panose="020F0502020204030204"/>
                <a:cs typeface="Calibri" panose="020F0502020204030204"/>
              </a:rPr>
              <a:t>: Members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of </a:t>
            </a:r>
            <a:r>
              <a:rPr sz="2000" dirty="0">
                <a:latin typeface="Calibri" panose="020F0502020204030204"/>
                <a:cs typeface="Calibri" panose="020F0502020204030204"/>
              </a:rPr>
              <a:t>the general public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who need </a:t>
            </a:r>
            <a:r>
              <a:rPr sz="2000" dirty="0">
                <a:latin typeface="Calibri" panose="020F0502020204030204"/>
                <a:cs typeface="Calibri" panose="020F0502020204030204"/>
              </a:rPr>
              <a:t>to recognize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handwritten </a:t>
            </a:r>
            <a:r>
              <a:rPr sz="2000" spc="-4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digits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for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personal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or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hobbyist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projects,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such </a:t>
            </a:r>
            <a:r>
              <a:rPr sz="2000" dirty="0">
                <a:latin typeface="Calibri" panose="020F0502020204030204"/>
                <a:cs typeface="Calibri" panose="020F0502020204030204"/>
              </a:rPr>
              <a:t>as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digitizing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old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handwritten </a:t>
            </a:r>
            <a:r>
              <a:rPr sz="2000" dirty="0">
                <a:latin typeface="Calibri" panose="020F0502020204030204"/>
                <a:cs typeface="Calibri" panose="020F0502020204030204"/>
              </a:rPr>
              <a:t> documents,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organizing handwritten notes, </a:t>
            </a:r>
            <a:r>
              <a:rPr sz="2000" dirty="0">
                <a:latin typeface="Calibri" panose="020F0502020204030204"/>
                <a:cs typeface="Calibri" panose="020F0502020204030204"/>
              </a:rPr>
              <a:t>or creating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digit </a:t>
            </a:r>
            <a:r>
              <a:rPr sz="2000" dirty="0">
                <a:latin typeface="Calibri" panose="020F0502020204030204"/>
                <a:cs typeface="Calibri" panose="020F0502020204030204"/>
              </a:rPr>
              <a:t>recognition apps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for 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personal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use.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219200"/>
            <a:ext cx="1524000" cy="22098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0491" y="459485"/>
            <a:ext cx="97224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YOU</a:t>
            </a:r>
            <a:r>
              <a:rPr sz="3600" dirty="0"/>
              <a:t>R</a:t>
            </a:r>
            <a:r>
              <a:rPr sz="3600" spc="-90" dirty="0"/>
              <a:t> </a:t>
            </a:r>
            <a:r>
              <a:rPr sz="3600" spc="-20" dirty="0"/>
              <a:t>S</a:t>
            </a:r>
            <a:r>
              <a:rPr sz="3600" spc="-5" dirty="0"/>
              <a:t>O</a:t>
            </a:r>
            <a:r>
              <a:rPr sz="3600" spc="-25" dirty="0"/>
              <a:t>L</a:t>
            </a:r>
            <a:r>
              <a:rPr sz="3600" spc="-20" dirty="0"/>
              <a:t>U</a:t>
            </a:r>
            <a:r>
              <a:rPr sz="3600" dirty="0"/>
              <a:t>T</a:t>
            </a:r>
            <a:r>
              <a:rPr sz="3600" spc="-25" dirty="0"/>
              <a:t>I</a:t>
            </a:r>
            <a:r>
              <a:rPr sz="3600" spc="-5" dirty="0"/>
              <a:t>O</a:t>
            </a:r>
            <a:r>
              <a:rPr sz="3600" dirty="0"/>
              <a:t>N</a:t>
            </a:r>
            <a:r>
              <a:rPr sz="3600" spc="-340" dirty="0"/>
              <a:t> </a:t>
            </a:r>
            <a:r>
              <a:rPr sz="3600" spc="-5" dirty="0"/>
              <a:t>AN</a:t>
            </a:r>
            <a:r>
              <a:rPr sz="3600" dirty="0"/>
              <a:t>D</a:t>
            </a:r>
            <a:r>
              <a:rPr sz="3600" spc="-30" dirty="0"/>
              <a:t> </a:t>
            </a:r>
            <a:r>
              <a:rPr sz="3600" spc="-5" dirty="0"/>
              <a:t>IT</a:t>
            </a:r>
            <a:r>
              <a:rPr sz="3600" dirty="0"/>
              <a:t>S</a:t>
            </a:r>
            <a:r>
              <a:rPr sz="3600" spc="-5" dirty="0"/>
              <a:t> </a:t>
            </a:r>
            <a:r>
              <a:rPr sz="3600" spc="-35" dirty="0"/>
              <a:t>V</a:t>
            </a:r>
            <a:r>
              <a:rPr sz="3600" spc="-25" dirty="0"/>
              <a:t>AL</a:t>
            </a:r>
            <a:r>
              <a:rPr sz="3600" spc="-30" dirty="0"/>
              <a:t>U</a:t>
            </a:r>
            <a:r>
              <a:rPr sz="3600" dirty="0"/>
              <a:t>E</a:t>
            </a:r>
            <a:r>
              <a:rPr sz="3600" spc="-120" dirty="0"/>
              <a:t> </a:t>
            </a:r>
            <a:r>
              <a:rPr sz="3600" spc="-15" dirty="0"/>
              <a:t>PR</a:t>
            </a:r>
            <a:r>
              <a:rPr sz="3600" spc="-5" dirty="0"/>
              <a:t>O</a:t>
            </a:r>
            <a:r>
              <a:rPr sz="3600" spc="-30" dirty="0"/>
              <a:t>P</a:t>
            </a:r>
            <a:r>
              <a:rPr sz="3600" spc="-5" dirty="0"/>
              <a:t>O</a:t>
            </a:r>
            <a:r>
              <a:rPr sz="3600" spc="-30" dirty="0"/>
              <a:t>S</a:t>
            </a:r>
            <a:r>
              <a:rPr sz="3600" spc="-20" dirty="0"/>
              <a:t>I</a:t>
            </a:r>
            <a:r>
              <a:rPr sz="3600" dirty="0"/>
              <a:t>T</a:t>
            </a:r>
            <a:r>
              <a:rPr sz="3600" spc="-25" dirty="0"/>
              <a:t>I</a:t>
            </a:r>
            <a:r>
              <a:rPr sz="3600" spc="-5" dirty="0"/>
              <a:t>ON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1587753" y="1191514"/>
            <a:ext cx="7393940" cy="4965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541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solution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for "Handwritten</a:t>
            </a:r>
            <a:r>
              <a:rPr sz="18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Digit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Recognition</a:t>
            </a:r>
            <a:r>
              <a:rPr sz="18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using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Deep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Learning"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involves </a:t>
            </a:r>
            <a:r>
              <a:rPr sz="1800" spc="-39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development of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deep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learning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model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trained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on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MNIST</a:t>
            </a:r>
            <a:r>
              <a:rPr sz="1800" dirty="0">
                <a:latin typeface="Calibri" panose="020F0502020204030204"/>
                <a:cs typeface="Calibri" panose="020F0502020204030204"/>
              </a:rPr>
              <a:t> dataset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to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accurately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classify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handwritten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digits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from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images.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key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components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solution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include: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93345" indent="-81280">
              <a:lnSpc>
                <a:spcPct val="100000"/>
              </a:lnSpc>
              <a:buSzPct val="94000"/>
              <a:buFont typeface="Arial MT"/>
              <a:buChar char="•"/>
              <a:tabLst>
                <a:tab pos="93980" algn="l"/>
              </a:tabLst>
            </a:pPr>
            <a:r>
              <a:rPr sz="1800" b="1" dirty="0">
                <a:latin typeface="Calibri" panose="020F0502020204030204"/>
                <a:cs typeface="Calibri" panose="020F0502020204030204"/>
              </a:rPr>
              <a:t>Data</a:t>
            </a:r>
            <a:r>
              <a:rPr sz="1800" b="1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Preparation: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550545" lvl="1" indent="-81280">
              <a:lnSpc>
                <a:spcPct val="100000"/>
              </a:lnSpc>
              <a:buSzPct val="94000"/>
              <a:buFont typeface="Arial MT"/>
              <a:buChar char="•"/>
              <a:tabLst>
                <a:tab pos="551180" algn="l"/>
              </a:tabLst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Loading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MNIST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dataset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containing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handwritten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digit</a:t>
            </a:r>
            <a:r>
              <a:rPr sz="1800" dirty="0">
                <a:latin typeface="Calibri" panose="020F0502020204030204"/>
                <a:cs typeface="Calibri" panose="020F0502020204030204"/>
              </a:rPr>
              <a:t> images.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469900" marR="5080" lvl="1">
              <a:lnSpc>
                <a:spcPct val="100000"/>
              </a:lnSpc>
              <a:buSzPct val="94000"/>
              <a:buFont typeface="Arial MT"/>
              <a:buChar char="•"/>
              <a:tabLst>
                <a:tab pos="551180" algn="l"/>
              </a:tabLst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Preprocessing</a:t>
            </a:r>
            <a:r>
              <a:rPr sz="1800" dirty="0">
                <a:latin typeface="Calibri" panose="020F0502020204030204"/>
                <a:cs typeface="Calibri" panose="020F0502020204030204"/>
              </a:rPr>
              <a:t> the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images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by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normalizing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pixel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values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and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reshaping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them </a:t>
            </a:r>
            <a:r>
              <a:rPr sz="1800" spc="-39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to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match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input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requirements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of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model.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93345" indent="-81280">
              <a:lnSpc>
                <a:spcPct val="100000"/>
              </a:lnSpc>
              <a:spcBef>
                <a:spcPts val="5"/>
              </a:spcBef>
              <a:buSzPct val="94000"/>
              <a:buFont typeface="Arial MT"/>
              <a:buChar char="•"/>
              <a:tabLst>
                <a:tab pos="93980" algn="l"/>
              </a:tabLst>
            </a:pPr>
            <a:r>
              <a:rPr sz="1800" b="1" dirty="0">
                <a:latin typeface="Calibri" panose="020F0502020204030204"/>
                <a:cs typeface="Calibri" panose="020F0502020204030204"/>
              </a:rPr>
              <a:t>Model</a:t>
            </a:r>
            <a:r>
              <a:rPr sz="1800" b="1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Building: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469900" marR="632460" lvl="1">
              <a:lnSpc>
                <a:spcPct val="100000"/>
              </a:lnSpc>
              <a:buSzPct val="94000"/>
              <a:buFont typeface="Arial MT"/>
              <a:buChar char="•"/>
              <a:tabLst>
                <a:tab pos="551180" algn="l"/>
              </a:tabLst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Designing</a:t>
            </a:r>
            <a:r>
              <a:rPr sz="1800" dirty="0">
                <a:latin typeface="Calibri" panose="020F0502020204030204"/>
                <a:cs typeface="Calibri" panose="020F0502020204030204"/>
              </a:rPr>
              <a:t> a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convolutional</a:t>
            </a:r>
            <a:r>
              <a:rPr sz="18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neural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network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(CNN)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architecture</a:t>
            </a:r>
            <a:r>
              <a:rPr sz="18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using </a:t>
            </a:r>
            <a:r>
              <a:rPr sz="1800" spc="-39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TensorFlow </a:t>
            </a:r>
            <a:r>
              <a:rPr sz="1800" dirty="0">
                <a:latin typeface="Calibri" panose="020F0502020204030204"/>
                <a:cs typeface="Calibri" panose="020F0502020204030204"/>
              </a:rPr>
              <a:t>and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Keras.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550545" lvl="1" indent="-81280">
              <a:lnSpc>
                <a:spcPct val="100000"/>
              </a:lnSpc>
              <a:buSzPct val="94000"/>
              <a:buFont typeface="Arial MT"/>
              <a:buChar char="•"/>
              <a:tabLst>
                <a:tab pos="551180" algn="l"/>
              </a:tabLst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Configuring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model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with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appropriate</a:t>
            </a:r>
            <a:r>
              <a:rPr sz="18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layers,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activation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functions,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and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optimization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algorithms.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550545" lvl="1" indent="-81280">
              <a:lnSpc>
                <a:spcPct val="100000"/>
              </a:lnSpc>
              <a:buSzPct val="94000"/>
              <a:buFont typeface="Arial MT"/>
              <a:buChar char="•"/>
              <a:tabLst>
                <a:tab pos="551180" algn="l"/>
              </a:tabLst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Compiling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model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with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suitable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loss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function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and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evaluation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metrics.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93345" indent="-81280">
              <a:lnSpc>
                <a:spcPct val="100000"/>
              </a:lnSpc>
              <a:buSzPct val="94000"/>
              <a:buFont typeface="Arial MT"/>
              <a:buChar char="•"/>
              <a:tabLst>
                <a:tab pos="93980" algn="l"/>
              </a:tabLst>
            </a:pPr>
            <a:r>
              <a:rPr sz="1800" b="1" dirty="0">
                <a:latin typeface="Calibri" panose="020F0502020204030204"/>
                <a:cs typeface="Calibri" panose="020F0502020204030204"/>
              </a:rPr>
              <a:t>Model</a:t>
            </a:r>
            <a:r>
              <a:rPr sz="1800" b="1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Training: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550545" lvl="1" indent="-81280">
              <a:lnSpc>
                <a:spcPct val="100000"/>
              </a:lnSpc>
              <a:buSzPct val="94000"/>
              <a:buFont typeface="Arial MT"/>
              <a:buChar char="•"/>
              <a:tabLst>
                <a:tab pos="551180" algn="l"/>
              </a:tabLst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Splitting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dataset </a:t>
            </a:r>
            <a:r>
              <a:rPr sz="1800" dirty="0">
                <a:latin typeface="Calibri" panose="020F0502020204030204"/>
                <a:cs typeface="Calibri" panose="020F0502020204030204"/>
              </a:rPr>
              <a:t>into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training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and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validation </a:t>
            </a:r>
            <a:r>
              <a:rPr sz="1800" dirty="0">
                <a:latin typeface="Calibri" panose="020F0502020204030204"/>
                <a:cs typeface="Calibri" panose="020F0502020204030204"/>
              </a:rPr>
              <a:t>sets.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550545" lvl="1" indent="-81280">
              <a:lnSpc>
                <a:spcPct val="100000"/>
              </a:lnSpc>
              <a:buSzPct val="94000"/>
              <a:buFont typeface="Arial MT"/>
              <a:buChar char="•"/>
              <a:tabLst>
                <a:tab pos="551180" algn="l"/>
              </a:tabLst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Training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model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on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training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dataset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using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fit()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method,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specifying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number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epochs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and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batch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size.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80089" y="6464604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rPr>
              <a:t>9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11063</Words>
  <Application>WPS Presentation</Application>
  <PresentationFormat>Widescreen</PresentationFormat>
  <Paragraphs>152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SimSun</vt:lpstr>
      <vt:lpstr>Wingdings</vt:lpstr>
      <vt:lpstr>Trebuchet MS</vt:lpstr>
      <vt:lpstr>Calibri</vt:lpstr>
      <vt:lpstr>Arial MT</vt:lpstr>
      <vt:lpstr>Microsoft YaHei</vt:lpstr>
      <vt:lpstr>Arial Unicode MS</vt:lpstr>
      <vt:lpstr>Office Theme</vt:lpstr>
      <vt:lpstr>Tharunkumar B</vt:lpstr>
      <vt:lpstr>Project Title: "Handwritten Digit Recognition using Deep Learning“</vt:lpstr>
      <vt:lpstr>1.) INTRODUCTION</vt:lpstr>
      <vt:lpstr>PROBLEM	STATEMENT</vt:lpstr>
      <vt:lpstr>PROJECT	OVERVIEW</vt:lpstr>
      <vt:lpstr>PowerPoint 演示文稿</vt:lpstr>
      <vt:lpstr>WHO ARE THE END USERS?</vt:lpstr>
      <vt:lpstr>PowerPoint 演示文稿</vt:lpstr>
      <vt:lpstr>YOUR SOLUTION AND ITS VALUE PROPOSITION</vt:lpstr>
      <vt:lpstr>PowerPoint 演示文稿</vt:lpstr>
      <vt:lpstr>PowerPoint 演示文稿</vt:lpstr>
      <vt:lpstr>THE WOW IN YOUR SOLUTION</vt:lpstr>
      <vt:lpstr>PowerPoint 演示文稿</vt:lpstr>
      <vt:lpstr>MODELLING</vt:lpstr>
      <vt:lpstr>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Lenovo</cp:lastModifiedBy>
  <cp:revision>9</cp:revision>
  <dcterms:created xsi:type="dcterms:W3CDTF">2024-04-04T18:11:00Z</dcterms:created>
  <dcterms:modified xsi:type="dcterms:W3CDTF">2024-04-10T09:58:17Z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2024-04-04T05:30:00Z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2024-04-04T05:30:00Z</vt:filetime>
  </property>
  <property fmtid="{D5CDD505-2E9C-101B-9397-08002B2CF9AE}" pid="5" name="ICV">
    <vt:lpwstr>DDC3B9A7AFEE49B4970F5AFBECCE55A0_13</vt:lpwstr>
  </property>
  <property fmtid="{D5CDD505-2E9C-101B-9397-08002B2CF9AE}" pid="6" name="KSOProductBuildVer">
    <vt:lpwstr>1033-12.2.0.13489</vt:lpwstr>
  </property>
</Properties>
</file>